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4"/>
  </p:sldMasterIdLst>
  <p:notesMasterIdLst>
    <p:notesMasterId r:id="rId18"/>
  </p:notesMasterIdLst>
  <p:handoutMasterIdLst>
    <p:handoutMasterId r:id="rId19"/>
  </p:handoutMasterIdLst>
  <p:sldIdLst>
    <p:sldId id="288" r:id="rId5"/>
    <p:sldId id="285" r:id="rId6"/>
    <p:sldId id="284" r:id="rId7"/>
    <p:sldId id="277" r:id="rId8"/>
    <p:sldId id="276" r:id="rId9"/>
    <p:sldId id="279" r:id="rId10"/>
    <p:sldId id="281" r:id="rId11"/>
    <p:sldId id="259" r:id="rId12"/>
    <p:sldId id="261" r:id="rId13"/>
    <p:sldId id="272" r:id="rId14"/>
    <p:sldId id="273" r:id="rId15"/>
    <p:sldId id="274" r:id="rId16"/>
    <p:sldId id="286"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C"/>
    <a:srgbClr val="000066"/>
    <a:srgbClr val="333333"/>
    <a:srgbClr val="2F3F7B"/>
    <a:srgbClr val="AED965"/>
    <a:srgbClr val="79CA2D"/>
    <a:srgbClr val="B8D6E6"/>
    <a:srgbClr val="D0D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7240" autoAdjust="0"/>
  </p:normalViewPr>
  <p:slideViewPr>
    <p:cSldViewPr>
      <p:cViewPr varScale="1">
        <p:scale>
          <a:sx n="162" d="100"/>
          <a:sy n="162" d="100"/>
        </p:scale>
        <p:origin x="109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notesViewPr>
    <p:cSldViewPr>
      <p:cViewPr varScale="1">
        <p:scale>
          <a:sx n="57" d="100"/>
          <a:sy n="57" d="100"/>
        </p:scale>
        <p:origin x="-247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ea typeface="ＭＳ Ｐゴシック" charset="-128"/>
                <a:cs typeface="+mn-cs"/>
              </a:defRPr>
            </a:lvl1pPr>
          </a:lstStyle>
          <a:p>
            <a:pPr>
              <a:defRPr/>
            </a:pPr>
            <a:fld id="{4F59F954-06A2-4F77-85D4-2E59F8AD6701}" type="datetime1">
              <a:rPr lang="en-US"/>
              <a:pPr>
                <a:defRPr/>
              </a:pPr>
              <a:t>1/29/2026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ea typeface="ＭＳ Ｐゴシック" charset="-128"/>
                <a:cs typeface="+mn-cs"/>
              </a:defRPr>
            </a:lvl1pPr>
          </a:lstStyle>
          <a:p>
            <a:pPr>
              <a:defRPr/>
            </a:pPr>
            <a:fld id="{745B1187-BB81-4162-A0F8-D14950F71282}" type="slidenum">
              <a:rPr lang="en-US"/>
              <a:pPr>
                <a:defRPr/>
              </a:pPr>
              <a:t>‹#›</a:t>
            </a:fld>
            <a:endParaRPr lang="en-US" dirty="0"/>
          </a:p>
        </p:txBody>
      </p:sp>
    </p:spTree>
    <p:extLst>
      <p:ext uri="{BB962C8B-B14F-4D97-AF65-F5344CB8AC3E}">
        <p14:creationId xmlns:p14="http://schemas.microsoft.com/office/powerpoint/2010/main" val="683604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4628156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a:endParaRPr>
          </a:p>
        </p:txBody>
      </p:sp>
      <p:sp>
        <p:nvSpPr>
          <p:cNvPr id="16387"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16388"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36C59A46-696D-4B26-8AFC-5F2171F13B98}" type="slidenum">
              <a:rPr lang="en-US" sz="1300">
                <a:latin typeface="Times New Roman" pitchFamily="18" charset="0"/>
                <a:cs typeface="Times New Roman" pitchFamily="18" charset="0"/>
              </a:rPr>
              <a:pPr algn="r" defTabSz="965200"/>
              <a:t>1</a:t>
            </a:fld>
            <a:endParaRPr lang="en-US" sz="130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p:txBody>
          <a:bodyPr/>
          <a:lstStyle/>
          <a:p>
            <a:pPr marL="289984" indent="-241653">
              <a:spcBef>
                <a:spcPts val="0"/>
              </a:spcBef>
              <a:spcAft>
                <a:spcPts val="0"/>
              </a:spcAft>
              <a:buFont typeface="Symbol"/>
              <a:buChar char="·"/>
              <a:defRPr/>
            </a:pPr>
            <a:r>
              <a:rPr lang="en-US" dirty="0">
                <a:latin typeface="Times New Roman"/>
              </a:rPr>
              <a:t>Use units with 1.5 </a:t>
            </a:r>
            <a:r>
              <a:rPr lang="en-US" dirty="0" err="1">
                <a:latin typeface="Times New Roman"/>
              </a:rPr>
              <a:t>sones</a:t>
            </a:r>
            <a:r>
              <a:rPr lang="en-US" dirty="0">
                <a:latin typeface="Times New Roman"/>
              </a:rPr>
              <a:t> or less.</a:t>
            </a:r>
          </a:p>
          <a:p>
            <a:pPr marL="289984" indent="-241653">
              <a:spcBef>
                <a:spcPts val="0"/>
              </a:spcBef>
              <a:spcAft>
                <a:spcPts val="0"/>
              </a:spcAft>
              <a:buFont typeface="Symbol"/>
              <a:buChar char="·"/>
              <a:defRPr/>
            </a:pPr>
            <a:r>
              <a:rPr lang="en-US" dirty="0">
                <a:latin typeface="Times New Roman"/>
              </a:rPr>
              <a:t>Seal the fan housing to the ceiling.</a:t>
            </a:r>
          </a:p>
          <a:p>
            <a:pPr marL="289984" indent="-241653">
              <a:spcBef>
                <a:spcPts val="0"/>
              </a:spcBef>
              <a:spcAft>
                <a:spcPts val="0"/>
              </a:spcAft>
              <a:buFont typeface="Symbol"/>
              <a:buChar char="·"/>
              <a:defRPr/>
            </a:pPr>
            <a:r>
              <a:rPr lang="en-US" dirty="0">
                <a:latin typeface="Times New Roman"/>
              </a:rPr>
              <a:t>Seal all duct joints.</a:t>
            </a:r>
          </a:p>
          <a:p>
            <a:pPr marL="289984" indent="-241653">
              <a:spcBef>
                <a:spcPts val="0"/>
              </a:spcBef>
              <a:spcAft>
                <a:spcPts val="0"/>
              </a:spcAft>
              <a:buFont typeface="Symbol"/>
              <a:buChar char="·"/>
              <a:defRPr/>
            </a:pPr>
            <a:r>
              <a:rPr lang="en-US" dirty="0">
                <a:latin typeface="Times New Roman"/>
              </a:rPr>
              <a:t>Insulate the duct.</a:t>
            </a:r>
          </a:p>
          <a:p>
            <a:pPr marL="289984" indent="-241653">
              <a:spcBef>
                <a:spcPts val="0"/>
              </a:spcBef>
              <a:spcAft>
                <a:spcPts val="0"/>
              </a:spcAft>
              <a:buFont typeface="Symbol"/>
              <a:buChar char="·"/>
              <a:defRPr/>
            </a:pPr>
            <a:r>
              <a:rPr lang="en-US" dirty="0">
                <a:latin typeface="Times New Roman"/>
              </a:rPr>
              <a:t>Slope duct to the exterior.</a:t>
            </a:r>
          </a:p>
          <a:p>
            <a:pPr marL="289984" indent="-241653">
              <a:spcBef>
                <a:spcPts val="0"/>
              </a:spcBef>
              <a:spcAft>
                <a:spcPts val="0"/>
              </a:spcAft>
              <a:buFont typeface="Symbol"/>
              <a:buChar char="·"/>
              <a:defRPr/>
            </a:pPr>
            <a:r>
              <a:rPr lang="en-US" dirty="0">
                <a:latin typeface="Times New Roman"/>
              </a:rPr>
              <a:t>Run the duct to the gable end if possible.</a:t>
            </a:r>
          </a:p>
          <a:p>
            <a:pPr marL="289984" indent="-241653">
              <a:spcBef>
                <a:spcPts val="0"/>
              </a:spcBef>
              <a:spcAft>
                <a:spcPts val="0"/>
              </a:spcAft>
              <a:buFont typeface="Symbol"/>
              <a:buChar char="·"/>
              <a:defRPr/>
            </a:pPr>
            <a:r>
              <a:rPr lang="en-US" dirty="0">
                <a:latin typeface="Times New Roman"/>
              </a:rPr>
              <a:t>If run to the soffit, block any soffit vent openings for 2 feet to either side of the vent hood. </a:t>
            </a:r>
          </a:p>
          <a:p>
            <a:pPr marL="289984" indent="-241653">
              <a:spcBef>
                <a:spcPts val="0"/>
              </a:spcBef>
              <a:spcAft>
                <a:spcPts val="0"/>
              </a:spcAft>
              <a:buFont typeface="Symbol"/>
              <a:buChar char="·"/>
              <a:defRPr/>
            </a:pPr>
            <a:r>
              <a:rPr lang="en-US" dirty="0">
                <a:latin typeface="Times New Roman"/>
              </a:rPr>
              <a:t>Don’t go through the roof unless absolutely necessary.</a:t>
            </a:r>
          </a:p>
          <a:p>
            <a:pPr eaLnBrk="1" hangingPunct="1">
              <a:spcBef>
                <a:spcPct val="0"/>
              </a:spcBef>
              <a:defRPr/>
            </a:pPr>
            <a:endParaRPr lang="en-US" dirty="0">
              <a:latin typeface="Arial" pitchFamily="34" charset="0"/>
            </a:endParaRPr>
          </a:p>
        </p:txBody>
      </p:sp>
      <p:sp>
        <p:nvSpPr>
          <p:cNvPr id="40963"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40964"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57B4AB51-0237-4387-A210-2157D5706EB0}" type="slidenum">
              <a:rPr lang="en-US" sz="1300">
                <a:latin typeface="Times New Roman" pitchFamily="18" charset="0"/>
                <a:cs typeface="Times New Roman" pitchFamily="18" charset="0"/>
              </a:rPr>
              <a:pPr algn="r" defTabSz="965200"/>
              <a:t>10</a:t>
            </a:fld>
            <a:endParaRPr lang="en-US" sz="130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p:txBody>
          <a:bodyPr/>
          <a:lstStyle/>
          <a:p>
            <a:pPr>
              <a:defRPr/>
            </a:pPr>
            <a:r>
              <a:rPr lang="en-US" dirty="0">
                <a:latin typeface="Times New Roman"/>
              </a:rPr>
              <a:t>The pictured control is a Tamarack Technologies </a:t>
            </a:r>
            <a:r>
              <a:rPr lang="en-US" dirty="0" err="1">
                <a:latin typeface="Times New Roman"/>
              </a:rPr>
              <a:t>Airtrak</a:t>
            </a:r>
            <a:r>
              <a:rPr lang="en-US" dirty="0">
                <a:latin typeface="Times New Roman"/>
              </a:rPr>
              <a:t>, available from most weatherization suppliers (e.g., EFI) for less than $90.</a:t>
            </a:r>
          </a:p>
          <a:p>
            <a:pPr>
              <a:defRPr/>
            </a:pPr>
            <a:r>
              <a:rPr lang="en-US" dirty="0">
                <a:latin typeface="Times New Roman"/>
              </a:rPr>
              <a:t>Using ASHRAE 62.2:</a:t>
            </a:r>
            <a:endParaRPr lang="en-US" b="1" u="sng" dirty="0">
              <a:latin typeface="Times New Roman"/>
            </a:endParaRPr>
          </a:p>
          <a:p>
            <a:pPr marL="289984" indent="-241653">
              <a:spcBef>
                <a:spcPts val="0"/>
              </a:spcBef>
              <a:spcAft>
                <a:spcPts val="0"/>
              </a:spcAft>
              <a:buFont typeface="Symbol"/>
              <a:buChar char="·"/>
              <a:defRPr/>
            </a:pPr>
            <a:r>
              <a:rPr lang="en-US" dirty="0">
                <a:latin typeface="Times New Roman"/>
              </a:rPr>
              <a:t>Cuts code-required CFM from 15/person, 5-person minimum to 7.5/person actual, no minimum.</a:t>
            </a:r>
          </a:p>
          <a:p>
            <a:pPr marL="289984" indent="-241653">
              <a:spcBef>
                <a:spcPts val="0"/>
              </a:spcBef>
              <a:spcAft>
                <a:spcPts val="0"/>
              </a:spcAft>
              <a:buFont typeface="Symbol"/>
              <a:buChar char="·"/>
              <a:defRPr/>
            </a:pPr>
            <a:r>
              <a:rPr lang="en-US" dirty="0">
                <a:latin typeface="Times New Roman"/>
              </a:rPr>
              <a:t>Allows air sealing the home to the greatest extent possible.</a:t>
            </a:r>
          </a:p>
          <a:p>
            <a:pPr marL="289984" indent="-241653">
              <a:spcBef>
                <a:spcPts val="0"/>
              </a:spcBef>
              <a:spcAft>
                <a:spcPts val="0"/>
              </a:spcAft>
              <a:buFont typeface="Symbol"/>
              <a:buChar char="·"/>
              <a:defRPr/>
            </a:pPr>
            <a:r>
              <a:rPr lang="en-US" dirty="0">
                <a:latin typeface="Times New Roman"/>
              </a:rPr>
              <a:t>Provides proper ventilation all the time under all conditions.</a:t>
            </a:r>
          </a:p>
          <a:p>
            <a:pPr marL="289984" indent="-241653">
              <a:spcBef>
                <a:spcPts val="0"/>
              </a:spcBef>
              <a:spcAft>
                <a:spcPts val="0"/>
              </a:spcAft>
              <a:buFont typeface="Symbol"/>
              <a:buChar char="·"/>
              <a:defRPr/>
            </a:pPr>
            <a:r>
              <a:rPr lang="en-US" dirty="0">
                <a:latin typeface="Times New Roman"/>
              </a:rPr>
              <a:t>Cuts air-driven heat loss to an absolute minimum.</a:t>
            </a:r>
          </a:p>
          <a:p>
            <a:pPr marL="289984" indent="-241653">
              <a:spcBef>
                <a:spcPts val="0"/>
              </a:spcBef>
              <a:spcAft>
                <a:spcPts val="0"/>
              </a:spcAft>
              <a:buFont typeface="Symbol"/>
              <a:buChar char="·"/>
              <a:defRPr/>
            </a:pPr>
            <a:r>
              <a:rPr lang="en-US" dirty="0">
                <a:latin typeface="Times New Roman"/>
              </a:rPr>
              <a:t>Requires measuring fan flow, as it’s a performance standard. </a:t>
            </a:r>
          </a:p>
          <a:p>
            <a:pPr marL="289984" indent="-241653">
              <a:spcBef>
                <a:spcPts val="0"/>
              </a:spcBef>
              <a:spcAft>
                <a:spcPts val="0"/>
              </a:spcAft>
              <a:buFont typeface="Symbol"/>
              <a:buChar char="·"/>
              <a:defRPr/>
            </a:pPr>
            <a:r>
              <a:rPr lang="en-US" dirty="0">
                <a:latin typeface="Times New Roman"/>
              </a:rPr>
              <a:t>Requires automatic controls.</a:t>
            </a:r>
          </a:p>
          <a:p>
            <a:pPr marL="289984" indent="-241653">
              <a:spcBef>
                <a:spcPts val="0"/>
              </a:spcBef>
              <a:spcAft>
                <a:spcPts val="0"/>
              </a:spcAft>
              <a:buFont typeface="Symbol"/>
              <a:buChar char="·"/>
              <a:defRPr/>
            </a:pPr>
            <a:r>
              <a:rPr lang="en-US" dirty="0">
                <a:latin typeface="Times New Roman"/>
              </a:rPr>
              <a:t>Generally has an incremental cost of the fan control switch </a:t>
            </a:r>
            <a:r>
              <a:rPr lang="en-US" dirty="0">
                <a:latin typeface="Times New Roman"/>
                <a:sym typeface="Symbol"/>
              </a:rPr>
              <a:t> air inlets aren’t needed.</a:t>
            </a:r>
          </a:p>
          <a:p>
            <a:pPr marL="289984" indent="-241653" eaLnBrk="1" hangingPunct="1">
              <a:spcBef>
                <a:spcPct val="0"/>
              </a:spcBef>
              <a:defRPr/>
            </a:pPr>
            <a:endParaRPr lang="en-US" dirty="0">
              <a:latin typeface="Arial" pitchFamily="34" charset="0"/>
            </a:endParaRPr>
          </a:p>
        </p:txBody>
      </p:sp>
      <p:sp>
        <p:nvSpPr>
          <p:cNvPr id="43011"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43012"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7F4B04B2-EFC7-46C8-995B-6EE2ABCBCE04}" type="slidenum">
              <a:rPr lang="en-US" sz="1300">
                <a:latin typeface="Times New Roman" pitchFamily="18" charset="0"/>
                <a:cs typeface="Times New Roman" pitchFamily="18" charset="0"/>
              </a:rPr>
              <a:pPr algn="r" defTabSz="965200"/>
              <a:t>11</a:t>
            </a:fld>
            <a:endParaRPr lang="en-US" sz="130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marL="288925" indent="-241300">
              <a:spcBef>
                <a:spcPct val="0"/>
              </a:spcBef>
              <a:spcAft>
                <a:spcPct val="0"/>
              </a:spcAft>
              <a:buFont typeface="Symbol" pitchFamily="18" charset="2"/>
              <a:buChar char="·"/>
            </a:pPr>
            <a:r>
              <a:rPr lang="en-US">
                <a:ea typeface="ＭＳ Ｐゴシック"/>
              </a:rPr>
              <a:t>It is a balanced system, where air is pumped in and out in equal amounts.</a:t>
            </a:r>
          </a:p>
          <a:p>
            <a:pPr marL="288925" indent="-241300">
              <a:spcBef>
                <a:spcPct val="0"/>
              </a:spcBef>
              <a:spcAft>
                <a:spcPct val="0"/>
              </a:spcAft>
              <a:buFont typeface="Symbol" pitchFamily="18" charset="2"/>
              <a:buChar char="·"/>
            </a:pPr>
            <a:r>
              <a:rPr lang="en-US">
                <a:ea typeface="ＭＳ Ｐゴシック"/>
              </a:rPr>
              <a:t>Entering air is passed by exiting air, scrubbing heat from it. </a:t>
            </a:r>
          </a:p>
          <a:p>
            <a:pPr marL="288925" indent="-241300">
              <a:spcBef>
                <a:spcPct val="0"/>
              </a:spcBef>
              <a:spcAft>
                <a:spcPct val="0"/>
              </a:spcAft>
              <a:buFont typeface="Symbol" pitchFamily="18" charset="2"/>
              <a:buChar char="·"/>
            </a:pPr>
            <a:r>
              <a:rPr lang="en-US">
                <a:ea typeface="ＭＳ Ｐゴシック"/>
              </a:rPr>
              <a:t>An air-to-air heat exchanger is generally considered “high-end,” but it may be appropriate in some client homes depending on the </a:t>
            </a:r>
            <a:r>
              <a:rPr lang="en-US" b="1" i="1">
                <a:ea typeface="ＭＳ Ｐゴシック"/>
              </a:rPr>
              <a:t>SIR.</a:t>
            </a:r>
          </a:p>
          <a:p>
            <a:pPr marL="288925" indent="-241300">
              <a:spcBef>
                <a:spcPct val="0"/>
              </a:spcBef>
              <a:spcAft>
                <a:spcPct val="0"/>
              </a:spcAft>
              <a:buFont typeface="Symbol" pitchFamily="18" charset="2"/>
              <a:buChar char="·"/>
            </a:pPr>
            <a:r>
              <a:rPr lang="en-US">
                <a:ea typeface="ＭＳ Ｐゴシック"/>
              </a:rPr>
              <a:t>The SIR is generally lower than for an exhaust-only vent system.</a:t>
            </a:r>
          </a:p>
          <a:p>
            <a:pPr marL="288925" indent="-241300"/>
            <a:endParaRPr lang="en-US">
              <a:ea typeface="ＭＳ Ｐゴシック"/>
            </a:endParaRPr>
          </a:p>
        </p:txBody>
      </p:sp>
      <p:sp>
        <p:nvSpPr>
          <p:cNvPr id="45059"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45060"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C86DDF8B-58C4-4C8E-A657-6AB591293F04}" type="slidenum">
              <a:rPr lang="en-US" sz="1300">
                <a:latin typeface="Times New Roman" pitchFamily="18" charset="0"/>
                <a:cs typeface="Times New Roman" pitchFamily="18" charset="0"/>
              </a:rPr>
              <a:pPr algn="r" defTabSz="965200"/>
              <a:t>12</a:t>
            </a:fld>
            <a:endParaRPr lang="en-US" sz="130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p:txBody>
          <a:bodyPr/>
          <a:lstStyle/>
          <a:p>
            <a:pPr marL="289984" indent="-241653">
              <a:spcBef>
                <a:spcPts val="0"/>
              </a:spcBef>
              <a:spcAft>
                <a:spcPts val="0"/>
              </a:spcAft>
              <a:buFont typeface="Symbol"/>
              <a:buChar char="·"/>
              <a:defRPr/>
            </a:pPr>
            <a:r>
              <a:rPr lang="en-US" dirty="0">
                <a:latin typeface="Times New Roman"/>
              </a:rPr>
              <a:t>IAQ depends on the pollutant source strength and the air change rate. Elimination at the source is preferable to confinement, which is preferable to dilution. </a:t>
            </a:r>
          </a:p>
          <a:p>
            <a:pPr marL="289984" indent="-241653">
              <a:spcBef>
                <a:spcPts val="0"/>
              </a:spcBef>
              <a:spcAft>
                <a:spcPts val="0"/>
              </a:spcAft>
              <a:buFont typeface="Symbol"/>
              <a:buChar char="·"/>
              <a:defRPr/>
            </a:pPr>
            <a:r>
              <a:rPr lang="en-US" dirty="0">
                <a:latin typeface="Times New Roman"/>
              </a:rPr>
              <a:t>Many pollutants are present in the average home: </a:t>
            </a:r>
          </a:p>
          <a:p>
            <a:pPr lvl="1" indent="-241653">
              <a:spcBef>
                <a:spcPts val="0"/>
              </a:spcBef>
              <a:spcAft>
                <a:spcPts val="0"/>
              </a:spcAft>
              <a:buFont typeface="Courier New"/>
              <a:buChar char="o"/>
              <a:defRPr/>
            </a:pPr>
            <a:r>
              <a:rPr lang="en-US" dirty="0">
                <a:latin typeface="Times New Roman"/>
              </a:rPr>
              <a:t>Radon.</a:t>
            </a:r>
          </a:p>
          <a:p>
            <a:pPr marL="483306" indent="-241653">
              <a:spcBef>
                <a:spcPts val="0"/>
              </a:spcBef>
              <a:spcAft>
                <a:spcPts val="0"/>
              </a:spcAft>
              <a:buFont typeface="Courier New"/>
              <a:buChar char="o"/>
              <a:defRPr/>
            </a:pPr>
            <a:r>
              <a:rPr lang="en-US" dirty="0">
                <a:latin typeface="Times New Roman"/>
              </a:rPr>
              <a:t>CO.</a:t>
            </a:r>
          </a:p>
          <a:p>
            <a:pPr marL="483306" indent="-241653">
              <a:spcBef>
                <a:spcPts val="0"/>
              </a:spcBef>
              <a:spcAft>
                <a:spcPts val="0"/>
              </a:spcAft>
              <a:buFont typeface="Courier New"/>
              <a:buChar char="o"/>
              <a:defRPr/>
            </a:pPr>
            <a:r>
              <a:rPr lang="en-US" dirty="0">
                <a:latin typeface="Times New Roman"/>
              </a:rPr>
              <a:t>Cleaning chemicals.</a:t>
            </a:r>
          </a:p>
          <a:p>
            <a:pPr marL="483306" indent="-241653">
              <a:spcBef>
                <a:spcPts val="0"/>
              </a:spcBef>
              <a:spcAft>
                <a:spcPts val="0"/>
              </a:spcAft>
              <a:buFont typeface="Courier New"/>
              <a:buChar char="o"/>
              <a:defRPr/>
            </a:pPr>
            <a:r>
              <a:rPr lang="en-US" dirty="0">
                <a:latin typeface="Times New Roman"/>
              </a:rPr>
              <a:t>Fuels.</a:t>
            </a:r>
          </a:p>
          <a:p>
            <a:pPr lvl="1" indent="-241653">
              <a:spcBef>
                <a:spcPts val="0"/>
              </a:spcBef>
              <a:spcAft>
                <a:spcPts val="0"/>
              </a:spcAft>
              <a:buFont typeface="Courier New"/>
              <a:buChar char="o"/>
              <a:defRPr/>
            </a:pPr>
            <a:r>
              <a:rPr lang="en-US" dirty="0">
                <a:latin typeface="Times New Roman"/>
              </a:rPr>
              <a:t>Moisture - Typically, excess moisture is the most significant of the common pollutants.</a:t>
            </a:r>
          </a:p>
          <a:p>
            <a:pPr marL="289984" indent="-241653">
              <a:spcBef>
                <a:spcPts val="0"/>
              </a:spcBef>
              <a:spcAft>
                <a:spcPts val="0"/>
              </a:spcAft>
              <a:buFont typeface="Symbol"/>
              <a:buChar char="·"/>
              <a:defRPr/>
            </a:pPr>
            <a:r>
              <a:rPr lang="en-US" dirty="0">
                <a:latin typeface="Times New Roman"/>
              </a:rPr>
              <a:t>The air change rate is a function of inside to outside pressure difference, hole size, and hole location.</a:t>
            </a:r>
          </a:p>
          <a:p>
            <a:pPr marL="289984" indent="-241653">
              <a:spcBef>
                <a:spcPts val="0"/>
              </a:spcBef>
              <a:spcAft>
                <a:spcPts val="0"/>
              </a:spcAft>
              <a:buFont typeface="Symbol"/>
              <a:buChar char="·"/>
              <a:defRPr/>
            </a:pPr>
            <a:r>
              <a:rPr lang="en-US" dirty="0">
                <a:latin typeface="Times New Roman"/>
              </a:rPr>
              <a:t>A higher air change rate equals better IAQ, and usually higher space conditioning costs.</a:t>
            </a:r>
          </a:p>
          <a:p>
            <a:pPr marL="289984" indent="-241653">
              <a:spcBef>
                <a:spcPts val="0"/>
              </a:spcBef>
              <a:spcAft>
                <a:spcPts val="0"/>
              </a:spcAft>
              <a:buFont typeface="Symbol"/>
              <a:buChar char="·"/>
              <a:defRPr/>
            </a:pPr>
            <a:r>
              <a:rPr lang="en-US" dirty="0">
                <a:latin typeface="Times New Roman"/>
              </a:rPr>
              <a:t>ASHRAE 62.1 and 62.2-(2004 or 2007) guidelines are acceptable. </a:t>
            </a:r>
          </a:p>
          <a:p>
            <a:pPr lvl="1" indent="-241653">
              <a:spcBef>
                <a:spcPts val="0"/>
              </a:spcBef>
              <a:spcAft>
                <a:spcPts val="0"/>
              </a:spcAft>
              <a:buFont typeface="Courier New"/>
              <a:buChar char="o"/>
              <a:defRPr/>
            </a:pPr>
            <a:r>
              <a:rPr lang="en-US" dirty="0">
                <a:latin typeface="Times New Roman"/>
              </a:rPr>
              <a:t>ASHRAE 62.1 is a large building IAQ standard presently allowed on single-family homes. </a:t>
            </a:r>
          </a:p>
          <a:p>
            <a:pPr marL="483306" indent="-241653">
              <a:spcBef>
                <a:spcPts val="0"/>
              </a:spcBef>
              <a:spcAft>
                <a:spcPts val="0"/>
              </a:spcAft>
              <a:buFont typeface="Courier New"/>
              <a:buChar char="o"/>
              <a:defRPr/>
            </a:pPr>
            <a:r>
              <a:rPr lang="en-US" dirty="0">
                <a:latin typeface="Times New Roman"/>
              </a:rPr>
              <a:t>ASHRAE 62.2 is the specific small building IAQ standard.</a:t>
            </a:r>
          </a:p>
          <a:p>
            <a:pPr marL="289984" indent="-241653">
              <a:spcBef>
                <a:spcPts val="0"/>
              </a:spcBef>
              <a:spcAft>
                <a:spcPts val="0"/>
              </a:spcAft>
              <a:buFont typeface="Symbol"/>
              <a:buChar char="·"/>
              <a:defRPr/>
            </a:pPr>
            <a:r>
              <a:rPr lang="en-US" dirty="0">
                <a:latin typeface="Times New Roman"/>
              </a:rPr>
              <a:t>Quality fans installed and used properly help ensure healthy IAQ.</a:t>
            </a:r>
          </a:p>
          <a:p>
            <a:pPr>
              <a:defRPr/>
            </a:pPr>
            <a:endParaRPr lang="en-US" dirty="0"/>
          </a:p>
        </p:txBody>
      </p:sp>
      <p:sp>
        <p:nvSpPr>
          <p:cNvPr id="47107"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47108"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47F9C5FA-35DE-451E-858B-F299F5606400}" type="slidenum">
              <a:rPr lang="en-US" sz="1300">
                <a:latin typeface="Times New Roman" pitchFamily="18" charset="0"/>
                <a:cs typeface="Times New Roman" pitchFamily="18" charset="0"/>
              </a:rPr>
              <a:pPr algn="r" defTabSz="965200"/>
              <a:t>13</a:t>
            </a:fld>
            <a:endParaRPr lang="en-US" sz="130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p:txBody>
          <a:bodyPr/>
          <a:lstStyle/>
          <a:p>
            <a:pPr>
              <a:defRPr/>
            </a:pPr>
            <a:r>
              <a:rPr lang="en-US" dirty="0">
                <a:latin typeface="Times New Roman"/>
              </a:rPr>
              <a:t>By attending this session, participants will:</a:t>
            </a:r>
          </a:p>
          <a:p>
            <a:pPr marL="289984" indent="-241653">
              <a:spcBef>
                <a:spcPts val="0"/>
              </a:spcBef>
              <a:spcAft>
                <a:spcPts val="0"/>
              </a:spcAft>
              <a:buFont typeface="Symbol"/>
              <a:buChar char="·"/>
              <a:defRPr/>
            </a:pPr>
            <a:r>
              <a:rPr lang="en-US" dirty="0">
                <a:latin typeface="Times New Roman"/>
              </a:rPr>
              <a:t>Learn about the factors affecting IAQ</a:t>
            </a:r>
            <a:r>
              <a:rPr lang="en-US" b="1" i="1" dirty="0">
                <a:latin typeface="Times New Roman"/>
              </a:rPr>
              <a:t>.</a:t>
            </a:r>
          </a:p>
          <a:p>
            <a:pPr marL="289984" indent="-241653">
              <a:spcBef>
                <a:spcPts val="0"/>
              </a:spcBef>
              <a:spcAft>
                <a:spcPts val="0"/>
              </a:spcAft>
              <a:buFont typeface="Symbol"/>
              <a:buChar char="·"/>
              <a:defRPr/>
            </a:pPr>
            <a:r>
              <a:rPr lang="en-US" dirty="0">
                <a:latin typeface="Times New Roman"/>
              </a:rPr>
              <a:t>Understand the role moisture plays in IAQ.</a:t>
            </a:r>
          </a:p>
          <a:p>
            <a:pPr marL="289984" indent="-241653">
              <a:spcBef>
                <a:spcPts val="0"/>
              </a:spcBef>
              <a:spcAft>
                <a:spcPts val="0"/>
              </a:spcAft>
              <a:buFont typeface="Symbol"/>
              <a:buChar char="·"/>
              <a:defRPr/>
            </a:pPr>
            <a:r>
              <a:rPr lang="en-US" dirty="0">
                <a:latin typeface="Times New Roman"/>
              </a:rPr>
              <a:t>Learn about moisture movement.</a:t>
            </a:r>
          </a:p>
          <a:p>
            <a:pPr marL="289984" indent="-241653">
              <a:spcBef>
                <a:spcPts val="0"/>
              </a:spcBef>
              <a:spcAft>
                <a:spcPts val="0"/>
              </a:spcAft>
              <a:buFont typeface="Symbol"/>
              <a:buChar char="·"/>
              <a:defRPr/>
            </a:pPr>
            <a:r>
              <a:rPr lang="en-US" dirty="0">
                <a:latin typeface="Times New Roman"/>
              </a:rPr>
              <a:t>Learn pollutant remediation techniques.</a:t>
            </a:r>
          </a:p>
          <a:p>
            <a:pPr marL="289984" indent="-241653">
              <a:spcBef>
                <a:spcPts val="0"/>
              </a:spcBef>
              <a:spcAft>
                <a:spcPts val="0"/>
              </a:spcAft>
              <a:buFont typeface="Symbol"/>
              <a:buChar char="·"/>
              <a:defRPr/>
            </a:pPr>
            <a:r>
              <a:rPr lang="en-US" dirty="0">
                <a:latin typeface="Times New Roman"/>
              </a:rPr>
              <a:t>Understand the requirements of ASHRAE 62.1989 and ASHRAE 62.2-2007.</a:t>
            </a:r>
          </a:p>
          <a:p>
            <a:pPr eaLnBrk="1" hangingPunct="1">
              <a:spcBef>
                <a:spcPct val="0"/>
              </a:spcBef>
              <a:defRPr/>
            </a:pPr>
            <a:endParaRPr lang="en-US" dirty="0">
              <a:latin typeface="Arial" pitchFamily="34" charset="0"/>
            </a:endParaRPr>
          </a:p>
        </p:txBody>
      </p:sp>
      <p:sp>
        <p:nvSpPr>
          <p:cNvPr id="18435"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18436"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5E11927D-E327-4C25-8C7B-88D8B8040099}" type="slidenum">
              <a:rPr lang="en-US" sz="1300">
                <a:latin typeface="Times New Roman" pitchFamily="18" charset="0"/>
                <a:cs typeface="Times New Roman" pitchFamily="18" charset="0"/>
              </a:rPr>
              <a:pPr algn="r" defTabSz="965200"/>
              <a:t>2</a:t>
            </a:fld>
            <a:endParaRPr lang="en-US" sz="130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a:lstStyle/>
          <a:p>
            <a:pPr>
              <a:defRPr/>
            </a:pPr>
            <a:r>
              <a:rPr lang="en-US" dirty="0">
                <a:latin typeface="Times New Roman"/>
              </a:rPr>
              <a:t>Many pollutants can be confined in a dwelling:</a:t>
            </a:r>
          </a:p>
          <a:p>
            <a:pPr marL="289984" indent="-241653">
              <a:spcBef>
                <a:spcPts val="0"/>
              </a:spcBef>
              <a:spcAft>
                <a:spcPts val="0"/>
              </a:spcAft>
              <a:buFont typeface="Symbol"/>
              <a:buChar char="·"/>
              <a:defRPr/>
            </a:pPr>
            <a:r>
              <a:rPr lang="en-US" dirty="0">
                <a:latin typeface="Times New Roman"/>
              </a:rPr>
              <a:t>Moisture.</a:t>
            </a:r>
          </a:p>
          <a:p>
            <a:pPr marL="289984" indent="-241653">
              <a:spcBef>
                <a:spcPts val="0"/>
              </a:spcBef>
              <a:spcAft>
                <a:spcPts val="0"/>
              </a:spcAft>
              <a:buFont typeface="Symbol"/>
              <a:buChar char="·"/>
              <a:defRPr/>
            </a:pPr>
            <a:r>
              <a:rPr lang="en-US" dirty="0">
                <a:latin typeface="Times New Roman"/>
              </a:rPr>
              <a:t>Stored toxic materials.</a:t>
            </a:r>
          </a:p>
          <a:p>
            <a:pPr marL="289984" indent="-241653">
              <a:spcBef>
                <a:spcPts val="0"/>
              </a:spcBef>
              <a:spcAft>
                <a:spcPts val="0"/>
              </a:spcAft>
              <a:buFont typeface="Symbol"/>
              <a:buChar char="·"/>
              <a:defRPr/>
            </a:pPr>
            <a:r>
              <a:rPr lang="en-US" b="1" i="1" dirty="0">
                <a:latin typeface="Times New Roman"/>
              </a:rPr>
              <a:t>Carbon monoxide. </a:t>
            </a:r>
          </a:p>
          <a:p>
            <a:pPr marL="289984" indent="-241653">
              <a:spcBef>
                <a:spcPts val="0"/>
              </a:spcBef>
              <a:spcAft>
                <a:spcPts val="0"/>
              </a:spcAft>
              <a:buFont typeface="Symbol"/>
              <a:buChar char="·"/>
              <a:defRPr/>
            </a:pPr>
            <a:r>
              <a:rPr lang="en-US" b="1" i="1" dirty="0">
                <a:latin typeface="Times New Roman"/>
              </a:rPr>
              <a:t>Radon.</a:t>
            </a:r>
          </a:p>
          <a:p>
            <a:pPr marL="289984" indent="-241653">
              <a:spcBef>
                <a:spcPts val="0"/>
              </a:spcBef>
              <a:spcAft>
                <a:spcPts val="0"/>
              </a:spcAft>
              <a:buFont typeface="Symbol"/>
              <a:buChar char="·"/>
              <a:defRPr/>
            </a:pPr>
            <a:r>
              <a:rPr lang="en-US" dirty="0">
                <a:latin typeface="Times New Roman"/>
              </a:rPr>
              <a:t>Sewer gas.</a:t>
            </a:r>
          </a:p>
          <a:p>
            <a:pPr marL="289984" indent="-241653">
              <a:spcBef>
                <a:spcPts val="0"/>
              </a:spcBef>
              <a:spcAft>
                <a:spcPts val="0"/>
              </a:spcAft>
              <a:buFont typeface="Symbol"/>
              <a:buChar char="·"/>
              <a:defRPr/>
            </a:pPr>
            <a:r>
              <a:rPr lang="en-US" dirty="0">
                <a:latin typeface="Times New Roman"/>
              </a:rPr>
              <a:t>Other.</a:t>
            </a:r>
          </a:p>
          <a:p>
            <a:pPr>
              <a:defRPr/>
            </a:pPr>
            <a:r>
              <a:rPr lang="en-US" dirty="0">
                <a:latin typeface="Times New Roman"/>
              </a:rPr>
              <a:t>While some moisture is necessary, too much moisture causes problems. Weatherization considers moisture a “sometimes” pollutant.</a:t>
            </a:r>
          </a:p>
          <a:p>
            <a:pPr eaLnBrk="1" hangingPunct="1">
              <a:spcBef>
                <a:spcPct val="0"/>
              </a:spcBef>
              <a:defRPr/>
            </a:pPr>
            <a:endParaRPr lang="en-US" dirty="0">
              <a:latin typeface="Arial" pitchFamily="34" charset="0"/>
            </a:endParaRPr>
          </a:p>
        </p:txBody>
      </p:sp>
      <p:sp>
        <p:nvSpPr>
          <p:cNvPr id="20483"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20484"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543498FB-971D-4627-8441-1E94FCA43E6B}" type="slidenum">
              <a:rPr lang="en-US" sz="1300">
                <a:latin typeface="Times New Roman" pitchFamily="18" charset="0"/>
                <a:cs typeface="Times New Roman" pitchFamily="18" charset="0"/>
              </a:rPr>
              <a:pPr algn="r" defTabSz="965200"/>
              <a:t>3</a:t>
            </a:fld>
            <a:endParaRPr lang="en-US" sz="130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p:txBody>
          <a:bodyPr>
            <a:normAutofit fontScale="92500"/>
          </a:bodyPr>
          <a:lstStyle/>
          <a:p>
            <a:pPr>
              <a:spcBef>
                <a:spcPts val="317"/>
              </a:spcBef>
              <a:spcAft>
                <a:spcPts val="317"/>
              </a:spcAft>
              <a:defRPr/>
            </a:pPr>
            <a:r>
              <a:rPr lang="en-US" dirty="0">
                <a:latin typeface="Times New Roman"/>
              </a:rPr>
              <a:t>Many seemingly innocent sources create significant water vapor in homes. Note from the table that building materials emit 40 quarts per day of moisture into a home the first year after the home is built. An unvented gas range contributes more to indoor moisture load than showering and bathing.</a:t>
            </a:r>
          </a:p>
          <a:p>
            <a:pPr marL="289984">
              <a:spcBef>
                <a:spcPts val="317"/>
              </a:spcBef>
              <a:spcAft>
                <a:spcPts val="317"/>
              </a:spcAft>
              <a:defRPr/>
            </a:pPr>
            <a:r>
              <a:rPr lang="en-US" i="1" dirty="0">
                <a:solidFill>
                  <a:srgbClr val="808080"/>
                </a:solidFill>
                <a:latin typeface="Times New Roman"/>
              </a:rPr>
              <a:t>Have the class create a list of common household moisture sources. Rank them for importance.</a:t>
            </a:r>
          </a:p>
          <a:p>
            <a:pPr marL="289984" indent="-241653">
              <a:lnSpc>
                <a:spcPct val="120000"/>
              </a:lnSpc>
              <a:spcBef>
                <a:spcPts val="0"/>
              </a:spcBef>
              <a:spcAft>
                <a:spcPts val="0"/>
              </a:spcAft>
              <a:buFont typeface="Symbol"/>
              <a:buChar char="·"/>
              <a:defRPr/>
            </a:pPr>
            <a:r>
              <a:rPr lang="en-US" dirty="0">
                <a:latin typeface="Times New Roman"/>
              </a:rPr>
              <a:t>Running an unvented kerosene or gas fired space heater – each gallon of fuel burned creates about 7.5 pints of water vapor.</a:t>
            </a:r>
          </a:p>
          <a:p>
            <a:pPr marL="289984" indent="-241653">
              <a:lnSpc>
                <a:spcPct val="120000"/>
              </a:lnSpc>
              <a:spcBef>
                <a:spcPts val="0"/>
              </a:spcBef>
              <a:spcAft>
                <a:spcPts val="0"/>
              </a:spcAft>
              <a:buFont typeface="Symbol"/>
              <a:buChar char="·"/>
              <a:defRPr/>
            </a:pPr>
            <a:r>
              <a:rPr lang="en-US" dirty="0">
                <a:latin typeface="Times New Roman"/>
              </a:rPr>
              <a:t>Cooking a gas range without using a ducted range hood – each burner produces between 1 and 2 pints per hour.</a:t>
            </a:r>
          </a:p>
          <a:p>
            <a:pPr marL="289984" indent="-241653">
              <a:lnSpc>
                <a:spcPct val="120000"/>
              </a:lnSpc>
              <a:spcBef>
                <a:spcPts val="0"/>
              </a:spcBef>
              <a:spcAft>
                <a:spcPts val="0"/>
              </a:spcAft>
              <a:buFont typeface="Symbol"/>
              <a:buChar char="·"/>
              <a:defRPr/>
            </a:pPr>
            <a:r>
              <a:rPr lang="en-US" dirty="0">
                <a:latin typeface="Times New Roman"/>
              </a:rPr>
              <a:t>Storing firewood indoors – a cord of green firewood creates about 3.5 pints of water per day.</a:t>
            </a:r>
          </a:p>
          <a:p>
            <a:pPr marL="289984" indent="-241653">
              <a:lnSpc>
                <a:spcPct val="120000"/>
              </a:lnSpc>
              <a:spcBef>
                <a:spcPts val="0"/>
              </a:spcBef>
              <a:spcAft>
                <a:spcPts val="0"/>
              </a:spcAft>
              <a:buFont typeface="Symbol"/>
              <a:buChar char="·"/>
              <a:defRPr/>
            </a:pPr>
            <a:r>
              <a:rPr lang="en-US" dirty="0">
                <a:latin typeface="Times New Roman"/>
              </a:rPr>
              <a:t>Air drying clothes inside – each load of wash creates about 5 pints of water during drying.</a:t>
            </a:r>
          </a:p>
          <a:p>
            <a:pPr marL="289984" indent="-241653">
              <a:lnSpc>
                <a:spcPct val="120000"/>
              </a:lnSpc>
              <a:spcBef>
                <a:spcPts val="0"/>
              </a:spcBef>
              <a:spcAft>
                <a:spcPts val="0"/>
              </a:spcAft>
              <a:buFont typeface="Symbol"/>
              <a:buChar char="·"/>
              <a:defRPr/>
            </a:pPr>
            <a:r>
              <a:rPr lang="en-US" dirty="0">
                <a:latin typeface="Times New Roman"/>
              </a:rPr>
              <a:t>Showering – a 10-minute shower creates about 1 pint of water.</a:t>
            </a:r>
          </a:p>
          <a:p>
            <a:pPr marL="289984" indent="-241653">
              <a:lnSpc>
                <a:spcPct val="120000"/>
              </a:lnSpc>
              <a:spcBef>
                <a:spcPts val="0"/>
              </a:spcBef>
              <a:spcAft>
                <a:spcPts val="0"/>
              </a:spcAft>
              <a:buFont typeface="Symbol"/>
              <a:buChar char="·"/>
              <a:defRPr/>
            </a:pPr>
            <a:r>
              <a:rPr lang="en-US" dirty="0">
                <a:latin typeface="Times New Roman"/>
              </a:rPr>
              <a:t>Cooking without pot lids – about 1/6 pint per person per meal.</a:t>
            </a:r>
          </a:p>
          <a:p>
            <a:pPr marL="289984" indent="-241653">
              <a:lnSpc>
                <a:spcPct val="120000"/>
              </a:lnSpc>
              <a:spcBef>
                <a:spcPts val="0"/>
              </a:spcBef>
              <a:spcAft>
                <a:spcPts val="0"/>
              </a:spcAft>
              <a:buFont typeface="Symbol"/>
              <a:buChar char="·"/>
              <a:defRPr/>
            </a:pPr>
            <a:r>
              <a:rPr lang="en-US" dirty="0">
                <a:latin typeface="Times New Roman"/>
              </a:rPr>
              <a:t>Washing floors – about 4 pints per room.</a:t>
            </a:r>
          </a:p>
          <a:p>
            <a:pPr marL="289984" indent="-241653">
              <a:lnSpc>
                <a:spcPct val="120000"/>
              </a:lnSpc>
              <a:spcBef>
                <a:spcPts val="0"/>
              </a:spcBef>
              <a:spcAft>
                <a:spcPts val="0"/>
              </a:spcAft>
              <a:buFont typeface="Symbol"/>
              <a:buChar char="·"/>
              <a:defRPr/>
            </a:pPr>
            <a:r>
              <a:rPr lang="en-US" dirty="0">
                <a:latin typeface="Times New Roman"/>
              </a:rPr>
              <a:t>Watering plants – all the water is poured into house plants eventually evaporates into the room.</a:t>
            </a:r>
          </a:p>
          <a:p>
            <a:pPr marL="289984" indent="-241653">
              <a:lnSpc>
                <a:spcPct val="120000"/>
              </a:lnSpc>
              <a:spcBef>
                <a:spcPts val="0"/>
              </a:spcBef>
              <a:spcAft>
                <a:spcPts val="0"/>
              </a:spcAft>
              <a:buFont typeface="Symbol"/>
              <a:buChar char="·"/>
              <a:defRPr/>
            </a:pPr>
            <a:r>
              <a:rPr lang="en-US" dirty="0">
                <a:latin typeface="Times New Roman"/>
              </a:rPr>
              <a:t>Pets – pets, and people, create about 1 pint of water per 50 lbs of body weight per day.</a:t>
            </a:r>
          </a:p>
          <a:p>
            <a:pPr marL="289984" indent="-241653">
              <a:lnSpc>
                <a:spcPct val="120000"/>
              </a:lnSpc>
              <a:spcBef>
                <a:spcPts val="0"/>
              </a:spcBef>
              <a:spcAft>
                <a:spcPts val="0"/>
              </a:spcAft>
              <a:buFont typeface="Symbol"/>
              <a:buChar char="·"/>
              <a:defRPr/>
            </a:pPr>
            <a:r>
              <a:rPr lang="en-US" dirty="0">
                <a:latin typeface="Times New Roman"/>
              </a:rPr>
              <a:t>Hand washing dishes, including rinsing – about 1/3 pint per person per meal.</a:t>
            </a:r>
          </a:p>
          <a:p>
            <a:pPr marL="289984" indent="-241653">
              <a:lnSpc>
                <a:spcPct val="120000"/>
              </a:lnSpc>
              <a:spcBef>
                <a:spcPts val="0"/>
              </a:spcBef>
              <a:spcAft>
                <a:spcPts val="0"/>
              </a:spcAft>
              <a:buFont typeface="Symbol"/>
              <a:buChar char="·"/>
              <a:defRPr/>
            </a:pPr>
            <a:r>
              <a:rPr lang="en-US" dirty="0">
                <a:latin typeface="Times New Roman"/>
              </a:rPr>
              <a:t>Faucet aerators – 0.02 pints per minute.</a:t>
            </a:r>
          </a:p>
          <a:p>
            <a:pPr marL="289984" indent="-241653" eaLnBrk="1" hangingPunct="1">
              <a:spcBef>
                <a:spcPts val="317"/>
              </a:spcBef>
              <a:spcAft>
                <a:spcPts val="317"/>
              </a:spcAft>
              <a:defRPr/>
            </a:pPr>
            <a:endParaRPr lang="en-US" dirty="0"/>
          </a:p>
        </p:txBody>
      </p:sp>
      <p:sp>
        <p:nvSpPr>
          <p:cNvPr id="22531"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22532"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762C3E6D-12D6-4B4E-9F67-1BB07491C0F2}" type="slidenum">
              <a:rPr lang="en-US" sz="1300">
                <a:latin typeface="Times New Roman" pitchFamily="18" charset="0"/>
                <a:cs typeface="Times New Roman" pitchFamily="18" charset="0"/>
              </a:rPr>
              <a:pPr algn="r" defTabSz="965200"/>
              <a:t>4</a:t>
            </a:fld>
            <a:endParaRPr lang="en-US" sz="130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p:txBody>
          <a:bodyPr>
            <a:normAutofit fontScale="92500" lnSpcReduction="10000"/>
          </a:bodyPr>
          <a:lstStyle/>
          <a:p>
            <a:pPr marL="289984" indent="-241653">
              <a:lnSpc>
                <a:spcPct val="120000"/>
              </a:lnSpc>
              <a:spcBef>
                <a:spcPts val="0"/>
              </a:spcBef>
              <a:spcAft>
                <a:spcPts val="0"/>
              </a:spcAft>
              <a:buFont typeface="Symbol"/>
              <a:buChar char="·"/>
              <a:defRPr/>
            </a:pPr>
            <a:r>
              <a:rPr lang="en-US" dirty="0">
                <a:latin typeface="Times New Roman"/>
              </a:rPr>
              <a:t>The concentration of pollutants, such as:</a:t>
            </a:r>
          </a:p>
          <a:p>
            <a:pPr lvl="1" indent="-241653">
              <a:lnSpc>
                <a:spcPct val="120000"/>
              </a:lnSpc>
              <a:spcBef>
                <a:spcPts val="0"/>
              </a:spcBef>
              <a:spcAft>
                <a:spcPts val="0"/>
              </a:spcAft>
              <a:buFont typeface="Courier New"/>
              <a:buChar char="o"/>
              <a:defRPr/>
            </a:pPr>
            <a:r>
              <a:rPr lang="en-US" dirty="0">
                <a:latin typeface="Times New Roman"/>
              </a:rPr>
              <a:t>Stored household chemicals.</a:t>
            </a:r>
          </a:p>
          <a:p>
            <a:pPr marL="483306" indent="-241653">
              <a:lnSpc>
                <a:spcPct val="120000"/>
              </a:lnSpc>
              <a:spcBef>
                <a:spcPts val="0"/>
              </a:spcBef>
              <a:spcAft>
                <a:spcPts val="0"/>
              </a:spcAft>
              <a:buFont typeface="Courier New"/>
              <a:buChar char="o"/>
              <a:defRPr/>
            </a:pPr>
            <a:r>
              <a:rPr lang="en-US" dirty="0">
                <a:latin typeface="Times New Roman"/>
              </a:rPr>
              <a:t>Mold/mildew.</a:t>
            </a:r>
          </a:p>
          <a:p>
            <a:pPr marL="483306" indent="-241653">
              <a:lnSpc>
                <a:spcPct val="120000"/>
              </a:lnSpc>
              <a:spcBef>
                <a:spcPts val="0"/>
              </a:spcBef>
              <a:spcAft>
                <a:spcPts val="0"/>
              </a:spcAft>
              <a:buFont typeface="Courier New"/>
              <a:buChar char="o"/>
              <a:defRPr/>
            </a:pPr>
            <a:r>
              <a:rPr lang="en-US" dirty="0">
                <a:latin typeface="Times New Roman"/>
              </a:rPr>
              <a:t>Unvented space heaters.</a:t>
            </a:r>
          </a:p>
          <a:p>
            <a:pPr marL="483306" indent="-241653">
              <a:lnSpc>
                <a:spcPct val="120000"/>
              </a:lnSpc>
              <a:spcBef>
                <a:spcPts val="0"/>
              </a:spcBef>
              <a:spcAft>
                <a:spcPts val="0"/>
              </a:spcAft>
              <a:buFont typeface="Courier New"/>
              <a:buChar char="o"/>
              <a:defRPr/>
            </a:pPr>
            <a:r>
              <a:rPr lang="en-US" dirty="0">
                <a:latin typeface="Times New Roman"/>
              </a:rPr>
              <a:t>Vehicles and gas-powered equipment in attached garages.</a:t>
            </a:r>
          </a:p>
          <a:p>
            <a:pPr marL="483306" indent="-241653">
              <a:lnSpc>
                <a:spcPct val="120000"/>
              </a:lnSpc>
              <a:spcBef>
                <a:spcPts val="0"/>
              </a:spcBef>
              <a:spcAft>
                <a:spcPts val="0"/>
              </a:spcAft>
              <a:buFont typeface="Courier New"/>
              <a:buChar char="o"/>
              <a:defRPr/>
            </a:pPr>
            <a:r>
              <a:rPr lang="en-US" dirty="0">
                <a:latin typeface="Times New Roman"/>
              </a:rPr>
              <a:t>Wet basements/crawl spaces, caused by:</a:t>
            </a:r>
          </a:p>
          <a:p>
            <a:pPr marL="724959" lvl="2" indent="-241653">
              <a:lnSpc>
                <a:spcPct val="120000"/>
              </a:lnSpc>
              <a:spcBef>
                <a:spcPts val="0"/>
              </a:spcBef>
              <a:spcAft>
                <a:spcPts val="0"/>
              </a:spcAft>
              <a:buFont typeface="Wingdings"/>
              <a:buChar char="§"/>
              <a:defRPr/>
            </a:pPr>
            <a:r>
              <a:rPr lang="en-US" dirty="0">
                <a:latin typeface="Times New Roman"/>
              </a:rPr>
              <a:t>Open sump holes.</a:t>
            </a:r>
          </a:p>
          <a:p>
            <a:pPr marL="724959" indent="-241653">
              <a:lnSpc>
                <a:spcPct val="120000"/>
              </a:lnSpc>
              <a:spcBef>
                <a:spcPts val="0"/>
              </a:spcBef>
              <a:spcAft>
                <a:spcPts val="0"/>
              </a:spcAft>
              <a:buFont typeface="Wingdings"/>
              <a:buChar char="§"/>
              <a:defRPr/>
            </a:pPr>
            <a:r>
              <a:rPr lang="en-US" dirty="0">
                <a:latin typeface="Times New Roman"/>
              </a:rPr>
              <a:t>No gutters/malfunctioning gutters.</a:t>
            </a:r>
          </a:p>
          <a:p>
            <a:pPr marL="724959" indent="-241653">
              <a:lnSpc>
                <a:spcPct val="120000"/>
              </a:lnSpc>
              <a:spcBef>
                <a:spcPts val="0"/>
              </a:spcBef>
              <a:spcAft>
                <a:spcPts val="0"/>
              </a:spcAft>
              <a:buFont typeface="Wingdings"/>
              <a:buChar char="§"/>
              <a:defRPr/>
            </a:pPr>
            <a:r>
              <a:rPr lang="en-US" dirty="0">
                <a:latin typeface="Times New Roman"/>
              </a:rPr>
              <a:t>Poor landscaping.</a:t>
            </a:r>
          </a:p>
          <a:p>
            <a:pPr marL="724959" indent="-241653">
              <a:lnSpc>
                <a:spcPct val="120000"/>
              </a:lnSpc>
              <a:spcBef>
                <a:spcPts val="0"/>
              </a:spcBef>
              <a:spcAft>
                <a:spcPts val="0"/>
              </a:spcAft>
              <a:buFont typeface="Wingdings"/>
              <a:buChar char="§"/>
              <a:defRPr/>
            </a:pPr>
            <a:r>
              <a:rPr lang="en-US" dirty="0">
                <a:latin typeface="Times New Roman"/>
              </a:rPr>
              <a:t>Exposed dirt floors.</a:t>
            </a:r>
          </a:p>
          <a:p>
            <a:pPr marL="724959" indent="-241653">
              <a:lnSpc>
                <a:spcPct val="120000"/>
              </a:lnSpc>
              <a:spcBef>
                <a:spcPts val="0"/>
              </a:spcBef>
              <a:spcAft>
                <a:spcPts val="0"/>
              </a:spcAft>
              <a:buFont typeface="Wingdings"/>
              <a:buChar char="§"/>
              <a:defRPr/>
            </a:pPr>
            <a:r>
              <a:rPr lang="en-US" dirty="0">
                <a:latin typeface="Times New Roman"/>
              </a:rPr>
              <a:t>Standing water.</a:t>
            </a:r>
          </a:p>
          <a:p>
            <a:pPr lvl="1" indent="-241653">
              <a:lnSpc>
                <a:spcPct val="120000"/>
              </a:lnSpc>
              <a:spcBef>
                <a:spcPts val="0"/>
              </a:spcBef>
              <a:spcAft>
                <a:spcPts val="0"/>
              </a:spcAft>
              <a:buFont typeface="Courier New"/>
              <a:buChar char="o"/>
              <a:defRPr/>
            </a:pPr>
            <a:r>
              <a:rPr lang="en-US" dirty="0">
                <a:latin typeface="Times New Roman"/>
              </a:rPr>
              <a:t>Plumbing leaks.</a:t>
            </a:r>
          </a:p>
          <a:p>
            <a:pPr marL="483306" indent="-241653">
              <a:lnSpc>
                <a:spcPct val="120000"/>
              </a:lnSpc>
              <a:spcBef>
                <a:spcPts val="0"/>
              </a:spcBef>
              <a:spcAft>
                <a:spcPts val="0"/>
              </a:spcAft>
              <a:buFont typeface="Courier New"/>
              <a:buChar char="o"/>
              <a:defRPr/>
            </a:pPr>
            <a:r>
              <a:rPr lang="en-US" dirty="0">
                <a:latin typeface="Times New Roman"/>
              </a:rPr>
              <a:t>Hobbyists – Off-gassing from model train glue, soldering, or particulates from woodworking.</a:t>
            </a:r>
          </a:p>
          <a:p>
            <a:pPr marL="483306" indent="-241653">
              <a:lnSpc>
                <a:spcPct val="120000"/>
              </a:lnSpc>
              <a:spcBef>
                <a:spcPts val="0"/>
              </a:spcBef>
              <a:spcAft>
                <a:spcPts val="0"/>
              </a:spcAft>
              <a:buFont typeface="Courier New"/>
              <a:buChar char="o"/>
              <a:defRPr/>
            </a:pPr>
            <a:r>
              <a:rPr lang="en-US" dirty="0">
                <a:latin typeface="Times New Roman"/>
              </a:rPr>
              <a:t>CO and </a:t>
            </a:r>
            <a:r>
              <a:rPr lang="en-US" b="1" i="1" dirty="0">
                <a:latin typeface="Times New Roman"/>
              </a:rPr>
              <a:t>CO</a:t>
            </a:r>
            <a:r>
              <a:rPr lang="en-US" b="1" i="1" baseline="-25000" dirty="0">
                <a:latin typeface="Times New Roman"/>
              </a:rPr>
              <a:t>2.</a:t>
            </a:r>
            <a:endParaRPr lang="en-US" b="1" i="1" dirty="0">
              <a:latin typeface="Times New Roman"/>
            </a:endParaRPr>
          </a:p>
          <a:p>
            <a:pPr marL="483306" indent="-241653">
              <a:lnSpc>
                <a:spcPct val="120000"/>
              </a:lnSpc>
              <a:spcBef>
                <a:spcPts val="0"/>
              </a:spcBef>
              <a:spcAft>
                <a:spcPts val="0"/>
              </a:spcAft>
              <a:buFont typeface="Courier New"/>
              <a:buChar char="o"/>
              <a:defRPr/>
            </a:pPr>
            <a:r>
              <a:rPr lang="en-US" dirty="0">
                <a:latin typeface="Times New Roman"/>
              </a:rPr>
              <a:t>“Critters”.</a:t>
            </a:r>
          </a:p>
          <a:p>
            <a:pPr marL="289984" indent="-241653">
              <a:lnSpc>
                <a:spcPct val="120000"/>
              </a:lnSpc>
              <a:spcBef>
                <a:spcPts val="0"/>
              </a:spcBef>
              <a:spcAft>
                <a:spcPts val="0"/>
              </a:spcAft>
              <a:buFont typeface="Symbol" pitchFamily="18" charset="2"/>
              <a:buChar char="·"/>
              <a:defRPr/>
            </a:pPr>
            <a:r>
              <a:rPr lang="en-US" dirty="0"/>
              <a:t>Source strength vs. air change rate – Low levels of pollutants in a leaky home (one with a high </a:t>
            </a:r>
            <a:r>
              <a:rPr lang="en-US" b="1" i="1" dirty="0"/>
              <a:t>ACH</a:t>
            </a:r>
            <a:r>
              <a:rPr lang="en-US" dirty="0"/>
              <a:t>) are not as harmful to occupant health as low levels of pollutants in a very tight home. </a:t>
            </a:r>
          </a:p>
          <a:p>
            <a:pPr marL="289984">
              <a:defRPr/>
            </a:pPr>
            <a:r>
              <a:rPr lang="en-US" i="1" dirty="0"/>
              <a:t>Q:  Do houses have to breathe?</a:t>
            </a:r>
          </a:p>
          <a:p>
            <a:pPr marL="289984">
              <a:defRPr/>
            </a:pPr>
            <a:r>
              <a:rPr lang="en-US" i="1" dirty="0"/>
              <a:t>A:  No. People do. Houses have to be kept dry.</a:t>
            </a:r>
          </a:p>
          <a:p>
            <a:pPr marL="483306" indent="-241653">
              <a:spcBef>
                <a:spcPts val="317"/>
              </a:spcBef>
              <a:spcAft>
                <a:spcPts val="317"/>
              </a:spcAft>
              <a:buFont typeface="Courier New"/>
              <a:buChar char="o"/>
              <a:defRPr/>
            </a:pPr>
            <a:endParaRPr lang="en-US" dirty="0">
              <a:latin typeface="Times New Roman"/>
            </a:endParaRPr>
          </a:p>
          <a:p>
            <a:pPr>
              <a:lnSpc>
                <a:spcPct val="90000"/>
              </a:lnSpc>
              <a:defRPr/>
            </a:pPr>
            <a:endParaRPr lang="en-US" dirty="0"/>
          </a:p>
        </p:txBody>
      </p:sp>
      <p:sp>
        <p:nvSpPr>
          <p:cNvPr id="28675"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28676"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8746F9C0-7021-4181-972C-EC7DD30451E8}" type="slidenum">
              <a:rPr lang="en-US" sz="1300">
                <a:latin typeface="Times New Roman" pitchFamily="18" charset="0"/>
                <a:cs typeface="Times New Roman" pitchFamily="18" charset="0"/>
              </a:rPr>
              <a:pPr algn="r" defTabSz="965200"/>
              <a:t>5</a:t>
            </a:fld>
            <a:endParaRPr lang="en-US" sz="130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p:txBody>
          <a:bodyPr>
            <a:normAutofit fontScale="92500" lnSpcReduction="10000"/>
          </a:bodyPr>
          <a:lstStyle/>
          <a:p>
            <a:pPr>
              <a:defRPr/>
            </a:pPr>
            <a:r>
              <a:rPr lang="en-US" dirty="0">
                <a:latin typeface="Times New Roman"/>
              </a:rPr>
              <a:t>Pictured: an unvented space heater.</a:t>
            </a:r>
            <a:endParaRPr lang="en-US" b="1" u="sng" dirty="0">
              <a:latin typeface="Times New Roman"/>
            </a:endParaRPr>
          </a:p>
          <a:p>
            <a:pPr marL="289984" indent="-241653">
              <a:lnSpc>
                <a:spcPct val="120000"/>
              </a:lnSpc>
              <a:spcBef>
                <a:spcPts val="0"/>
              </a:spcBef>
              <a:spcAft>
                <a:spcPts val="0"/>
              </a:spcAft>
              <a:buFont typeface="Symbol"/>
              <a:buChar char="·"/>
              <a:defRPr/>
            </a:pPr>
            <a:r>
              <a:rPr lang="en-US" dirty="0">
                <a:latin typeface="Times New Roman"/>
              </a:rPr>
              <a:t>With any pollutant, elimination is preferred, encapsulation is acceptable, and dilution is a last resort. </a:t>
            </a:r>
          </a:p>
          <a:p>
            <a:pPr marL="289984" indent="-241653">
              <a:lnSpc>
                <a:spcPct val="120000"/>
              </a:lnSpc>
              <a:spcBef>
                <a:spcPts val="0"/>
              </a:spcBef>
              <a:spcAft>
                <a:spcPts val="0"/>
              </a:spcAft>
              <a:buFont typeface="Symbol"/>
              <a:buChar char="·"/>
              <a:defRPr/>
            </a:pPr>
            <a:r>
              <a:rPr lang="en-US" b="1" i="1" dirty="0">
                <a:latin typeface="Times New Roman"/>
              </a:rPr>
              <a:t>Elimination: </a:t>
            </a:r>
            <a:r>
              <a:rPr lang="en-US" dirty="0">
                <a:latin typeface="Times New Roman"/>
              </a:rPr>
              <a:t>Removing the source of pollution. Examples: (1) Collecting all old paint cans or other old chemicals from the basement and disposing of them at the local municipal waste facility. (2) Installing gutters and downspouts to divert rain runoff away from a basement. (3) Removing the unvented space heater from the home.</a:t>
            </a:r>
          </a:p>
          <a:p>
            <a:pPr marL="289984" indent="-241653">
              <a:lnSpc>
                <a:spcPct val="120000"/>
              </a:lnSpc>
              <a:spcBef>
                <a:spcPts val="0"/>
              </a:spcBef>
              <a:spcAft>
                <a:spcPts val="0"/>
              </a:spcAft>
              <a:buFont typeface="Symbol"/>
              <a:buChar char="·"/>
              <a:defRPr/>
            </a:pPr>
            <a:r>
              <a:rPr lang="en-US" b="1" i="1" dirty="0">
                <a:latin typeface="Times New Roman"/>
              </a:rPr>
              <a:t>Encapsulation: </a:t>
            </a:r>
            <a:r>
              <a:rPr lang="en-US" dirty="0">
                <a:latin typeface="Times New Roman"/>
              </a:rPr>
              <a:t>Containing the pollutant so it will not affect air quality. Examples: (1) Air sealing the ceiling over a tuck-under garage to prevent CO from entering the living space. (2) Pouring a concrete floor over a dirt crawl space to contain radon gas. (3) Installing a poly ground cover to contain moisture from the ground.</a:t>
            </a:r>
          </a:p>
          <a:p>
            <a:pPr marL="289984" indent="-241653">
              <a:lnSpc>
                <a:spcPct val="120000"/>
              </a:lnSpc>
              <a:spcBef>
                <a:spcPts val="0"/>
              </a:spcBef>
              <a:spcAft>
                <a:spcPts val="0"/>
              </a:spcAft>
              <a:buFont typeface="Symbol"/>
              <a:buChar char="·"/>
              <a:defRPr/>
            </a:pPr>
            <a:r>
              <a:rPr lang="en-US" b="1" i="1" dirty="0">
                <a:latin typeface="Times New Roman"/>
              </a:rPr>
              <a:t>Dilution: </a:t>
            </a:r>
            <a:r>
              <a:rPr lang="en-US" dirty="0">
                <a:latin typeface="Times New Roman"/>
              </a:rPr>
              <a:t>Relying on adequate ventilation to reduce the concentration of pollutants to acceptable levels. Examples: (1) Unvented space heater operating instructions always say to keep windows open while the heater is in use to prevent pollutant buildup. (2) Running a kitchen range hood to exhaust combustion byproducts from a gas range while cooking pulls fresh air in elsewhere, diluting whatever pollutants remain.</a:t>
            </a:r>
          </a:p>
          <a:p>
            <a:pPr marL="289984" indent="-241653">
              <a:lnSpc>
                <a:spcPct val="120000"/>
              </a:lnSpc>
              <a:spcBef>
                <a:spcPts val="0"/>
              </a:spcBef>
              <a:spcAft>
                <a:spcPts val="0"/>
              </a:spcAft>
              <a:buFont typeface="Symbol"/>
              <a:buChar char="·"/>
              <a:defRPr/>
            </a:pPr>
            <a:r>
              <a:rPr lang="en-US" dirty="0">
                <a:latin typeface="Times New Roman"/>
              </a:rPr>
              <a:t>An unvented heater can be very dangerous. Do not air seal or insulate a home unless the client agrees </a:t>
            </a:r>
            <a:r>
              <a:rPr lang="en-US" u="sng" dirty="0">
                <a:latin typeface="Times New Roman"/>
              </a:rPr>
              <a:t>in writing</a:t>
            </a:r>
            <a:r>
              <a:rPr lang="en-US" dirty="0">
                <a:latin typeface="Times New Roman"/>
              </a:rPr>
              <a:t> not to use unvented combustion appliances as the primary heat source. See WPN 08-4 “Space Heater Policy” for more details. </a:t>
            </a:r>
          </a:p>
          <a:p>
            <a:pPr marL="289984">
              <a:defRPr/>
            </a:pPr>
            <a:r>
              <a:rPr lang="en-US" i="1" dirty="0">
                <a:solidFill>
                  <a:srgbClr val="808080"/>
                </a:solidFill>
                <a:latin typeface="Times New Roman"/>
              </a:rPr>
              <a:t> Discuss “Walk Away” and/or Postponement of Services policy. This is covered in more detail in the “Deferral of Services” section of the Auditor training.</a:t>
            </a:r>
          </a:p>
          <a:p>
            <a:pPr>
              <a:lnSpc>
                <a:spcPct val="90000"/>
              </a:lnSpc>
              <a:defRPr/>
            </a:pPr>
            <a:endParaRPr lang="en-US" dirty="0"/>
          </a:p>
        </p:txBody>
      </p:sp>
      <p:sp>
        <p:nvSpPr>
          <p:cNvPr id="30723"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30724"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06EFE0CB-F279-421F-B7B5-F035BF8B959F}" type="slidenum">
              <a:rPr lang="en-US" sz="1300">
                <a:latin typeface="Times New Roman" pitchFamily="18" charset="0"/>
                <a:cs typeface="Times New Roman" pitchFamily="18" charset="0"/>
              </a:rPr>
              <a:pPr algn="r" defTabSz="965200"/>
              <a:t>6</a:t>
            </a:fld>
            <a:endParaRPr lang="en-US" sz="130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a:lstStyle/>
          <a:p>
            <a:pPr marL="289984" indent="-241653">
              <a:spcBef>
                <a:spcPts val="0"/>
              </a:spcBef>
              <a:spcAft>
                <a:spcPts val="0"/>
              </a:spcAft>
              <a:buFont typeface="Symbol"/>
              <a:buChar char="·"/>
              <a:defRPr/>
            </a:pPr>
            <a:r>
              <a:rPr lang="en-US" dirty="0">
                <a:latin typeface="Times New Roman"/>
              </a:rPr>
              <a:t>Keeping </a:t>
            </a:r>
            <a:r>
              <a:rPr lang="en-US" b="1" i="1" dirty="0">
                <a:latin typeface="Times New Roman"/>
              </a:rPr>
              <a:t>RH </a:t>
            </a:r>
            <a:r>
              <a:rPr lang="en-US" dirty="0">
                <a:latin typeface="Times New Roman"/>
              </a:rPr>
              <a:t>below 50% reduces or eliminates many common household problems.</a:t>
            </a:r>
          </a:p>
          <a:p>
            <a:pPr marL="289984" indent="-241653">
              <a:spcBef>
                <a:spcPts val="0"/>
              </a:spcBef>
              <a:spcAft>
                <a:spcPts val="0"/>
              </a:spcAft>
              <a:buFont typeface="Symbol"/>
              <a:buChar char="·"/>
              <a:defRPr/>
            </a:pPr>
            <a:r>
              <a:rPr lang="en-US" dirty="0">
                <a:latin typeface="Times New Roman"/>
              </a:rPr>
              <a:t>Medical studies show most </a:t>
            </a:r>
            <a:r>
              <a:rPr lang="en-US" dirty="0" err="1">
                <a:latin typeface="Times New Roman"/>
              </a:rPr>
              <a:t>people</a:t>
            </a:r>
            <a:r>
              <a:rPr lang="en-US" dirty="0" err="1">
                <a:latin typeface="Times New Roman"/>
                <a:sym typeface="Symbol"/>
              </a:rPr>
              <a:t>absent</a:t>
            </a:r>
            <a:r>
              <a:rPr lang="en-US" dirty="0">
                <a:latin typeface="Times New Roman"/>
                <a:sym typeface="Symbol"/>
              </a:rPr>
              <a:t> a medical </a:t>
            </a:r>
            <a:r>
              <a:rPr lang="en-US" dirty="0" err="1">
                <a:latin typeface="Times New Roman"/>
                <a:sym typeface="Symbol"/>
              </a:rPr>
              <a:t>conditionare</a:t>
            </a:r>
            <a:r>
              <a:rPr lang="en-US" dirty="0">
                <a:latin typeface="Times New Roman"/>
                <a:sym typeface="Symbol"/>
              </a:rPr>
              <a:t> healthiest and most comfortable between 30% and 50% RH.</a:t>
            </a:r>
          </a:p>
          <a:p>
            <a:pPr lvl="1" indent="-241653">
              <a:spcBef>
                <a:spcPts val="0"/>
              </a:spcBef>
              <a:spcAft>
                <a:spcPts val="0"/>
              </a:spcAft>
              <a:buFont typeface="Courier New"/>
              <a:buChar char="o"/>
              <a:defRPr/>
            </a:pPr>
            <a:r>
              <a:rPr lang="en-US" dirty="0">
                <a:latin typeface="Times New Roman"/>
              </a:rPr>
              <a:t>Maintain 35% to 45% RH in heating climates.</a:t>
            </a:r>
          </a:p>
          <a:p>
            <a:pPr marL="483306" indent="-241653">
              <a:spcBef>
                <a:spcPts val="0"/>
              </a:spcBef>
              <a:spcAft>
                <a:spcPts val="0"/>
              </a:spcAft>
              <a:buFont typeface="Courier New"/>
              <a:buChar char="o"/>
              <a:defRPr/>
            </a:pPr>
            <a:r>
              <a:rPr lang="en-US" dirty="0">
                <a:latin typeface="Times New Roman"/>
              </a:rPr>
              <a:t>Maintain 60% RH in cooling climates.</a:t>
            </a:r>
          </a:p>
          <a:p>
            <a:pPr marL="289984" indent="-241653">
              <a:spcBef>
                <a:spcPts val="0"/>
              </a:spcBef>
              <a:spcAft>
                <a:spcPts val="0"/>
              </a:spcAft>
              <a:buFont typeface="Symbol"/>
              <a:buChar char="·"/>
              <a:defRPr/>
            </a:pPr>
            <a:r>
              <a:rPr lang="en-US" dirty="0">
                <a:latin typeface="Times New Roman"/>
              </a:rPr>
              <a:t>Stay above 20% and below 50% RH to avoid breakdown of immune systems, mold growth, dust-mite invasions, and viruses.</a:t>
            </a:r>
          </a:p>
          <a:p>
            <a:pPr eaLnBrk="1" hangingPunct="1">
              <a:spcBef>
                <a:spcPct val="0"/>
              </a:spcBef>
              <a:defRPr/>
            </a:pPr>
            <a:endParaRPr lang="en-US" dirty="0"/>
          </a:p>
        </p:txBody>
      </p:sp>
      <p:sp>
        <p:nvSpPr>
          <p:cNvPr id="32771"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32772"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973051A4-8997-40C1-9902-45DC517B743C}" type="slidenum">
              <a:rPr lang="en-US" sz="1300">
                <a:latin typeface="Times New Roman" pitchFamily="18" charset="0"/>
                <a:cs typeface="Times New Roman" pitchFamily="18" charset="0"/>
              </a:rPr>
              <a:pPr algn="r" defTabSz="965200"/>
              <a:t>7</a:t>
            </a:fld>
            <a:endParaRPr lang="en-US" sz="130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p:txBody>
          <a:bodyPr/>
          <a:lstStyle/>
          <a:p>
            <a:pPr>
              <a:defRPr/>
            </a:pPr>
            <a:r>
              <a:rPr lang="en-US" dirty="0">
                <a:latin typeface="Times New Roman"/>
              </a:rPr>
              <a:t>ASHRAE 62.1 is an air quality standard meant for large commercial buildings, usually with forced ventilation.</a:t>
            </a:r>
          </a:p>
          <a:p>
            <a:pPr marL="289984" indent="-241653">
              <a:spcBef>
                <a:spcPts val="0"/>
              </a:spcBef>
              <a:spcAft>
                <a:spcPts val="0"/>
              </a:spcAft>
              <a:buFont typeface="Symbol"/>
              <a:buChar char="·"/>
              <a:defRPr/>
            </a:pPr>
            <a:r>
              <a:rPr lang="en-US" dirty="0">
                <a:latin typeface="Times New Roman"/>
              </a:rPr>
              <a:t>The standard requires the greater of 15 CFM per person or 0.35 ACH, whichever is higher.</a:t>
            </a:r>
          </a:p>
          <a:p>
            <a:pPr marL="289984" indent="-241653">
              <a:spcBef>
                <a:spcPts val="0"/>
              </a:spcBef>
              <a:spcAft>
                <a:spcPts val="0"/>
              </a:spcAft>
              <a:buFont typeface="Symbol"/>
              <a:buChar char="·"/>
              <a:defRPr/>
            </a:pPr>
            <a:r>
              <a:rPr lang="en-US" dirty="0">
                <a:latin typeface="Times New Roman"/>
              </a:rPr>
              <a:t>ASHRAE 62.1 was imposed on small residential buildings because it was the only building ventilation standard available.</a:t>
            </a:r>
          </a:p>
          <a:p>
            <a:pPr marL="289984" indent="-241653">
              <a:spcBef>
                <a:spcPts val="0"/>
              </a:spcBef>
              <a:spcAft>
                <a:spcPts val="0"/>
              </a:spcAft>
              <a:buFont typeface="Symbol"/>
              <a:buChar char="·"/>
              <a:defRPr/>
            </a:pPr>
            <a:r>
              <a:rPr lang="en-US" dirty="0">
                <a:latin typeface="Times New Roman"/>
              </a:rPr>
              <a:t>In small buildings (defined as under three stories and having six or fewer units): </a:t>
            </a:r>
          </a:p>
          <a:p>
            <a:pPr lvl="1" indent="-241653">
              <a:spcBef>
                <a:spcPts val="0"/>
              </a:spcBef>
              <a:spcAft>
                <a:spcPts val="0"/>
              </a:spcAft>
              <a:buFont typeface="Courier New"/>
              <a:buChar char="o"/>
              <a:defRPr/>
            </a:pPr>
            <a:r>
              <a:rPr lang="en-US" dirty="0">
                <a:latin typeface="Times New Roman"/>
              </a:rPr>
              <a:t>The person count equals the greater of the number of bedrooms plus one or the actual occupancy. There is a minimum of five persons. (This forces 75 CFM (5 people times 15 CFM) to be the absolute minimum ventilation rate.)</a:t>
            </a:r>
          </a:p>
          <a:p>
            <a:pPr marL="483306" indent="-241653">
              <a:spcBef>
                <a:spcPts val="0"/>
              </a:spcBef>
              <a:spcAft>
                <a:spcPts val="0"/>
              </a:spcAft>
              <a:buFont typeface="Courier New"/>
              <a:buChar char="o"/>
              <a:defRPr/>
            </a:pPr>
            <a:r>
              <a:rPr lang="en-US" dirty="0">
                <a:latin typeface="Times New Roman"/>
              </a:rPr>
              <a:t>IAQ pollutants are to be dealt with at the source.</a:t>
            </a:r>
          </a:p>
          <a:p>
            <a:pPr marL="483306" indent="-241653">
              <a:spcBef>
                <a:spcPts val="0"/>
              </a:spcBef>
              <a:spcAft>
                <a:spcPts val="0"/>
              </a:spcAft>
              <a:buFont typeface="Courier New"/>
              <a:buChar char="o"/>
              <a:defRPr/>
            </a:pPr>
            <a:r>
              <a:rPr lang="en-US" dirty="0">
                <a:latin typeface="Times New Roman"/>
              </a:rPr>
              <a:t>Ventilation may be provided by fans or operable windows.</a:t>
            </a:r>
          </a:p>
          <a:p>
            <a:pPr marL="483306">
              <a:defRPr/>
            </a:pPr>
            <a:r>
              <a:rPr lang="en-US" i="1" dirty="0">
                <a:solidFill>
                  <a:srgbClr val="808080"/>
                </a:solidFill>
                <a:latin typeface="Times New Roman"/>
              </a:rPr>
              <a:t>Example: For a 1,150-square-foot, 3-bedroom home with 8’ ceilings, the required CFM will be the greater of the number of bedrooms plus one (with a minimum of five) = 5 x 15 CFM = 75 CFM or 0.35 ACH x (1,150 cu ft x 8’) = 0.35 x 9,200 cu ft = 3,220 CFH/60 minutes = 53.7 CFM. </a:t>
            </a:r>
          </a:p>
          <a:p>
            <a:pPr marL="483306">
              <a:defRPr/>
            </a:pPr>
            <a:r>
              <a:rPr lang="en-US" i="1" dirty="0">
                <a:solidFill>
                  <a:srgbClr val="808080"/>
                </a:solidFill>
                <a:latin typeface="Times New Roman"/>
              </a:rPr>
              <a:t>This home requires 75 CFM.</a:t>
            </a:r>
          </a:p>
          <a:p>
            <a:pPr>
              <a:defRPr/>
            </a:pPr>
            <a:endParaRPr lang="en-US" i="1" dirty="0"/>
          </a:p>
        </p:txBody>
      </p:sp>
      <p:sp>
        <p:nvSpPr>
          <p:cNvPr id="34819"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34820"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156E323B-1DE7-43CD-9A62-D7AE416C6780}" type="slidenum">
              <a:rPr lang="en-US" sz="1300">
                <a:latin typeface="Times New Roman" pitchFamily="18" charset="0"/>
                <a:cs typeface="Times New Roman" pitchFamily="18" charset="0"/>
              </a:rPr>
              <a:pPr algn="r" defTabSz="965200"/>
              <a:t>8</a:t>
            </a:fld>
            <a:endParaRPr lang="en-US" sz="130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56323" name="Rectangle 3"/>
          <p:cNvSpPr>
            <a:spLocks noGrp="1" noChangeArrowheads="1"/>
          </p:cNvSpPr>
          <p:nvPr>
            <p:ph type="body" idx="1"/>
          </p:nvPr>
        </p:nvSpPr>
        <p:spPr bwMode="auto">
          <a:xfrm>
            <a:off x="976313" y="4560888"/>
            <a:ext cx="5362575" cy="4319587"/>
          </a:xfrm>
        </p:spPr>
        <p:txBody>
          <a:bodyPr/>
          <a:lstStyle/>
          <a:p>
            <a:pPr marL="289984" indent="-241653">
              <a:spcBef>
                <a:spcPts val="0"/>
              </a:spcBef>
              <a:spcAft>
                <a:spcPts val="0"/>
              </a:spcAft>
              <a:buFont typeface="Symbol"/>
              <a:buChar char="·"/>
              <a:defRPr/>
            </a:pPr>
            <a:r>
              <a:rPr lang="en-US" dirty="0">
                <a:latin typeface="Times New Roman"/>
              </a:rPr>
              <a:t>ASHRAE 62.2-2007 table applies to new construction.</a:t>
            </a:r>
          </a:p>
          <a:p>
            <a:pPr marL="289984" indent="-241653">
              <a:spcBef>
                <a:spcPts val="0"/>
              </a:spcBef>
              <a:spcAft>
                <a:spcPts val="0"/>
              </a:spcAft>
              <a:buFont typeface="Symbol"/>
              <a:buChar char="·"/>
              <a:defRPr/>
            </a:pPr>
            <a:r>
              <a:rPr lang="en-US" dirty="0">
                <a:latin typeface="Times New Roman"/>
              </a:rPr>
              <a:t>Left column = conditioned floor area in square feet.</a:t>
            </a:r>
          </a:p>
          <a:p>
            <a:pPr marL="289984" indent="-241653">
              <a:spcBef>
                <a:spcPts val="0"/>
              </a:spcBef>
              <a:spcAft>
                <a:spcPts val="0"/>
              </a:spcAft>
              <a:buFont typeface="Symbol"/>
              <a:buChar char="·"/>
              <a:defRPr/>
            </a:pPr>
            <a:r>
              <a:rPr lang="en-US" dirty="0">
                <a:latin typeface="Times New Roman"/>
              </a:rPr>
              <a:t>Right columns = number of bedrooms.</a:t>
            </a:r>
          </a:p>
          <a:p>
            <a:pPr marL="289984" indent="-241653">
              <a:spcBef>
                <a:spcPts val="0"/>
              </a:spcBef>
              <a:spcAft>
                <a:spcPts val="0"/>
              </a:spcAft>
              <a:buFont typeface="Symbol"/>
              <a:buChar char="·"/>
              <a:defRPr/>
            </a:pPr>
            <a:r>
              <a:rPr lang="en-US" dirty="0">
                <a:latin typeface="Times New Roman"/>
              </a:rPr>
              <a:t>Read right from Floor Area and down from number of bedrooms to find the needed ventilation air in CFM.</a:t>
            </a:r>
          </a:p>
          <a:p>
            <a:pPr marL="289984">
              <a:defRPr/>
            </a:pPr>
            <a:r>
              <a:rPr lang="en-US" i="1" dirty="0">
                <a:solidFill>
                  <a:srgbClr val="808080"/>
                </a:solidFill>
                <a:latin typeface="Times New Roman"/>
              </a:rPr>
              <a:t>Example: Find the floor area in the left column and the number of bedrooms in the top row. Reading right from the floor area column and down from the number of bedrooms for a 1,150-sq-ft, 3-bedroom home, the Minimum Ventilation Air Requirement would be 45 CFM. </a:t>
            </a:r>
          </a:p>
          <a:p>
            <a:pPr marL="289984">
              <a:defRPr/>
            </a:pPr>
            <a:r>
              <a:rPr lang="en-US" i="1" dirty="0">
                <a:solidFill>
                  <a:srgbClr val="808080"/>
                </a:solidFill>
                <a:latin typeface="Times New Roman"/>
              </a:rPr>
              <a:t>Click to highlight row, column, and answer (45 CFM).</a:t>
            </a:r>
          </a:p>
          <a:p>
            <a:pPr>
              <a:defRPr/>
            </a:pPr>
            <a:endParaRPr lang="en-US" b="1" u="sng" dirty="0">
              <a:latin typeface="Arial"/>
            </a:endParaRPr>
          </a:p>
          <a:p>
            <a:pPr eaLnBrk="1" hangingPunct="1">
              <a:spcBef>
                <a:spcPct val="0"/>
              </a:spcBef>
              <a:defRPr/>
            </a:pPr>
            <a:endParaRPr lang="en-US" dirty="0">
              <a:latin typeface="Arial" pitchFamily="34" charset="0"/>
            </a:endParaRPr>
          </a:p>
        </p:txBody>
      </p:sp>
      <p:sp>
        <p:nvSpPr>
          <p:cNvPr id="36867" name="Footer Placeholder 5"/>
          <p:cNvSpPr txBox="1">
            <a:spLocks/>
          </p:cNvSpPr>
          <p:nvPr/>
        </p:nvSpPr>
        <p:spPr bwMode="auto">
          <a:xfrm>
            <a:off x="0" y="9120188"/>
            <a:ext cx="3170238" cy="479425"/>
          </a:xfrm>
          <a:prstGeom prst="rect">
            <a:avLst/>
          </a:prstGeom>
          <a:noFill/>
          <a:ln w="9525">
            <a:noFill/>
            <a:miter lim="800000"/>
            <a:headEnd/>
            <a:tailEnd/>
          </a:ln>
        </p:spPr>
        <p:txBody>
          <a:bodyPr lIns="96661" tIns="48331" rIns="96661" bIns="48331" anchor="b"/>
          <a:lstStyle/>
          <a:p>
            <a:r>
              <a:rPr lang="en-US" sz="1300">
                <a:latin typeface="Times New Roman" pitchFamily="18" charset="0"/>
                <a:cs typeface="Times New Roman" pitchFamily="18" charset="0"/>
              </a:rPr>
              <a:t>August 2010</a:t>
            </a:r>
          </a:p>
        </p:txBody>
      </p:sp>
      <p:sp>
        <p:nvSpPr>
          <p:cNvPr id="36868" name="Rectangle 7"/>
          <p:cNvSpPr txBox="1">
            <a:spLocks noChangeArrowheads="1"/>
          </p:cNvSpPr>
          <p:nvPr/>
        </p:nvSpPr>
        <p:spPr bwMode="auto">
          <a:xfrm>
            <a:off x="4075113" y="9109075"/>
            <a:ext cx="3240087" cy="492125"/>
          </a:xfrm>
          <a:prstGeom prst="rect">
            <a:avLst/>
          </a:prstGeom>
          <a:noFill/>
          <a:ln w="9525">
            <a:noFill/>
            <a:miter lim="800000"/>
            <a:headEnd/>
            <a:tailEnd/>
          </a:ln>
        </p:spPr>
        <p:txBody>
          <a:bodyPr lIns="96661" tIns="48331" rIns="96661" bIns="48331" anchor="b"/>
          <a:lstStyle/>
          <a:p>
            <a:pPr algn="r" defTabSz="965200"/>
            <a:fld id="{E1DA2A40-244B-4F31-B4E8-9AD25C74F4E9}" type="slidenum">
              <a:rPr lang="en-US" sz="1300">
                <a:latin typeface="Times New Roman" pitchFamily="18" charset="0"/>
                <a:cs typeface="Times New Roman" pitchFamily="18" charset="0"/>
              </a:rPr>
              <a:pPr algn="r" defTabSz="965200"/>
              <a:t>9</a:t>
            </a:fld>
            <a:endParaRPr lang="en-US" sz="130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8000"/>
            <a:ext cx="5111750" cy="461662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6"/>
          <p:cNvSpPr>
            <a:spLocks noGrp="1"/>
          </p:cNvSpPr>
          <p:nvPr>
            <p:ph type="title"/>
          </p:nvPr>
        </p:nvSpPr>
        <p:spPr>
          <a:xfrm>
            <a:off x="457200" y="0"/>
            <a:ext cx="53848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65254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095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500" y="16369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51967"/>
            <a:ext cx="3974123"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9314" y="16369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12679" y="2551967"/>
            <a:ext cx="3906469"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44500"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200188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12917"/>
            <a:ext cx="3974123"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2679" y="1512917"/>
            <a:ext cx="3974121"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2238"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380214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
        <p:nvSpPr>
          <p:cNvPr id="4" name="Media Placeholder 3">
            <a:extLst>
              <a:ext uri="{FF2B5EF4-FFF2-40B4-BE49-F238E27FC236}">
                <a16:creationId xmlns:a16="http://schemas.microsoft.com/office/drawing/2014/main" id="{2149EE18-35E3-4869-9964-15DA88466E13}"/>
              </a:ext>
            </a:extLst>
          </p:cNvPr>
          <p:cNvSpPr>
            <a:spLocks noGrp="1"/>
          </p:cNvSpPr>
          <p:nvPr>
            <p:ph type="media" sz="quarter" idx="10"/>
          </p:nvPr>
        </p:nvSpPr>
        <p:spPr>
          <a:xfrm>
            <a:off x="617219" y="1151570"/>
            <a:ext cx="7909560" cy="3749041"/>
          </a:xfrm>
        </p:spPr>
        <p:txBody>
          <a:bodyPr/>
          <a:lstStyle/>
          <a:p>
            <a:r>
              <a:rPr lang="en-US"/>
              <a:t>Click icon to add media</a:t>
            </a:r>
          </a:p>
        </p:txBody>
      </p:sp>
      <p:sp>
        <p:nvSpPr>
          <p:cNvPr id="6" name="Text Placeholder 5">
            <a:extLst>
              <a:ext uri="{FF2B5EF4-FFF2-40B4-BE49-F238E27FC236}">
                <a16:creationId xmlns:a16="http://schemas.microsoft.com/office/drawing/2014/main" id="{4BC79237-7790-429B-83C0-49E0D7FA57C8}"/>
              </a:ext>
            </a:extLst>
          </p:cNvPr>
          <p:cNvSpPr>
            <a:spLocks noGrp="1"/>
          </p:cNvSpPr>
          <p:nvPr>
            <p:ph type="body" sz="quarter" idx="11"/>
          </p:nvPr>
        </p:nvSpPr>
        <p:spPr>
          <a:xfrm>
            <a:off x="1217814" y="5169481"/>
            <a:ext cx="6708371" cy="257175"/>
          </a:xfrm>
        </p:spPr>
        <p:txBody>
          <a:bodyPr/>
          <a:lstStyle>
            <a:lvl1pPr>
              <a:defRPr sz="800"/>
            </a:lvl1pPr>
            <a:lvl2pPr>
              <a:defRPr sz="800"/>
            </a:lvl2pPr>
            <a:lvl3pPr>
              <a:defRPr sz="800"/>
            </a:lvl3pPr>
            <a:lvl4pPr>
              <a:defRPr sz="8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97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228600" y="152400"/>
            <a:ext cx="5322277" cy="5640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4543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079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38112"/>
            <a:ext cx="6400800" cy="517525"/>
          </a:xfrm>
        </p:spPr>
        <p:txBody>
          <a:bodyPr/>
          <a:lstStyle/>
          <a:p>
            <a:r>
              <a:rPr lang="en-US"/>
              <a:t>Click to edit Master title style</a:t>
            </a:r>
          </a:p>
        </p:txBody>
      </p:sp>
      <p:sp>
        <p:nvSpPr>
          <p:cNvPr id="3" name="Table Placeholder 2"/>
          <p:cNvSpPr>
            <a:spLocks noGrp="1"/>
          </p:cNvSpPr>
          <p:nvPr>
            <p:ph type="tbl" idx="1"/>
          </p:nvPr>
        </p:nvSpPr>
        <p:spPr>
          <a:xfrm>
            <a:off x="381000" y="1676400"/>
            <a:ext cx="8382000" cy="4419600"/>
          </a:xfrm>
        </p:spPr>
        <p:txBody>
          <a:bodyPr rtlCol="0">
            <a:normAutofit/>
          </a:bodyPr>
          <a:lstStyle/>
          <a:p>
            <a:pPr lvl="0"/>
            <a:endParaRPr lang="en-US" noProof="0" dirty="0"/>
          </a:p>
        </p:txBody>
      </p:sp>
    </p:spTree>
    <p:extLst>
      <p:ext uri="{BB962C8B-B14F-4D97-AF65-F5344CB8AC3E}">
        <p14:creationId xmlns:p14="http://schemas.microsoft.com/office/powerpoint/2010/main" val="19091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903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A391DF8-114A-40DD-9914-5ECE3A5DCB15}"/>
              </a:ext>
            </a:extLst>
          </p:cNvPr>
          <p:cNvSpPr/>
          <p:nvPr/>
        </p:nvSpPr>
        <p:spPr>
          <a:xfrm>
            <a:off x="0" y="0"/>
            <a:ext cx="9144000" cy="927100"/>
          </a:xfrm>
          <a:prstGeom prst="rect">
            <a:avLst/>
          </a:prstGeom>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rgbClr val="FFFFFF"/>
              </a:solidFill>
              <a:ea typeface="ＭＳ Ｐゴシック" charset="-128"/>
            </a:endParaRPr>
          </a:p>
        </p:txBody>
      </p:sp>
      <p:sp>
        <p:nvSpPr>
          <p:cNvPr id="14" name="Title Placeholder 13">
            <a:extLst>
              <a:ext uri="{FF2B5EF4-FFF2-40B4-BE49-F238E27FC236}">
                <a16:creationId xmlns:a16="http://schemas.microsoft.com/office/drawing/2014/main" id="{4620872F-C228-4B16-9ECD-E7ED67033E59}"/>
              </a:ext>
            </a:extLst>
          </p:cNvPr>
          <p:cNvSpPr>
            <a:spLocks noGrp="1"/>
          </p:cNvSpPr>
          <p:nvPr>
            <p:ph type="title"/>
          </p:nvPr>
        </p:nvSpPr>
        <p:spPr>
          <a:xfrm>
            <a:off x="2115" y="-18999"/>
            <a:ext cx="5397500" cy="9017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1029" name="Text Placeholder 14">
            <a:extLst>
              <a:ext uri="{FF2B5EF4-FFF2-40B4-BE49-F238E27FC236}">
                <a16:creationId xmlns:a16="http://schemas.microsoft.com/office/drawing/2014/main" id="{ACFED8BB-D750-4247-8B4B-B95A95AE60DE}"/>
              </a:ext>
            </a:extLst>
          </p:cNvPr>
          <p:cNvSpPr>
            <a:spLocks noGrp="1"/>
          </p:cNvSpPr>
          <p:nvPr>
            <p:ph type="body" idx="1"/>
          </p:nvPr>
        </p:nvSpPr>
        <p:spPr bwMode="auto">
          <a:xfrm>
            <a:off x="417146" y="1434859"/>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33" name="Picture 18" descr="doe_logo_ppt.png">
            <a:extLst>
              <a:ext uri="{FF2B5EF4-FFF2-40B4-BE49-F238E27FC236}">
                <a16:creationId xmlns:a16="http://schemas.microsoft.com/office/drawing/2014/main" id="{122471EF-D895-4784-A265-A335A5C0E5E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80262" y="177863"/>
            <a:ext cx="1898723" cy="28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FFD0F9-9BE0-4E99-95E8-151192727184}"/>
              </a:ext>
            </a:extLst>
          </p:cNvPr>
          <p:cNvPicPr>
            <a:picLocks noChangeAspect="1"/>
          </p:cNvPicPr>
          <p:nvPr/>
        </p:nvPicPr>
        <p:blipFill>
          <a:blip r:embed="rId13"/>
          <a:stretch>
            <a:fillRect/>
          </a:stretch>
        </p:blipFill>
        <p:spPr>
          <a:xfrm>
            <a:off x="7180262" y="431851"/>
            <a:ext cx="609766" cy="471182"/>
          </a:xfrm>
          <a:prstGeom prst="rect">
            <a:avLst/>
          </a:prstGeom>
          <a:ln>
            <a:noFill/>
          </a:ln>
          <a:effectLst>
            <a:softEdge rad="112500"/>
          </a:effectLst>
        </p:spPr>
      </p:pic>
      <p:pic>
        <p:nvPicPr>
          <p:cNvPr id="4" name="Picture 3">
            <a:extLst>
              <a:ext uri="{FF2B5EF4-FFF2-40B4-BE49-F238E27FC236}">
                <a16:creationId xmlns:a16="http://schemas.microsoft.com/office/drawing/2014/main" id="{D236449C-7E0C-40CC-AA0D-34FC2C6829EA}"/>
              </a:ext>
            </a:extLst>
          </p:cNvPr>
          <p:cNvPicPr>
            <a:picLocks noChangeAspect="1"/>
          </p:cNvPicPr>
          <p:nvPr/>
        </p:nvPicPr>
        <p:blipFill rotWithShape="1">
          <a:blip r:embed="rId14"/>
          <a:srcRect t="1" r="-6746" b="33284"/>
          <a:stretch/>
        </p:blipFill>
        <p:spPr>
          <a:xfrm>
            <a:off x="7899788" y="528119"/>
            <a:ext cx="1252149" cy="370408"/>
          </a:xfrm>
          <a:prstGeom prst="rect">
            <a:avLst/>
          </a:prstGeom>
          <a:ln>
            <a:noFill/>
          </a:ln>
          <a:effectLst>
            <a:softEdge rad="112500"/>
          </a:effectLst>
        </p:spPr>
      </p:pic>
      <p:sp>
        <p:nvSpPr>
          <p:cNvPr id="8" name="Text Placeholder 9">
            <a:extLst>
              <a:ext uri="{FF2B5EF4-FFF2-40B4-BE49-F238E27FC236}">
                <a16:creationId xmlns:a16="http://schemas.microsoft.com/office/drawing/2014/main" id="{9BD258B5-EA4C-4859-8EDB-E57AC1362E2E}"/>
              </a:ext>
            </a:extLst>
          </p:cNvPr>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BE9EC8D8-C27C-46D7-AFC3-ABDE29EDA4B0}" type="slidenum">
              <a:rPr lang="en-US" sz="1000">
                <a:solidFill>
                  <a:schemeClr val="bg1"/>
                </a:solidFill>
                <a:latin typeface="Arial" pitchFamily="34" charset="0"/>
                <a:ea typeface="ＭＳ Ｐゴシック" charset="-128"/>
                <a:cs typeface="Arial" charset="0"/>
              </a:rPr>
              <a:pPr marL="342900" indent="-342900">
                <a:lnSpc>
                  <a:spcPct val="90000"/>
                </a:lnSpc>
                <a:spcBef>
                  <a:spcPct val="20000"/>
                </a:spcBef>
                <a:buFont typeface="Arial" charset="0"/>
                <a:buNone/>
                <a:defRPr/>
              </a:pPr>
              <a:t>‹#›</a:t>
            </a:fld>
            <a:r>
              <a:rPr lang="en-US" sz="1000">
                <a:solidFill>
                  <a:schemeClr val="bg1"/>
                </a:solidFill>
                <a:latin typeface="Arial" pitchFamily="34" charset="0"/>
                <a:ea typeface="ＭＳ Ｐゴシック" charset="-128"/>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5F37D59A-863E-4883-BC11-A50A8FD92E00}"/>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latin typeface="Arial" pitchFamily="34" charset="0"/>
                <a:ea typeface="ＭＳ Ｐゴシック" charset="-128"/>
                <a:cs typeface="Arial" charset="0"/>
              </a:rPr>
              <a:t>eere.energy.gov</a:t>
            </a:r>
          </a:p>
        </p:txBody>
      </p:sp>
    </p:spTree>
    <p:extLst>
      <p:ext uri="{BB962C8B-B14F-4D97-AF65-F5344CB8AC3E}">
        <p14:creationId xmlns:p14="http://schemas.microsoft.com/office/powerpoint/2010/main" val="26546974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p:txStyles>
    <p:titleStyle>
      <a:lvl1pPr algn="l" defTabSz="457200" rtl="0" eaLnBrk="1" fontAlgn="base" hangingPunct="1">
        <a:lnSpc>
          <a:spcPts val="2800"/>
        </a:lnSpc>
        <a:spcBef>
          <a:spcPct val="0"/>
        </a:spcBef>
        <a:spcAft>
          <a:spcPct val="0"/>
        </a:spcAft>
        <a:defRPr sz="2600" kern="1200" spc="100">
          <a:solidFill>
            <a:srgbClr val="FFFFFF"/>
          </a:solidFill>
          <a:latin typeface="+mj-lt"/>
          <a:ea typeface="MS PGothic" panose="020B0600070205080204" pitchFamily="34" charset="-128"/>
          <a:cs typeface="ＭＳ Ｐゴシック" charset="-128"/>
        </a:defRPr>
      </a:lvl1pPr>
      <a:lvl2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2pPr>
      <a:lvl3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3pPr>
      <a:lvl4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4pPr>
      <a:lvl5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ＭＳ Ｐゴシック" charset="-128"/>
        </a:defRPr>
      </a:lvl1pPr>
      <a:lvl2pPr marL="457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2pPr>
      <a:lvl3pPr marL="7302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mn-cs"/>
        </a:defRPr>
      </a:lvl3pPr>
      <a:lvl4pPr marL="1600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4pPr>
      <a:lvl5pPr marL="20574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5.png"/><Relationship Id="rId10" Type="http://schemas.openxmlformats.org/officeDocument/2006/relationships/image" Target="../media/image9.png"/><Relationship Id="rId4" Type="http://schemas.openxmlformats.org/officeDocument/2006/relationships/image" Target="../media/image24.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jpe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8.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5.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9.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1.jpeg"/><Relationship Id="rId10" Type="http://schemas.openxmlformats.org/officeDocument/2006/relationships/image" Target="../media/image9.png"/><Relationship Id="rId4" Type="http://schemas.openxmlformats.org/officeDocument/2006/relationships/image" Target="../media/image20.jpe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352800" y="3290178"/>
            <a:ext cx="4800600" cy="1165934"/>
          </a:xfrm>
        </p:spPr>
        <p:txBody>
          <a:bodyPr/>
          <a:lstStyle/>
          <a:p>
            <a:pPr eaLnBrk="1" fontAlgn="auto" hangingPunct="1">
              <a:spcAft>
                <a:spcPts val="0"/>
              </a:spcAft>
              <a:defRPr/>
            </a:pPr>
            <a:r>
              <a:rPr lang="en-US" sz="4000" dirty="0">
                <a:solidFill>
                  <a:srgbClr val="000066"/>
                </a:solidFill>
              </a:rPr>
              <a:t>Indoor Air Quality</a:t>
            </a:r>
          </a:p>
        </p:txBody>
      </p:sp>
      <p:sp>
        <p:nvSpPr>
          <p:cNvPr id="15362" name="Rectangle 3"/>
          <p:cNvSpPr>
            <a:spLocks noGrp="1" noChangeArrowheads="1"/>
          </p:cNvSpPr>
          <p:nvPr>
            <p:ph type="subTitle" idx="4294967295"/>
          </p:nvPr>
        </p:nvSpPr>
        <p:spPr>
          <a:xfrm>
            <a:off x="152400" y="76199"/>
            <a:ext cx="6400800" cy="457200"/>
          </a:xfrm>
        </p:spPr>
        <p:txBody>
          <a:bodyPr/>
          <a:lstStyle/>
          <a:p>
            <a:pPr marL="44450" indent="0" eaLnBrk="1" hangingPunct="1">
              <a:buNone/>
            </a:pPr>
            <a:r>
              <a:rPr lang="en-US" dirty="0">
                <a:solidFill>
                  <a:schemeClr val="bg1"/>
                </a:solidFill>
                <a:ea typeface="ＭＳ Ｐゴシック"/>
                <a:cs typeface="ＭＳ Ｐゴシック"/>
              </a:rPr>
              <a:t>WEATHERIZATION ENERGY AUDITOR SINGLE FAMILY</a:t>
            </a:r>
          </a:p>
          <a:p>
            <a:pPr marL="44450" indent="0" eaLnBrk="1" hangingPunct="1">
              <a:buNone/>
            </a:pPr>
            <a:endParaRPr lang="en-US" dirty="0">
              <a:solidFill>
                <a:srgbClr val="97999C"/>
              </a:solidFill>
            </a:endParaRPr>
          </a:p>
        </p:txBody>
      </p:sp>
      <p:sp>
        <p:nvSpPr>
          <p:cNvPr id="15364"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a:solidFill>
                  <a:schemeClr val="bg1"/>
                </a:solidFill>
              </a:rPr>
              <a:t>WEATHERIZATION ASSISTANCE PROGRAM STANDARDIZED CURRICULUM – August 2010</a:t>
            </a:r>
          </a:p>
        </p:txBody>
      </p:sp>
      <p:pic>
        <p:nvPicPr>
          <p:cNvPr id="15365" name="Picture 8" descr="Wxlogo_Blue"/>
          <p:cNvPicPr>
            <a:picLocks noChangeAspect="1" noChangeArrowheads="1"/>
          </p:cNvPicPr>
          <p:nvPr/>
        </p:nvPicPr>
        <p:blipFill>
          <a:blip r:embed="rId3">
            <a:clrChange>
              <a:clrFrom>
                <a:srgbClr val="FFFFFF"/>
              </a:clrFrom>
              <a:clrTo>
                <a:srgbClr val="FFFFFF">
                  <a:alpha val="0"/>
                </a:srgbClr>
              </a:clrTo>
            </a:clrChange>
            <a:duotone>
              <a:prstClr val="black"/>
              <a:srgbClr val="00007C">
                <a:tint val="45000"/>
                <a:satMod val="400000"/>
              </a:srgbClr>
            </a:duotone>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447800" y="2401887"/>
            <a:ext cx="1565275" cy="2054225"/>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4A497F5E-F74C-4006-B483-E4A3819AD337}"/>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FC5FFBB1-5E15-4D72-95B2-5AB2D47DC580}"/>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DE6CAF6B-F513-4B8F-B37B-FC96E14A58B2}"/>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9C372AC7-1EBE-4611-8314-BAFC312D0B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80C1E69E-C65E-4AD8-A97A-77132A51CD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1FD307D9-206B-49B3-9246-792F579F5D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283A91A-1D45-453D-B9CE-BF8F5861A052}"/>
              </a:ext>
            </a:extLst>
          </p:cNvPr>
          <p:cNvPicPr>
            <a:picLocks noChangeAspect="1" noChangeArrowheads="1"/>
          </p:cNvPicPr>
          <p:nvPr/>
        </p:nvPicPr>
        <p:blipFill>
          <a:blip r:embed="rId8"/>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5DA7EE50-FC56-4DE9-B203-7EA8A5040A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8999"/>
            <a:ext cx="5397500" cy="901700"/>
          </a:xfrm>
        </p:spPr>
        <p:txBody>
          <a:bodyPr/>
          <a:lstStyle/>
          <a:p>
            <a:pPr algn="ctr" eaLnBrk="1" fontAlgn="auto" hangingPunct="1">
              <a:spcAft>
                <a:spcPts val="0"/>
              </a:spcAft>
              <a:defRPr/>
            </a:pPr>
            <a:r>
              <a:rPr lang="en-US" dirty="0">
                <a:solidFill>
                  <a:srgbClr val="0070C0"/>
                </a:solidFill>
                <a:ea typeface="ＭＳ Ｐゴシック" charset="-128"/>
                <a:cs typeface="ＭＳ Ｐゴシック" charset="-128"/>
              </a:rPr>
              <a:t>Installing Fans</a:t>
            </a:r>
          </a:p>
        </p:txBody>
      </p:sp>
      <p:pic>
        <p:nvPicPr>
          <p:cNvPr id="31747" name="Picture 3" descr="Photo of Attic fan assembly in a home."/>
          <p:cNvPicPr>
            <a:picLocks noChangeAspect="1"/>
          </p:cNvPicPr>
          <p:nvPr/>
        </p:nvPicPr>
        <p:blipFill>
          <a:blip r:embed="rId3" cstate="email"/>
          <a:srcRect/>
          <a:stretch>
            <a:fillRect/>
          </a:stretch>
        </p:blipFill>
        <p:spPr bwMode="auto">
          <a:xfrm>
            <a:off x="0" y="895349"/>
            <a:ext cx="9169400" cy="511180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9940" name="Rectangle 4"/>
          <p:cNvSpPr>
            <a:spLocks noChangeArrowheads="1"/>
          </p:cNvSpPr>
          <p:nvPr/>
        </p:nvSpPr>
        <p:spPr bwMode="auto">
          <a:xfrm>
            <a:off x="5943600" y="5717570"/>
            <a:ext cx="3048000" cy="246063"/>
          </a:xfrm>
          <a:prstGeom prst="rect">
            <a:avLst/>
          </a:prstGeom>
          <a:noFill/>
          <a:ln w="9525">
            <a:noFill/>
            <a:miter lim="800000"/>
            <a:headEnd/>
            <a:tailEnd/>
          </a:ln>
        </p:spPr>
        <p:txBody>
          <a:bodyPr>
            <a:spAutoFit/>
          </a:bodyPr>
          <a:lstStyle/>
          <a:p>
            <a:pPr algn="r"/>
            <a:r>
              <a:rPr lang="en-US" sz="1000" i="1">
                <a:solidFill>
                  <a:schemeClr val="bg1"/>
                </a:solidFill>
                <a:cs typeface="Arial" charset="0"/>
              </a:rPr>
              <a:t>Photo courtesy of The US Department of Energy</a:t>
            </a:r>
          </a:p>
        </p:txBody>
      </p:sp>
      <p:sp>
        <p:nvSpPr>
          <p:cNvPr id="7" name="Footer Placeholder 1">
            <a:extLst>
              <a:ext uri="{FF2B5EF4-FFF2-40B4-BE49-F238E27FC236}">
                <a16:creationId xmlns:a16="http://schemas.microsoft.com/office/drawing/2014/main" id="{DB2B0394-B3FB-4B16-A49C-27E821C31553}"/>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EC7C8D56-395D-429A-B7E3-D36A86E42126}"/>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697D7523-4AA7-4A27-909A-98137592979A}"/>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E761CBF3-AA75-4491-91ED-10DCDEC8EC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733B9136-E84D-4420-8608-C6B680C14E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19AF4376-5C22-4C98-A215-17484C9DD6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F82F43E-79D3-4E2A-8DA0-4AA6A4AFC8F5}"/>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D3296C86-E9AA-4E1C-B66B-FB4F5ACFF8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8999"/>
            <a:ext cx="5397500" cy="901700"/>
          </a:xfrm>
        </p:spPr>
        <p:txBody>
          <a:bodyPr/>
          <a:lstStyle/>
          <a:p>
            <a:pPr algn="ctr" eaLnBrk="1" fontAlgn="auto" hangingPunct="1">
              <a:lnSpc>
                <a:spcPts val="2775"/>
              </a:lnSpc>
              <a:spcAft>
                <a:spcPts val="0"/>
              </a:spcAft>
              <a:defRPr/>
            </a:pPr>
            <a:r>
              <a:rPr lang="en-US" dirty="0">
                <a:solidFill>
                  <a:srgbClr val="0070C0"/>
                </a:solidFill>
                <a:ea typeface="ＭＳ Ｐゴシック" charset="-128"/>
              </a:rPr>
              <a:t>Upgrading ASHRAE 62.1 </a:t>
            </a:r>
            <a:br>
              <a:rPr lang="en-US" dirty="0">
                <a:solidFill>
                  <a:srgbClr val="0070C0"/>
                </a:solidFill>
                <a:ea typeface="ＭＳ Ｐゴシック" charset="-128"/>
              </a:rPr>
            </a:br>
            <a:r>
              <a:rPr lang="en-US" dirty="0">
                <a:solidFill>
                  <a:srgbClr val="0070C0"/>
                </a:solidFill>
                <a:ea typeface="ＭＳ Ｐゴシック" charset="-128"/>
              </a:rPr>
              <a:t>Installations to 62.2</a:t>
            </a:r>
          </a:p>
        </p:txBody>
      </p:sp>
      <p:pic>
        <p:nvPicPr>
          <p:cNvPr id="32771" name="Picture 2" descr="Photo of control is a Tamarack Technologies Airtrak."/>
          <p:cNvPicPr>
            <a:picLocks noChangeAspect="1" noChangeArrowheads="1"/>
          </p:cNvPicPr>
          <p:nvPr/>
        </p:nvPicPr>
        <p:blipFill>
          <a:blip r:embed="rId3" cstate="email">
            <a:lum bright="26000"/>
          </a:blip>
          <a:srcRect/>
          <a:stretch>
            <a:fillRect/>
          </a:stretch>
        </p:blipFill>
        <p:spPr bwMode="auto">
          <a:xfrm>
            <a:off x="3200400" y="990600"/>
            <a:ext cx="5412179"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2" name="Picture 3" descr="Photo of pressure pan unit attached to home ceiling."/>
          <p:cNvPicPr>
            <a:picLocks noChangeAspect="1" noChangeArrowheads="1"/>
          </p:cNvPicPr>
          <p:nvPr/>
        </p:nvPicPr>
        <p:blipFill>
          <a:blip r:embed="rId4" cstate="email"/>
          <a:srcRect/>
          <a:stretch>
            <a:fillRect/>
          </a:stretch>
        </p:blipFill>
        <p:spPr bwMode="auto">
          <a:xfrm>
            <a:off x="535378" y="990600"/>
            <a:ext cx="2438401" cy="1943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3" name="Picture 4" descr="Photo of DG-700 Pressure &amp; Flow Gauge Manometer with hose attached."/>
          <p:cNvPicPr>
            <a:picLocks noChangeAspect="1" noChangeArrowheads="1"/>
          </p:cNvPicPr>
          <p:nvPr/>
        </p:nvPicPr>
        <p:blipFill>
          <a:blip r:embed="rId5" cstate="email"/>
          <a:srcRect/>
          <a:stretch>
            <a:fillRect/>
          </a:stretch>
        </p:blipFill>
        <p:spPr bwMode="auto">
          <a:xfrm>
            <a:off x="535380" y="3176427"/>
            <a:ext cx="2438399" cy="2690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9" name="Content Placeholder 6"/>
          <p:cNvSpPr txBox="1">
            <a:spLocks/>
          </p:cNvSpPr>
          <p:nvPr/>
        </p:nvSpPr>
        <p:spPr bwMode="auto">
          <a:xfrm>
            <a:off x="5716979" y="5486400"/>
            <a:ext cx="2933700" cy="457200"/>
          </a:xfrm>
          <a:prstGeom prst="rect">
            <a:avLst/>
          </a:prstGeom>
          <a:noFill/>
          <a:ln w="9525">
            <a:noFill/>
            <a:miter lim="800000"/>
            <a:headEnd/>
            <a:tailEnd/>
          </a:ln>
        </p:spPr>
        <p:txBody>
          <a:bodyPr lIns="0" tIns="0" rIns="0" bIns="0"/>
          <a:lstStyle/>
          <a:p>
            <a:pPr marL="514350" indent="-514350" algn="r">
              <a:spcBef>
                <a:spcPts val="1200"/>
              </a:spcBef>
              <a:buClr>
                <a:srgbClr val="8DC63F"/>
              </a:buClr>
            </a:pPr>
            <a:r>
              <a:rPr lang="en-US" sz="2400"/>
              <a:t>Install Fan Control </a:t>
            </a:r>
          </a:p>
          <a:p>
            <a:pPr marL="742950" lvl="1" indent="-285750">
              <a:spcBef>
                <a:spcPts val="1200"/>
              </a:spcBef>
              <a:buClr>
                <a:srgbClr val="8DC63F"/>
              </a:buClr>
              <a:buFont typeface="Arial" charset="0"/>
              <a:buChar char="•"/>
            </a:pPr>
            <a:endParaRPr lang="en-US" sz="3200">
              <a:solidFill>
                <a:srgbClr val="404040"/>
              </a:solidFill>
            </a:endParaRPr>
          </a:p>
        </p:txBody>
      </p:sp>
      <p:sp>
        <p:nvSpPr>
          <p:cNvPr id="41990" name="Content Placeholder 6"/>
          <p:cNvSpPr txBox="1">
            <a:spLocks/>
          </p:cNvSpPr>
          <p:nvPr/>
        </p:nvSpPr>
        <p:spPr bwMode="auto">
          <a:xfrm>
            <a:off x="3583379" y="5486400"/>
            <a:ext cx="2590800" cy="381000"/>
          </a:xfrm>
          <a:prstGeom prst="rect">
            <a:avLst/>
          </a:prstGeom>
          <a:noFill/>
          <a:ln w="9525">
            <a:noFill/>
            <a:miter lim="800000"/>
            <a:headEnd/>
            <a:tailEnd/>
          </a:ln>
        </p:spPr>
        <p:txBody>
          <a:bodyPr lIns="0" tIns="0" rIns="0" bIns="0"/>
          <a:lstStyle/>
          <a:p>
            <a:pPr marL="514350" indent="-514350">
              <a:spcBef>
                <a:spcPts val="1200"/>
              </a:spcBef>
              <a:buClr>
                <a:srgbClr val="8DC63F"/>
              </a:buClr>
            </a:pPr>
            <a:r>
              <a:rPr lang="en-US" sz="2400" dirty="0"/>
              <a:t>Measure fan flow</a:t>
            </a:r>
          </a:p>
          <a:p>
            <a:pPr marL="742950" lvl="1" indent="-285750">
              <a:spcBef>
                <a:spcPts val="1200"/>
              </a:spcBef>
              <a:buClr>
                <a:srgbClr val="8DC63F"/>
              </a:buClr>
              <a:buFont typeface="Arial" charset="0"/>
              <a:buChar char="•"/>
            </a:pPr>
            <a:endParaRPr lang="en-US" sz="3200" dirty="0">
              <a:solidFill>
                <a:srgbClr val="404040"/>
              </a:solidFill>
            </a:endParaRPr>
          </a:p>
        </p:txBody>
      </p:sp>
      <p:cxnSp>
        <p:nvCxnSpPr>
          <p:cNvPr id="41991" name="Straight Arrow Connector 13"/>
          <p:cNvCxnSpPr>
            <a:cxnSpLocks noChangeShapeType="1"/>
          </p:cNvCxnSpPr>
          <p:nvPr/>
        </p:nvCxnSpPr>
        <p:spPr bwMode="auto">
          <a:xfrm rot="10800000">
            <a:off x="3126179" y="5675313"/>
            <a:ext cx="304800" cy="3175"/>
          </a:xfrm>
          <a:prstGeom prst="straightConnector1">
            <a:avLst/>
          </a:prstGeom>
          <a:noFill/>
          <a:ln w="88900">
            <a:solidFill>
              <a:srgbClr val="6B9EC6"/>
            </a:solidFill>
            <a:round/>
            <a:headEnd/>
            <a:tailEnd type="triangle" w="med" len="sm"/>
          </a:ln>
        </p:spPr>
      </p:cxnSp>
      <p:cxnSp>
        <p:nvCxnSpPr>
          <p:cNvPr id="41992" name="Straight Arrow Connector 15"/>
          <p:cNvCxnSpPr>
            <a:cxnSpLocks noChangeShapeType="1"/>
          </p:cNvCxnSpPr>
          <p:nvPr/>
        </p:nvCxnSpPr>
        <p:spPr bwMode="auto">
          <a:xfrm rot="-5400000">
            <a:off x="5870173" y="5638006"/>
            <a:ext cx="304800" cy="1588"/>
          </a:xfrm>
          <a:prstGeom prst="straightConnector1">
            <a:avLst/>
          </a:prstGeom>
          <a:noFill/>
          <a:ln w="88900">
            <a:solidFill>
              <a:srgbClr val="6B9EC6"/>
            </a:solidFill>
            <a:round/>
            <a:headEnd/>
            <a:tailEnd type="triangle" w="med" len="sm"/>
          </a:ln>
        </p:spPr>
      </p:cxnSp>
      <p:sp>
        <p:nvSpPr>
          <p:cNvPr id="11" name="Footer Placeholder 1">
            <a:extLst>
              <a:ext uri="{FF2B5EF4-FFF2-40B4-BE49-F238E27FC236}">
                <a16:creationId xmlns:a16="http://schemas.microsoft.com/office/drawing/2014/main" id="{6EB9FD03-4F29-471B-8266-B58BBBB089D2}"/>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296C8021-28F3-44B6-BD77-986FBD1FE62C}"/>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1DBACAA5-85C9-44CF-B352-0874208F8B12}"/>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BEC46030-1533-4076-8DD9-396238581B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FF76C91B-95D3-4F50-A54E-2BD344F0F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80EDBE62-AB05-4928-BC25-D6F84DBD6C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115A770-3E67-47A9-ACAF-80FE4BF7A0DE}"/>
              </a:ext>
            </a:extLst>
          </p:cNvPr>
          <p:cNvPicPr>
            <a:picLocks noChangeAspect="1" noChangeArrowheads="1"/>
          </p:cNvPicPr>
          <p:nvPr/>
        </p:nvPicPr>
        <p:blipFill>
          <a:blip r:embed="rId9"/>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2DB191C2-3D5D-41D2-B891-0DEB787C83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Content Placeholder 3" descr="Photo of air-to-air heat exchanger."/>
          <p:cNvPicPr>
            <a:picLocks noGrp="1" noChangeAspect="1"/>
          </p:cNvPicPr>
          <p:nvPr>
            <p:ph idx="1"/>
          </p:nvPr>
        </p:nvPicPr>
        <p:blipFill>
          <a:blip r:embed="rId3" cstate="email"/>
          <a:srcRect/>
          <a:stretch>
            <a:fillRect/>
          </a:stretch>
        </p:blipFill>
        <p:spPr>
          <a:xfrm>
            <a:off x="0" y="882701"/>
            <a:ext cx="9144000" cy="5060899"/>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873250" y="-18999"/>
            <a:ext cx="5397500" cy="901700"/>
          </a:xfrm>
        </p:spPr>
        <p:txBody>
          <a:bodyPr/>
          <a:lstStyle/>
          <a:p>
            <a:pPr algn="ctr" eaLnBrk="1" fontAlgn="auto" hangingPunct="1">
              <a:spcAft>
                <a:spcPts val="0"/>
              </a:spcAft>
              <a:defRPr/>
            </a:pPr>
            <a:r>
              <a:rPr lang="en-US" dirty="0">
                <a:solidFill>
                  <a:srgbClr val="0070C0"/>
                </a:solidFill>
                <a:ea typeface="ＭＳ Ｐゴシック" charset="-128"/>
                <a:cs typeface="ＭＳ Ｐゴシック" charset="-128"/>
              </a:rPr>
              <a:t>Air-to-Air Heat Exchanger</a:t>
            </a:r>
          </a:p>
        </p:txBody>
      </p:sp>
      <p:sp>
        <p:nvSpPr>
          <p:cNvPr id="44036" name="Rectangle 4"/>
          <p:cNvSpPr>
            <a:spLocks noChangeArrowheads="1"/>
          </p:cNvSpPr>
          <p:nvPr/>
        </p:nvSpPr>
        <p:spPr bwMode="auto">
          <a:xfrm>
            <a:off x="6019800" y="5686722"/>
            <a:ext cx="3048000" cy="246063"/>
          </a:xfrm>
          <a:prstGeom prst="rect">
            <a:avLst/>
          </a:prstGeom>
          <a:noFill/>
          <a:ln w="9525">
            <a:noFill/>
            <a:miter lim="800000"/>
            <a:headEnd/>
            <a:tailEnd/>
          </a:ln>
        </p:spPr>
        <p:txBody>
          <a:bodyPr>
            <a:spAutoFit/>
          </a:bodyPr>
          <a:lstStyle/>
          <a:p>
            <a:pPr algn="r"/>
            <a:r>
              <a:rPr lang="en-US" sz="1000" i="1">
                <a:solidFill>
                  <a:schemeClr val="bg1"/>
                </a:solidFill>
                <a:cs typeface="Arial" charset="0"/>
              </a:rPr>
              <a:t>Photo courtesy of The US Department of Energy</a:t>
            </a:r>
          </a:p>
        </p:txBody>
      </p:sp>
      <p:sp>
        <p:nvSpPr>
          <p:cNvPr id="7" name="Footer Placeholder 1">
            <a:extLst>
              <a:ext uri="{FF2B5EF4-FFF2-40B4-BE49-F238E27FC236}">
                <a16:creationId xmlns:a16="http://schemas.microsoft.com/office/drawing/2014/main" id="{BB827AE4-BF4E-482C-9211-4CF0D6056CD9}"/>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608240E8-2435-4FEF-8155-D83CB8B9A7BE}"/>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9545B862-BFF6-4E63-92AF-26D32E992D69}"/>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FC775EC5-A47A-4356-9793-79B48F59BF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3817EB4F-4681-4AEA-B1AA-C50A426D96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424B56A5-DB3C-4BEA-9473-1023859EAE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9285CD1-71F2-410C-96A8-AF7D0C92E1DE}"/>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3FF94FBD-A450-4833-A034-02ED79A9A4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0"/>
            <a:ext cx="5397500" cy="901700"/>
          </a:xfrm>
        </p:spPr>
        <p:txBody>
          <a:bodyPr/>
          <a:lstStyle/>
          <a:p>
            <a:pPr algn="ctr" eaLnBrk="1" fontAlgn="auto" hangingPunct="1">
              <a:spcAft>
                <a:spcPts val="0"/>
              </a:spcAft>
              <a:defRPr/>
            </a:pPr>
            <a:r>
              <a:rPr lang="en-US" dirty="0">
                <a:solidFill>
                  <a:srgbClr val="0070C0"/>
                </a:solidFill>
                <a:ea typeface="ＭＳ Ｐゴシック" charset="-128"/>
                <a:cs typeface="ＭＳ Ｐゴシック" charset="-128"/>
              </a:rPr>
              <a:t>Summary</a:t>
            </a:r>
          </a:p>
        </p:txBody>
      </p:sp>
      <p:sp>
        <p:nvSpPr>
          <p:cNvPr id="46082" name="Content Placeholder 2"/>
          <p:cNvSpPr txBox="1">
            <a:spLocks/>
          </p:cNvSpPr>
          <p:nvPr/>
        </p:nvSpPr>
        <p:spPr bwMode="auto">
          <a:xfrm>
            <a:off x="457200" y="1028331"/>
            <a:ext cx="8001000" cy="4724400"/>
          </a:xfrm>
          <a:prstGeom prst="rect">
            <a:avLst/>
          </a:prstGeom>
          <a:noFill/>
          <a:ln w="9525">
            <a:noFill/>
            <a:miter lim="800000"/>
            <a:headEnd/>
            <a:tailEnd/>
          </a:ln>
        </p:spPr>
        <p:txBody>
          <a:bodyPr lIns="0" tIns="0" rIns="0" bIns="0"/>
          <a:lstStyle/>
          <a:p>
            <a:pPr marL="346075" indent="-346075">
              <a:spcBef>
                <a:spcPts val="600"/>
              </a:spcBef>
              <a:spcAft>
                <a:spcPts val="600"/>
              </a:spcAft>
              <a:buFont typeface="Symbol" pitchFamily="18" charset="2"/>
              <a:buChar char="·"/>
            </a:pPr>
            <a:r>
              <a:rPr lang="en-US" sz="2200" dirty="0"/>
              <a:t>IAQ depends on the pollutant source strength and the air change rate. Elimination at the source is preferable to confinement, which is preferable to dilution. </a:t>
            </a:r>
          </a:p>
          <a:p>
            <a:pPr marL="346075" indent="-346075">
              <a:spcBef>
                <a:spcPts val="600"/>
              </a:spcBef>
              <a:spcAft>
                <a:spcPts val="600"/>
              </a:spcAft>
              <a:buFont typeface="Symbol" pitchFamily="18" charset="2"/>
              <a:buChar char="·"/>
            </a:pPr>
            <a:r>
              <a:rPr lang="en-US" sz="2200" dirty="0"/>
              <a:t>Many pollutants are present in the average home: The air change rate is a function of inside to outside pressure difference, hole size, and hole location.</a:t>
            </a:r>
          </a:p>
          <a:p>
            <a:pPr marL="346075" indent="-346075">
              <a:spcBef>
                <a:spcPts val="600"/>
              </a:spcBef>
              <a:spcAft>
                <a:spcPts val="600"/>
              </a:spcAft>
              <a:buFont typeface="Symbol" pitchFamily="18" charset="2"/>
              <a:buChar char="·"/>
            </a:pPr>
            <a:r>
              <a:rPr lang="en-US" sz="2200" dirty="0"/>
              <a:t>A higher air change rate equals better IAQ, and usually higher space conditioning costs.</a:t>
            </a:r>
          </a:p>
          <a:p>
            <a:pPr marL="346075" indent="-346075">
              <a:spcBef>
                <a:spcPts val="600"/>
              </a:spcBef>
              <a:spcAft>
                <a:spcPts val="600"/>
              </a:spcAft>
              <a:buFont typeface="Symbol" pitchFamily="18" charset="2"/>
              <a:buChar char="·"/>
            </a:pPr>
            <a:r>
              <a:rPr lang="en-US" sz="2200" dirty="0"/>
              <a:t>ASHRAE 62.1 and 62.2-(2004 or 2007)</a:t>
            </a:r>
          </a:p>
          <a:p>
            <a:pPr marL="346075" indent="-346075">
              <a:spcBef>
                <a:spcPts val="600"/>
              </a:spcBef>
              <a:spcAft>
                <a:spcPts val="600"/>
              </a:spcAft>
              <a:buFont typeface="Symbol" pitchFamily="18" charset="2"/>
              <a:buChar char="·"/>
            </a:pPr>
            <a:r>
              <a:rPr lang="en-US" sz="2200" dirty="0"/>
              <a:t>Quality fans installed and used properly help ensure healthy IAQ.</a:t>
            </a:r>
          </a:p>
        </p:txBody>
      </p:sp>
      <p:sp>
        <p:nvSpPr>
          <p:cNvPr id="5" name="Footer Placeholder 1">
            <a:extLst>
              <a:ext uri="{FF2B5EF4-FFF2-40B4-BE49-F238E27FC236}">
                <a16:creationId xmlns:a16="http://schemas.microsoft.com/office/drawing/2014/main" id="{31914182-7060-46A9-8BCB-F6088BE1ED1F}"/>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 name="Rectangle 5">
            <a:extLst>
              <a:ext uri="{FF2B5EF4-FFF2-40B4-BE49-F238E27FC236}">
                <a16:creationId xmlns:a16="http://schemas.microsoft.com/office/drawing/2014/main" id="{3BEE7190-74F3-4BA1-B512-EE3965DAA550}"/>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88AF3D81-95A3-4DFF-8EB0-4E79F477328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11622935-C30F-4F36-B1D8-CA70FA5CCE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96CE04AD-C2FF-4AF3-BC89-EE8BB0528F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8B8DFDA6-5885-45A5-A072-DC2B485898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12AE95C-E3A2-49D7-9F3B-C2501B96FA49}"/>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DDA84231-2E43-4790-BEDB-A1DC174436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Content Placeholder 2"/>
          <p:cNvSpPr txBox="1">
            <a:spLocks/>
          </p:cNvSpPr>
          <p:nvPr/>
        </p:nvSpPr>
        <p:spPr bwMode="auto">
          <a:xfrm>
            <a:off x="457200" y="1524000"/>
            <a:ext cx="8229600" cy="4495800"/>
          </a:xfrm>
          <a:prstGeom prst="rect">
            <a:avLst/>
          </a:prstGeom>
          <a:noFill/>
          <a:ln w="9525">
            <a:noFill/>
            <a:miter lim="800000"/>
            <a:headEnd/>
            <a:tailEnd/>
          </a:ln>
        </p:spPr>
        <p:txBody>
          <a:bodyPr lIns="0" tIns="0" rIns="0" bIns="0"/>
          <a:lstStyle/>
          <a:p>
            <a:pPr marL="342900" indent="-342900">
              <a:spcBef>
                <a:spcPts val="1200"/>
              </a:spcBef>
              <a:spcAft>
                <a:spcPts val="1200"/>
              </a:spcAft>
              <a:buClr>
                <a:srgbClr val="8DC63F"/>
              </a:buClr>
            </a:pPr>
            <a:r>
              <a:rPr lang="en-US" sz="2400" b="1" dirty="0">
                <a:solidFill>
                  <a:schemeClr val="accent5"/>
                </a:solidFill>
              </a:rPr>
              <a:t>By attending this session participants will:</a:t>
            </a:r>
          </a:p>
          <a:p>
            <a:pPr marL="342900" indent="-342900">
              <a:spcBef>
                <a:spcPts val="600"/>
              </a:spcBef>
              <a:spcAft>
                <a:spcPts val="600"/>
              </a:spcAft>
              <a:buFontTx/>
              <a:buChar char="•"/>
            </a:pPr>
            <a:r>
              <a:rPr lang="en-US" sz="2200" dirty="0"/>
              <a:t>Learn about the factors effecting IAQ.</a:t>
            </a:r>
          </a:p>
          <a:p>
            <a:pPr marL="342900" indent="-342900">
              <a:spcBef>
                <a:spcPts val="600"/>
              </a:spcBef>
              <a:spcAft>
                <a:spcPts val="600"/>
              </a:spcAft>
              <a:buFontTx/>
              <a:buChar char="•"/>
            </a:pPr>
            <a:r>
              <a:rPr lang="en-US" sz="2200" dirty="0"/>
              <a:t>Understand the role moisture plays in IAQ.</a:t>
            </a:r>
          </a:p>
          <a:p>
            <a:pPr marL="342900" indent="-342900">
              <a:spcBef>
                <a:spcPts val="600"/>
              </a:spcBef>
              <a:spcAft>
                <a:spcPts val="600"/>
              </a:spcAft>
              <a:buFontTx/>
              <a:buChar char="•"/>
            </a:pPr>
            <a:r>
              <a:rPr lang="en-US" sz="2200" dirty="0"/>
              <a:t>Learn about moisture movement.</a:t>
            </a:r>
          </a:p>
          <a:p>
            <a:pPr marL="342900" indent="-342900">
              <a:spcBef>
                <a:spcPts val="600"/>
              </a:spcBef>
              <a:spcAft>
                <a:spcPts val="600"/>
              </a:spcAft>
              <a:buFontTx/>
              <a:buChar char="•"/>
            </a:pPr>
            <a:r>
              <a:rPr lang="en-US" sz="2200" dirty="0"/>
              <a:t>Learn pollutant remediation techniques.</a:t>
            </a:r>
          </a:p>
          <a:p>
            <a:pPr marL="342900" indent="-342900">
              <a:spcBef>
                <a:spcPts val="600"/>
              </a:spcBef>
              <a:spcAft>
                <a:spcPts val="600"/>
              </a:spcAft>
              <a:buFontTx/>
              <a:buChar char="•"/>
            </a:pPr>
            <a:r>
              <a:rPr lang="en-US" sz="2200" dirty="0"/>
              <a:t>Understand the requirements of ASHRAE 62.1989 </a:t>
            </a:r>
            <a:br>
              <a:rPr lang="en-US" sz="2200" dirty="0"/>
            </a:br>
            <a:r>
              <a:rPr lang="en-US" sz="2200" dirty="0"/>
              <a:t>and ASHRAE 62.2 2007.</a:t>
            </a:r>
          </a:p>
        </p:txBody>
      </p:sp>
      <p:sp>
        <p:nvSpPr>
          <p:cNvPr id="17410" name="Title 1"/>
          <p:cNvSpPr txBox="1">
            <a:spLocks/>
          </p:cNvSpPr>
          <p:nvPr/>
        </p:nvSpPr>
        <p:spPr bwMode="auto">
          <a:xfrm>
            <a:off x="1583531" y="111919"/>
            <a:ext cx="6324600" cy="838200"/>
          </a:xfrm>
          <a:prstGeom prst="rect">
            <a:avLst/>
          </a:prstGeom>
          <a:noFill/>
          <a:ln w="9525">
            <a:noFill/>
            <a:miter lim="800000"/>
            <a:headEnd/>
            <a:tailEnd/>
          </a:ln>
        </p:spPr>
        <p:txBody>
          <a:bodyPr lIns="0" tIns="0" rIns="0" bIns="0" anchor="ctr"/>
          <a:lstStyle/>
          <a:p>
            <a:pPr algn="ctr"/>
            <a:r>
              <a:rPr lang="en-US" sz="2600" dirty="0">
                <a:solidFill>
                  <a:srgbClr val="0070C0"/>
                </a:solidFill>
              </a:rPr>
              <a:t>Learning Objectives</a:t>
            </a:r>
          </a:p>
        </p:txBody>
      </p:sp>
      <p:sp>
        <p:nvSpPr>
          <p:cNvPr id="6"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ea typeface="ＭＳ Ｐゴシック" charset="-128"/>
                <a:cs typeface="+mn-cs"/>
              </a:rPr>
              <a:t>Indoor air quality</a:t>
            </a:r>
          </a:p>
        </p:txBody>
      </p:sp>
      <p:sp>
        <p:nvSpPr>
          <p:cNvPr id="5" name="Footer Placeholder 1">
            <a:extLst>
              <a:ext uri="{FF2B5EF4-FFF2-40B4-BE49-F238E27FC236}">
                <a16:creationId xmlns:a16="http://schemas.microsoft.com/office/drawing/2014/main" id="{2DBE3BAF-2881-4E06-9C1F-43936229D85A}"/>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7092D18D-B233-4C0E-B8B8-535904187BF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324651BB-B727-43D7-87A7-9C554B32174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C63CD8EE-5189-4B25-AD53-A2A084E1C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AE0AEB7B-C775-4E2B-9916-B10E15D79B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9B5DE616-7485-44A5-8E16-C9EEF55CDF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0CEB700-DACF-42B1-B944-F00CDD757454}"/>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B5CC635A-02C6-41DB-A1B3-67EF7DFB8C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Content Placeholder 2"/>
          <p:cNvSpPr txBox="1">
            <a:spLocks/>
          </p:cNvSpPr>
          <p:nvPr/>
        </p:nvSpPr>
        <p:spPr bwMode="auto">
          <a:xfrm>
            <a:off x="4731083" y="792899"/>
            <a:ext cx="3886200" cy="3200400"/>
          </a:xfrm>
          <a:prstGeom prst="rect">
            <a:avLst/>
          </a:prstGeom>
          <a:noFill/>
          <a:ln w="9525">
            <a:noFill/>
            <a:miter lim="800000"/>
            <a:headEnd/>
            <a:tailEnd/>
          </a:ln>
        </p:spPr>
        <p:txBody>
          <a:bodyPr lIns="0" tIns="0" rIns="0" bIns="0"/>
          <a:lstStyle/>
          <a:p>
            <a:pPr marL="342900" indent="-342900">
              <a:spcBef>
                <a:spcPts val="600"/>
              </a:spcBef>
              <a:spcAft>
                <a:spcPts val="600"/>
              </a:spcAft>
              <a:buFontTx/>
              <a:buChar char="•"/>
            </a:pPr>
            <a:r>
              <a:rPr lang="en-US" sz="2400" dirty="0"/>
              <a:t>Moisture</a:t>
            </a:r>
          </a:p>
          <a:p>
            <a:pPr marL="342900" indent="-342900">
              <a:spcBef>
                <a:spcPts val="600"/>
              </a:spcBef>
              <a:spcAft>
                <a:spcPts val="600"/>
              </a:spcAft>
              <a:buFontTx/>
              <a:buChar char="•"/>
            </a:pPr>
            <a:r>
              <a:rPr lang="en-US" sz="2400" dirty="0"/>
              <a:t>Stored Toxic Materials</a:t>
            </a:r>
          </a:p>
          <a:p>
            <a:pPr marL="342900" indent="-342900">
              <a:spcBef>
                <a:spcPts val="600"/>
              </a:spcBef>
              <a:spcAft>
                <a:spcPts val="600"/>
              </a:spcAft>
              <a:buFontTx/>
              <a:buChar char="•"/>
            </a:pPr>
            <a:r>
              <a:rPr lang="en-US" sz="2400" dirty="0"/>
              <a:t>Carbon Monoxide (CO)</a:t>
            </a:r>
          </a:p>
          <a:p>
            <a:pPr marL="342900" indent="-342900">
              <a:spcBef>
                <a:spcPts val="600"/>
              </a:spcBef>
              <a:spcAft>
                <a:spcPts val="600"/>
              </a:spcAft>
              <a:buFontTx/>
              <a:buChar char="•"/>
            </a:pPr>
            <a:r>
              <a:rPr lang="en-US" sz="2400" dirty="0"/>
              <a:t>Radon</a:t>
            </a:r>
          </a:p>
          <a:p>
            <a:pPr marL="342900" indent="-342900">
              <a:spcBef>
                <a:spcPts val="600"/>
              </a:spcBef>
              <a:spcAft>
                <a:spcPts val="600"/>
              </a:spcAft>
              <a:buFontTx/>
              <a:buChar char="•"/>
            </a:pPr>
            <a:r>
              <a:rPr lang="en-US" sz="2400" dirty="0"/>
              <a:t>Sewer Gas</a:t>
            </a:r>
          </a:p>
          <a:p>
            <a:pPr marL="342900" indent="-342900">
              <a:spcBef>
                <a:spcPts val="600"/>
              </a:spcBef>
              <a:spcAft>
                <a:spcPts val="600"/>
              </a:spcAft>
              <a:buFontTx/>
              <a:buChar char="•"/>
            </a:pPr>
            <a:r>
              <a:rPr lang="en-US" sz="2400" dirty="0"/>
              <a:t>Other</a:t>
            </a:r>
          </a:p>
        </p:txBody>
      </p:sp>
      <p:sp>
        <p:nvSpPr>
          <p:cNvPr id="13316" name="Title 1"/>
          <p:cNvSpPr txBox="1">
            <a:spLocks/>
          </p:cNvSpPr>
          <p:nvPr/>
        </p:nvSpPr>
        <p:spPr bwMode="auto">
          <a:xfrm>
            <a:off x="1409700" y="22399"/>
            <a:ext cx="63246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IAQ, Moisture and Ventilation</a:t>
            </a:r>
          </a:p>
        </p:txBody>
      </p:sp>
      <p:pic>
        <p:nvPicPr>
          <p:cNvPr id="19459" name="Picture 8" descr="Photo of technician installing outside wall home vent."/>
          <p:cNvPicPr>
            <a:picLocks noChangeAspect="1"/>
          </p:cNvPicPr>
          <p:nvPr/>
        </p:nvPicPr>
        <p:blipFill>
          <a:blip r:embed="rId3"/>
          <a:srcRect/>
          <a:stretch>
            <a:fillRect/>
          </a:stretch>
        </p:blipFill>
        <p:spPr bwMode="auto">
          <a:xfrm>
            <a:off x="35049" y="754626"/>
            <a:ext cx="4327525" cy="5334000"/>
          </a:xfrm>
          <a:prstGeom prst="rect">
            <a:avLst/>
          </a:prstGeom>
          <a:noFill/>
          <a:ln w="9525">
            <a:noFill/>
            <a:miter lim="800000"/>
            <a:headEnd/>
            <a:tailEnd/>
          </a:ln>
        </p:spPr>
      </p:pic>
      <p:sp>
        <p:nvSpPr>
          <p:cNvPr id="19461" name="Rectangle 4"/>
          <p:cNvSpPr>
            <a:spLocks noChangeArrowheads="1"/>
          </p:cNvSpPr>
          <p:nvPr/>
        </p:nvSpPr>
        <p:spPr bwMode="auto">
          <a:xfrm>
            <a:off x="1349623" y="5680520"/>
            <a:ext cx="3048000" cy="246063"/>
          </a:xfrm>
          <a:prstGeom prst="rect">
            <a:avLst/>
          </a:prstGeom>
          <a:noFill/>
          <a:ln w="9525">
            <a:noFill/>
            <a:miter lim="800000"/>
            <a:headEnd/>
            <a:tailEnd/>
          </a:ln>
        </p:spPr>
        <p:txBody>
          <a:bodyPr>
            <a:spAutoFit/>
          </a:bodyPr>
          <a:lstStyle/>
          <a:p>
            <a:pPr algn="r"/>
            <a:r>
              <a:rPr lang="en-US" sz="1000" i="1" dirty="0">
                <a:solidFill>
                  <a:schemeClr val="bg1"/>
                </a:solidFill>
                <a:cs typeface="Arial" charset="0"/>
              </a:rPr>
              <a:t>Photo courtesy of The US Department of Energy</a:t>
            </a:r>
          </a:p>
        </p:txBody>
      </p:sp>
      <p:sp>
        <p:nvSpPr>
          <p:cNvPr id="7" name="Footer Placeholder 1">
            <a:extLst>
              <a:ext uri="{FF2B5EF4-FFF2-40B4-BE49-F238E27FC236}">
                <a16:creationId xmlns:a16="http://schemas.microsoft.com/office/drawing/2014/main" id="{5557163A-7FE9-436F-827D-D9732A4A9639}"/>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4095307D-351A-43CB-91E0-4D837A328C5F}"/>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0624AD66-1C80-4CB6-8579-C0EDB3E48104}"/>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9B194309-C4A5-4C81-A5A0-65AC1F3D37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AD45C633-53BE-4576-8A50-22E7D0CCC0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68A87066-3B6E-4914-A1B8-D76E2E459C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A9BEABCD-0203-4FFC-B2B7-5E144E5C1D5E}"/>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9CC78CC7-11E3-400C-8D7F-6119C1D694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txBox="1">
            <a:spLocks/>
          </p:cNvSpPr>
          <p:nvPr/>
        </p:nvSpPr>
        <p:spPr bwMode="auto">
          <a:xfrm>
            <a:off x="1447800" y="15867"/>
            <a:ext cx="63246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Sources of Water Vapor</a:t>
            </a:r>
          </a:p>
        </p:txBody>
      </p:sp>
      <p:graphicFrame>
        <p:nvGraphicFramePr>
          <p:cNvPr id="5" name="Table 4"/>
          <p:cNvGraphicFramePr>
            <a:graphicFrameLocks noGrp="1"/>
          </p:cNvGraphicFramePr>
          <p:nvPr>
            <p:extLst>
              <p:ext uri="{D42A27DB-BD31-4B8C-83A1-F6EECF244321}">
                <p14:modId xmlns:p14="http://schemas.microsoft.com/office/powerpoint/2010/main" val="3746536087"/>
              </p:ext>
            </p:extLst>
          </p:nvPr>
        </p:nvGraphicFramePr>
        <p:xfrm>
          <a:off x="1866900" y="884234"/>
          <a:ext cx="5410200" cy="5089533"/>
        </p:xfrm>
        <a:graphic>
          <a:graphicData uri="http://schemas.openxmlformats.org/drawingml/2006/table">
            <a:tbl>
              <a:tblPr/>
              <a:tblGrid>
                <a:gridCol w="3581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508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ＭＳ Ｐゴシック" charset="-128"/>
                        </a:rPr>
                        <a:t>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ＭＳ Ｐゴシック" charset="-128"/>
                        </a:rPr>
                        <a:t>Quarts per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Construction materials first year</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40</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01"/>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Standing water in basement</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30</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02"/>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Damp basement or crawlspace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25</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03"/>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Greenhouse connected to house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25</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04"/>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Humidifier - large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20</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05"/>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Drying 1 cord of firewood</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16</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06"/>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Clothes dryer vented to inside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13</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07"/>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Respiration/perspiration – 4 people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4.7</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08"/>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Clothes washing</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2.1</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09"/>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Unvented gas range</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1.3</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10"/>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Cooking without lids</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1.0</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11"/>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Houseplants – average number</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0.5</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12"/>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Dish washing</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0.5</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13"/>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Floor mopping</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0.4</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alpha val="30196"/>
                      </a:srgbClr>
                    </a:solidFill>
                  </a:tcPr>
                </a:tc>
                <a:extLst>
                  <a:ext uri="{0D108BD9-81ED-4DB2-BD59-A6C34878D82A}">
                    <a16:rowId xmlns:a16="http://schemas.microsoft.com/office/drawing/2014/main" val="10014"/>
                  </a:ext>
                </a:extLst>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Showering/bathing</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404040"/>
                          </a:solidFill>
                          <a:effectLst/>
                          <a:latin typeface="Arial" pitchFamily="34" charset="0"/>
                          <a:ea typeface="ＭＳ Ｐゴシック" charset="-128"/>
                        </a:rPr>
                        <a:t>0.3</a:t>
                      </a:r>
                    </a:p>
                  </a:txBody>
                  <a:tcPr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alpha val="50195"/>
                      </a:srgbClr>
                    </a:solidFill>
                  </a:tcPr>
                </a:tc>
                <a:extLst>
                  <a:ext uri="{0D108BD9-81ED-4DB2-BD59-A6C34878D82A}">
                    <a16:rowId xmlns:a16="http://schemas.microsoft.com/office/drawing/2014/main" val="10015"/>
                  </a:ext>
                </a:extLst>
              </a:tr>
            </a:tbl>
          </a:graphicData>
        </a:graphic>
      </p:graphicFrame>
      <p:sp>
        <p:nvSpPr>
          <p:cNvPr id="7" name="Footer Placeholder 1">
            <a:extLst>
              <a:ext uri="{FF2B5EF4-FFF2-40B4-BE49-F238E27FC236}">
                <a16:creationId xmlns:a16="http://schemas.microsoft.com/office/drawing/2014/main" id="{DD384616-F634-48A1-8612-4D898F0D6DCE}"/>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24DA4516-E812-4AE4-8EAF-0772274471BB}"/>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BB373862-872C-45B1-BC57-92E3CD211BB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1D56F1D1-D900-45DB-BE1A-56371D45D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58EED235-AAFD-48DE-8D24-7EF194F2DF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AD954E1C-84C7-4C60-B5BB-F6E5B6B477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6AC010F-828B-43BB-8FE9-851B98492379}"/>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BCF3B8C4-50F3-4B7B-B311-ED846A7739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txBox="1">
            <a:spLocks/>
          </p:cNvSpPr>
          <p:nvPr/>
        </p:nvSpPr>
        <p:spPr bwMode="auto">
          <a:xfrm>
            <a:off x="1409700" y="0"/>
            <a:ext cx="63246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What Determines IAQ?</a:t>
            </a:r>
          </a:p>
        </p:txBody>
      </p:sp>
      <p:pic>
        <p:nvPicPr>
          <p:cNvPr id="26" name="Picture 25" descr="Photo of attic with insulation."/>
          <p:cNvPicPr>
            <a:picLocks noChangeAspect="1"/>
          </p:cNvPicPr>
          <p:nvPr/>
        </p:nvPicPr>
        <p:blipFill>
          <a:blip r:embed="rId3" cstate="email"/>
          <a:srcRect/>
          <a:stretch>
            <a:fillRect/>
          </a:stretch>
        </p:blipFill>
        <p:spPr>
          <a:xfrm>
            <a:off x="3124200" y="1323975"/>
            <a:ext cx="1447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Photo of space heater."/>
          <p:cNvPicPr>
            <a:picLocks noChangeAspect="1"/>
          </p:cNvPicPr>
          <p:nvPr/>
        </p:nvPicPr>
        <p:blipFill>
          <a:blip r:embed="rId4" cstate="email"/>
          <a:srcRect/>
          <a:stretch>
            <a:fillRect/>
          </a:stretch>
        </p:blipFill>
        <p:spPr>
          <a:xfrm>
            <a:off x="4800600" y="1323975"/>
            <a:ext cx="1066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Photo of garage with ATV and tools."/>
          <p:cNvPicPr>
            <a:picLocks noChangeAspect="1"/>
          </p:cNvPicPr>
          <p:nvPr/>
        </p:nvPicPr>
        <p:blipFill>
          <a:blip r:embed="rId5" cstate="email"/>
          <a:srcRect/>
          <a:stretch>
            <a:fillRect/>
          </a:stretch>
        </p:blipFill>
        <p:spPr>
          <a:xfrm>
            <a:off x="6096000" y="1304925"/>
            <a:ext cx="2590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descr="Photo of open refrigerator with food."/>
          <p:cNvPicPr>
            <a:picLocks noChangeAspect="1"/>
          </p:cNvPicPr>
          <p:nvPr/>
        </p:nvPicPr>
        <p:blipFill>
          <a:blip r:embed="rId6" cstate="email"/>
          <a:srcRect/>
          <a:stretch>
            <a:fillRect/>
          </a:stretch>
        </p:blipFill>
        <p:spPr>
          <a:xfrm>
            <a:off x="381000" y="1323975"/>
            <a:ext cx="2514600" cy="2057400"/>
          </a:xfrm>
          <a:prstGeom prst="rect">
            <a:avLst/>
          </a:prstGeom>
          <a:ln w="88900">
            <a:solidFill>
              <a:schemeClr val="bg1"/>
            </a:solidFill>
          </a:ln>
          <a:effectLst>
            <a:outerShdw blurRad="54991" dist="20574" dir="5400000" algn="tl" rotWithShape="0">
              <a:srgbClr val="000000">
                <a:alpha val="40000"/>
              </a:srgbClr>
            </a:outerShdw>
          </a:effectLst>
          <a:scene3d>
            <a:camera prst="orthographicFront"/>
            <a:lightRig rig="threePt" dir="t"/>
          </a:scene3d>
          <a:sp3d>
            <a:bevelT w="25400" h="19050"/>
          </a:sp3d>
        </p:spPr>
      </p:pic>
      <p:pic>
        <p:nvPicPr>
          <p:cNvPr id="30" name="Picture 29" descr="Photo of open sump hole."/>
          <p:cNvPicPr>
            <a:picLocks noChangeAspect="1"/>
          </p:cNvPicPr>
          <p:nvPr/>
        </p:nvPicPr>
        <p:blipFill>
          <a:blip r:embed="rId7" cstate="email"/>
          <a:stretch>
            <a:fillRect/>
          </a:stretch>
        </p:blipFill>
        <p:spPr>
          <a:xfrm>
            <a:off x="3124200" y="3609975"/>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descr="Photo of exposed dirt floor."/>
          <p:cNvPicPr>
            <a:picLocks noChangeAspect="1"/>
          </p:cNvPicPr>
          <p:nvPr/>
        </p:nvPicPr>
        <p:blipFill>
          <a:blip r:embed="rId8" cstate="email"/>
          <a:srcRect/>
          <a:stretch>
            <a:fillRect/>
          </a:stretch>
        </p:blipFill>
        <p:spPr>
          <a:xfrm>
            <a:off x="6096000" y="3609975"/>
            <a:ext cx="2590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Photo of adhoc ventilation system to gable."/>
          <p:cNvPicPr>
            <a:picLocks noChangeAspect="1"/>
          </p:cNvPicPr>
          <p:nvPr/>
        </p:nvPicPr>
        <p:blipFill>
          <a:blip r:embed="rId9" cstate="email"/>
          <a:srcRect/>
          <a:stretch>
            <a:fillRect/>
          </a:stretch>
        </p:blipFill>
        <p:spPr>
          <a:xfrm>
            <a:off x="381000" y="3609975"/>
            <a:ext cx="25146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ea typeface="ＭＳ Ｐゴシック" charset="-128"/>
                <a:cs typeface="+mn-cs"/>
              </a:rPr>
              <a:t>Indoor air quality</a:t>
            </a:r>
          </a:p>
        </p:txBody>
      </p:sp>
      <p:sp>
        <p:nvSpPr>
          <p:cNvPr id="27658" name="Rectangle 4"/>
          <p:cNvSpPr>
            <a:spLocks noChangeArrowheads="1"/>
          </p:cNvSpPr>
          <p:nvPr/>
        </p:nvSpPr>
        <p:spPr bwMode="auto">
          <a:xfrm>
            <a:off x="5715000" y="5744368"/>
            <a:ext cx="3048000" cy="246063"/>
          </a:xfrm>
          <a:prstGeom prst="rect">
            <a:avLst/>
          </a:prstGeom>
          <a:noFill/>
          <a:ln w="9525">
            <a:noFill/>
            <a:miter lim="800000"/>
            <a:headEnd/>
            <a:tailEnd/>
          </a:ln>
        </p:spPr>
        <p:txBody>
          <a:bodyPr>
            <a:spAutoFit/>
          </a:bodyPr>
          <a:lstStyle/>
          <a:p>
            <a:pPr algn="r"/>
            <a:r>
              <a:rPr lang="en-US" sz="1000" i="1">
                <a:solidFill>
                  <a:srgbClr val="333333"/>
                </a:solidFill>
                <a:cs typeface="Arial" charset="0"/>
              </a:rPr>
              <a:t>Photos courtesy of The US Department of Energy</a:t>
            </a:r>
          </a:p>
        </p:txBody>
      </p:sp>
      <p:sp>
        <p:nvSpPr>
          <p:cNvPr id="13" name="Footer Placeholder 1">
            <a:extLst>
              <a:ext uri="{FF2B5EF4-FFF2-40B4-BE49-F238E27FC236}">
                <a16:creationId xmlns:a16="http://schemas.microsoft.com/office/drawing/2014/main" id="{2377D412-0FEB-4B7A-BDEC-33FFA6434981}"/>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DB848B37-EA4D-4511-A884-C31DCFE320CC}"/>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64CC84A8-93FE-43C9-ABBF-F7C5021F15BC}"/>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DEA1813A-D074-48A8-A407-181486C529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FB1BC81D-3D3F-427E-8AAD-DA0AF5373BA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9AD3A8E9-95BD-4316-B950-C31F56EAFC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9785CBA-0BC0-4CD9-87F4-86AA5B866C67}"/>
              </a:ext>
            </a:extLst>
          </p:cNvPr>
          <p:cNvPicPr>
            <a:picLocks noChangeAspect="1" noChangeArrowheads="1"/>
          </p:cNvPicPr>
          <p:nvPr/>
        </p:nvPicPr>
        <p:blipFill>
          <a:blip r:embed="rId13"/>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1197BEFD-B97B-47B6-861A-E43336D1385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0"/>
            <a:ext cx="5384800" cy="901700"/>
          </a:xfrm>
        </p:spPr>
        <p:txBody>
          <a:bodyPr/>
          <a:lstStyle/>
          <a:p>
            <a:pPr algn="ctr" eaLnBrk="1" fontAlgn="auto" hangingPunct="1">
              <a:spcAft>
                <a:spcPts val="0"/>
              </a:spcAft>
              <a:defRPr/>
            </a:pPr>
            <a:r>
              <a:rPr lang="en-US" dirty="0">
                <a:solidFill>
                  <a:srgbClr val="0070C0"/>
                </a:solidFill>
                <a:ea typeface="ＭＳ Ｐゴシック" charset="-128"/>
                <a:cs typeface="ＭＳ Ｐゴシック" charset="-128"/>
              </a:rPr>
              <a:t>Pollutant Action Tree</a:t>
            </a:r>
          </a:p>
        </p:txBody>
      </p:sp>
      <p:sp>
        <p:nvSpPr>
          <p:cNvPr id="29698" name="Content Placeholder 2"/>
          <p:cNvSpPr txBox="1">
            <a:spLocks/>
          </p:cNvSpPr>
          <p:nvPr/>
        </p:nvSpPr>
        <p:spPr bwMode="auto">
          <a:xfrm>
            <a:off x="6477000" y="1219200"/>
            <a:ext cx="2362200" cy="4876800"/>
          </a:xfrm>
          <a:prstGeom prst="rect">
            <a:avLst/>
          </a:prstGeom>
          <a:noFill/>
          <a:ln w="9525">
            <a:noFill/>
            <a:miter lim="800000"/>
            <a:headEnd/>
            <a:tailEnd/>
          </a:ln>
        </p:spPr>
        <p:txBody>
          <a:bodyPr lIns="0" tIns="0" rIns="0" bIns="0"/>
          <a:lstStyle/>
          <a:p>
            <a:pPr marL="342900" indent="-342900">
              <a:spcBef>
                <a:spcPts val="600"/>
              </a:spcBef>
              <a:buClr>
                <a:srgbClr val="8DC63F"/>
              </a:buClr>
            </a:pPr>
            <a:r>
              <a:rPr lang="en-US" sz="2300" b="1" dirty="0"/>
              <a:t>Source</a:t>
            </a:r>
          </a:p>
          <a:p>
            <a:pPr marL="342900" indent="-342900">
              <a:spcBef>
                <a:spcPts val="600"/>
              </a:spcBef>
              <a:spcAft>
                <a:spcPts val="600"/>
              </a:spcAft>
              <a:buFontTx/>
              <a:buChar char="•"/>
            </a:pPr>
            <a:r>
              <a:rPr lang="en-US" sz="2300" dirty="0"/>
              <a:t>Eliminate</a:t>
            </a:r>
          </a:p>
          <a:p>
            <a:pPr marL="342900" indent="-342900">
              <a:spcBef>
                <a:spcPts val="600"/>
              </a:spcBef>
              <a:spcAft>
                <a:spcPts val="600"/>
              </a:spcAft>
              <a:buFontTx/>
              <a:buChar char="•"/>
            </a:pPr>
            <a:r>
              <a:rPr lang="en-US" sz="2300" dirty="0"/>
              <a:t>Encapsulate</a:t>
            </a:r>
          </a:p>
          <a:p>
            <a:pPr marL="342900" indent="-342900">
              <a:spcBef>
                <a:spcPts val="600"/>
              </a:spcBef>
              <a:spcAft>
                <a:spcPts val="600"/>
              </a:spcAft>
              <a:buFontTx/>
              <a:buChar char="•"/>
            </a:pPr>
            <a:r>
              <a:rPr lang="en-US" sz="2300" dirty="0"/>
              <a:t>Dilute</a:t>
            </a:r>
          </a:p>
          <a:p>
            <a:pPr marL="342900" indent="-342900">
              <a:spcBef>
                <a:spcPts val="600"/>
              </a:spcBef>
              <a:buClr>
                <a:srgbClr val="8DC63F"/>
              </a:buClr>
            </a:pPr>
            <a:r>
              <a:rPr lang="en-US" sz="2300" b="1" dirty="0"/>
              <a:t>Driver</a:t>
            </a:r>
          </a:p>
          <a:p>
            <a:pPr marL="342900" indent="-342900">
              <a:spcBef>
                <a:spcPts val="600"/>
              </a:spcBef>
              <a:spcAft>
                <a:spcPts val="600"/>
              </a:spcAft>
              <a:buFontTx/>
              <a:buChar char="•"/>
            </a:pPr>
            <a:r>
              <a:rPr lang="en-US" sz="2300" dirty="0"/>
              <a:t>Eliminate </a:t>
            </a:r>
          </a:p>
          <a:p>
            <a:pPr marL="342900" indent="-342900">
              <a:spcBef>
                <a:spcPts val="600"/>
              </a:spcBef>
              <a:spcAft>
                <a:spcPts val="600"/>
              </a:spcAft>
              <a:buFontTx/>
              <a:buChar char="•"/>
            </a:pPr>
            <a:r>
              <a:rPr lang="en-US" sz="2300" dirty="0"/>
              <a:t>Weaken</a:t>
            </a:r>
          </a:p>
          <a:p>
            <a:pPr marL="342900" indent="-342900">
              <a:spcBef>
                <a:spcPts val="600"/>
              </a:spcBef>
              <a:buClr>
                <a:srgbClr val="8DC63F"/>
              </a:buClr>
            </a:pPr>
            <a:r>
              <a:rPr lang="en-US" sz="2300" b="1" dirty="0"/>
              <a:t>Path</a:t>
            </a:r>
          </a:p>
          <a:p>
            <a:pPr marL="342900" indent="-342900">
              <a:spcBef>
                <a:spcPts val="600"/>
              </a:spcBef>
              <a:spcAft>
                <a:spcPts val="600"/>
              </a:spcAft>
              <a:buFontTx/>
              <a:buChar char="•"/>
            </a:pPr>
            <a:r>
              <a:rPr lang="en-US" sz="2300" dirty="0"/>
              <a:t>Eliminate</a:t>
            </a:r>
          </a:p>
          <a:p>
            <a:pPr marL="342900" indent="-342900">
              <a:spcBef>
                <a:spcPts val="600"/>
              </a:spcBef>
              <a:spcAft>
                <a:spcPts val="600"/>
              </a:spcAft>
              <a:buFontTx/>
              <a:buChar char="•"/>
            </a:pPr>
            <a:r>
              <a:rPr lang="en-US" sz="2300" dirty="0"/>
              <a:t>Block</a:t>
            </a:r>
          </a:p>
        </p:txBody>
      </p:sp>
      <p:pic>
        <p:nvPicPr>
          <p:cNvPr id="8" name="Picture 7" descr="Photo of an unvented space heater.&#10;"/>
          <p:cNvPicPr>
            <a:picLocks noChangeAspect="1"/>
          </p:cNvPicPr>
          <p:nvPr/>
        </p:nvPicPr>
        <p:blipFill>
          <a:blip r:embed="rId3" cstate="email"/>
          <a:srcRect/>
          <a:stretch>
            <a:fillRect/>
          </a:stretch>
        </p:blipFill>
        <p:spPr>
          <a:xfrm>
            <a:off x="533400" y="1224651"/>
            <a:ext cx="5541075" cy="4523779"/>
          </a:xfrm>
          <a:prstGeom prst="rect">
            <a:avLst/>
          </a:prstGeom>
          <a:solidFill>
            <a:srgbClr val="FFFFFF">
              <a:shade val="85000"/>
            </a:srgbClr>
          </a:solidFill>
          <a:ln w="88900" cap="sq">
            <a:solidFill>
              <a:srgbClr val="FFFFFF"/>
            </a:solidFill>
            <a:miter lim="800000"/>
          </a:ln>
          <a:effectLst>
            <a:outerShdw blurRad="50800" dist="38100" dir="270000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ea typeface="ＭＳ Ｐゴシック" charset="-128"/>
                <a:cs typeface="+mn-cs"/>
              </a:rPr>
              <a:t>Indoor air quality</a:t>
            </a:r>
          </a:p>
        </p:txBody>
      </p:sp>
      <p:sp>
        <p:nvSpPr>
          <p:cNvPr id="29701" name="Rectangle 4"/>
          <p:cNvSpPr>
            <a:spLocks noChangeArrowheads="1"/>
          </p:cNvSpPr>
          <p:nvPr/>
        </p:nvSpPr>
        <p:spPr bwMode="auto">
          <a:xfrm>
            <a:off x="2895600" y="5413342"/>
            <a:ext cx="3048000" cy="246063"/>
          </a:xfrm>
          <a:prstGeom prst="rect">
            <a:avLst/>
          </a:prstGeom>
          <a:noFill/>
          <a:ln w="9525">
            <a:noFill/>
            <a:miter lim="800000"/>
            <a:headEnd/>
            <a:tailEnd/>
          </a:ln>
        </p:spPr>
        <p:txBody>
          <a:bodyPr>
            <a:spAutoFit/>
          </a:bodyPr>
          <a:lstStyle/>
          <a:p>
            <a:pPr algn="r"/>
            <a:r>
              <a:rPr lang="en-US" sz="1000" i="1" dirty="0">
                <a:solidFill>
                  <a:schemeClr val="bg1"/>
                </a:solidFill>
                <a:cs typeface="Arial" charset="0"/>
              </a:rPr>
              <a:t>Photo courtesy of The US Department of Energy</a:t>
            </a:r>
          </a:p>
        </p:txBody>
      </p:sp>
      <p:sp>
        <p:nvSpPr>
          <p:cNvPr id="7" name="Footer Placeholder 1">
            <a:extLst>
              <a:ext uri="{FF2B5EF4-FFF2-40B4-BE49-F238E27FC236}">
                <a16:creationId xmlns:a16="http://schemas.microsoft.com/office/drawing/2014/main" id="{63ADEAEC-3482-4A7F-9A40-E65542744522}"/>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4E95677B-FDA7-4BDD-B391-A552E13E0B5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E70CDF07-3EC1-4798-80CE-43078672044D}"/>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98E3221A-9B42-468A-912D-A98A064884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B61C282A-9671-4C4E-9E7B-41EEB75D24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9D15039B-F3E8-41F8-BAAF-773B05AABF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D58969E-96D7-4632-8009-A822DFCFCB44}"/>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D4B90B2C-37A1-4B63-B8DF-60FF7C13D9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txBox="1">
            <a:spLocks/>
          </p:cNvSpPr>
          <p:nvPr/>
        </p:nvSpPr>
        <p:spPr bwMode="auto">
          <a:xfrm>
            <a:off x="1409700" y="0"/>
            <a:ext cx="63246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IAQ and Relative Humidity</a:t>
            </a:r>
          </a:p>
        </p:txBody>
      </p:sp>
      <p:sp>
        <p:nvSpPr>
          <p:cNvPr id="31746" name="TextBox 6"/>
          <p:cNvSpPr txBox="1">
            <a:spLocks noChangeArrowheads="1"/>
          </p:cNvSpPr>
          <p:nvPr/>
        </p:nvSpPr>
        <p:spPr bwMode="auto">
          <a:xfrm>
            <a:off x="455234" y="946846"/>
            <a:ext cx="8229600" cy="461962"/>
          </a:xfrm>
          <a:prstGeom prst="rect">
            <a:avLst/>
          </a:prstGeom>
          <a:noFill/>
          <a:ln w="9525">
            <a:noFill/>
            <a:miter lim="800000"/>
            <a:headEnd/>
            <a:tailEnd/>
          </a:ln>
        </p:spPr>
        <p:txBody>
          <a:bodyPr>
            <a:spAutoFit/>
          </a:bodyPr>
          <a:lstStyle/>
          <a:p>
            <a:pPr algn="ctr"/>
            <a:r>
              <a:rPr lang="en-US" sz="2400" b="1" dirty="0"/>
              <a:t>Relative Humidity and Indoor Air Quality Relationships</a:t>
            </a:r>
          </a:p>
        </p:txBody>
      </p:sp>
      <p:sp>
        <p:nvSpPr>
          <p:cNvPr id="31747" name="TextBox 7"/>
          <p:cNvSpPr txBox="1">
            <a:spLocks noChangeArrowheads="1"/>
          </p:cNvSpPr>
          <p:nvPr/>
        </p:nvSpPr>
        <p:spPr bwMode="auto">
          <a:xfrm>
            <a:off x="760034" y="1378892"/>
            <a:ext cx="7620000" cy="276225"/>
          </a:xfrm>
          <a:prstGeom prst="rect">
            <a:avLst/>
          </a:prstGeom>
          <a:noFill/>
          <a:ln w="9525">
            <a:noFill/>
            <a:miter lim="800000"/>
            <a:headEnd/>
            <a:tailEnd/>
          </a:ln>
        </p:spPr>
        <p:txBody>
          <a:bodyPr>
            <a:spAutoFit/>
          </a:bodyPr>
          <a:lstStyle/>
          <a:p>
            <a:pPr algn="ctr"/>
            <a:r>
              <a:rPr lang="en-US" sz="1200" i="1">
                <a:solidFill>
                  <a:srgbClr val="333333"/>
                </a:solidFill>
              </a:rPr>
              <a:t>Decrease in bar width indicates decrease in effect</a:t>
            </a:r>
          </a:p>
        </p:txBody>
      </p:sp>
      <p:graphicFrame>
        <p:nvGraphicFramePr>
          <p:cNvPr id="9" name="Table 8"/>
          <p:cNvGraphicFramePr>
            <a:graphicFrameLocks noGrp="1"/>
          </p:cNvGraphicFramePr>
          <p:nvPr>
            <p:extLst>
              <p:ext uri="{D42A27DB-BD31-4B8C-83A1-F6EECF244321}">
                <p14:modId xmlns:p14="http://schemas.microsoft.com/office/powerpoint/2010/main" val="1444961425"/>
              </p:ext>
            </p:extLst>
          </p:nvPr>
        </p:nvGraphicFramePr>
        <p:xfrm>
          <a:off x="683835" y="1823145"/>
          <a:ext cx="7848602" cy="4030659"/>
        </p:xfrm>
        <a:graphic>
          <a:graphicData uri="http://schemas.openxmlformats.org/drawingml/2006/table">
            <a:tbl>
              <a:tblPr/>
              <a:tblGrid>
                <a:gridCol w="2348252">
                  <a:extLst>
                    <a:ext uri="{9D8B030D-6E8A-4147-A177-3AD203B41FA5}">
                      <a16:colId xmlns:a16="http://schemas.microsoft.com/office/drawing/2014/main" val="20000"/>
                    </a:ext>
                  </a:extLst>
                </a:gridCol>
                <a:gridCol w="550035">
                  <a:extLst>
                    <a:ext uri="{9D8B030D-6E8A-4147-A177-3AD203B41FA5}">
                      <a16:colId xmlns:a16="http://schemas.microsoft.com/office/drawing/2014/main" val="20001"/>
                    </a:ext>
                  </a:extLst>
                </a:gridCol>
                <a:gridCol w="550035">
                  <a:extLst>
                    <a:ext uri="{9D8B030D-6E8A-4147-A177-3AD203B41FA5}">
                      <a16:colId xmlns:a16="http://schemas.microsoft.com/office/drawing/2014/main" val="20002"/>
                    </a:ext>
                  </a:extLst>
                </a:gridCol>
                <a:gridCol w="550035">
                  <a:extLst>
                    <a:ext uri="{9D8B030D-6E8A-4147-A177-3AD203B41FA5}">
                      <a16:colId xmlns:a16="http://schemas.microsoft.com/office/drawing/2014/main" val="20003"/>
                    </a:ext>
                  </a:extLst>
                </a:gridCol>
                <a:gridCol w="550035">
                  <a:extLst>
                    <a:ext uri="{9D8B030D-6E8A-4147-A177-3AD203B41FA5}">
                      <a16:colId xmlns:a16="http://schemas.microsoft.com/office/drawing/2014/main" val="20004"/>
                    </a:ext>
                  </a:extLst>
                </a:gridCol>
                <a:gridCol w="550035">
                  <a:extLst>
                    <a:ext uri="{9D8B030D-6E8A-4147-A177-3AD203B41FA5}">
                      <a16:colId xmlns:a16="http://schemas.microsoft.com/office/drawing/2014/main" val="20005"/>
                    </a:ext>
                  </a:extLst>
                </a:gridCol>
                <a:gridCol w="550035">
                  <a:extLst>
                    <a:ext uri="{9D8B030D-6E8A-4147-A177-3AD203B41FA5}">
                      <a16:colId xmlns:a16="http://schemas.microsoft.com/office/drawing/2014/main" val="20006"/>
                    </a:ext>
                  </a:extLst>
                </a:gridCol>
                <a:gridCol w="550035">
                  <a:extLst>
                    <a:ext uri="{9D8B030D-6E8A-4147-A177-3AD203B41FA5}">
                      <a16:colId xmlns:a16="http://schemas.microsoft.com/office/drawing/2014/main" val="20007"/>
                    </a:ext>
                  </a:extLst>
                </a:gridCol>
                <a:gridCol w="550035">
                  <a:extLst>
                    <a:ext uri="{9D8B030D-6E8A-4147-A177-3AD203B41FA5}">
                      <a16:colId xmlns:a16="http://schemas.microsoft.com/office/drawing/2014/main" val="20008"/>
                    </a:ext>
                  </a:extLst>
                </a:gridCol>
                <a:gridCol w="550035">
                  <a:extLst>
                    <a:ext uri="{9D8B030D-6E8A-4147-A177-3AD203B41FA5}">
                      <a16:colId xmlns:a16="http://schemas.microsoft.com/office/drawing/2014/main" val="20009"/>
                    </a:ext>
                  </a:extLst>
                </a:gridCol>
                <a:gridCol w="550035">
                  <a:extLst>
                    <a:ext uri="{9D8B030D-6E8A-4147-A177-3AD203B41FA5}">
                      <a16:colId xmlns:a16="http://schemas.microsoft.com/office/drawing/2014/main" val="20010"/>
                    </a:ext>
                  </a:extLst>
                </a:gridCol>
              </a:tblGrid>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Bacteria</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Viruses</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Fungi</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Dust Mites</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Respiratory Infections</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Allergic Rhinitis and Asthma</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Clinical Interactions</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452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solidFill>
                          <a:effectLst/>
                          <a:latin typeface="Arial" charset="0"/>
                          <a:ea typeface="ＭＳ Ｐゴシック" charset="-128"/>
                          <a:cs typeface="ＭＳ Ｐゴシック" charset="-128"/>
                        </a:rPr>
                        <a:t>Ozone Protection</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4138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bg1"/>
                          </a:solidFill>
                          <a:effectLst/>
                          <a:latin typeface="Arial" charset="0"/>
                          <a:ea typeface="ＭＳ Ｐゴシック" charset="-128"/>
                          <a:cs typeface="ＭＳ Ｐゴシック" charset="-128"/>
                        </a:rPr>
                        <a:t>Percent Relative Humidity</a:t>
                      </a:r>
                    </a:p>
                  </a:txBody>
                  <a:tcPr anchor="ctr" horzOverflow="overflow">
                    <a:lnL w="12700" cap="flat" cmpd="sng" algn="ctr">
                      <a:solidFill>
                        <a:srgbClr val="FFFFFF"/>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10%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20%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30%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40%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50%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60%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70%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80%</a:t>
                      </a: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ＭＳ Ｐゴシック" charset="-128"/>
                          <a:cs typeface="ＭＳ Ｐゴシック" charset="-128"/>
                        </a:rPr>
                        <a:t>90%</a:t>
                      </a:r>
                    </a:p>
                  </a:txBody>
                  <a:tcPr anchor="ctr" horzOverflow="overflow">
                    <a:lnL w="6350" cap="flat" cmpd="sng" algn="ctr">
                      <a:solidFill>
                        <a:srgbClr val="80808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1882" name="Freeform 10" descr="Graphic of downward sloping bar."/>
          <p:cNvSpPr>
            <a:spLocks noChangeArrowheads="1"/>
          </p:cNvSpPr>
          <p:nvPr/>
        </p:nvSpPr>
        <p:spPr bwMode="auto">
          <a:xfrm>
            <a:off x="3122234" y="1927921"/>
            <a:ext cx="1608138" cy="363537"/>
          </a:xfrm>
          <a:custGeom>
            <a:avLst/>
            <a:gdLst>
              <a:gd name="T0" fmla="*/ 0 w 1608666"/>
              <a:gd name="T1" fmla="*/ 0 h 338666"/>
              <a:gd name="T2" fmla="*/ 1603920 w 1608666"/>
              <a:gd name="T3" fmla="*/ 348317 h 338666"/>
              <a:gd name="T4" fmla="*/ 0 w 1608666"/>
              <a:gd name="T5" fmla="*/ 330901 h 338666"/>
              <a:gd name="T6" fmla="*/ 0 w 1608666"/>
              <a:gd name="T7" fmla="*/ 0 h 338666"/>
              <a:gd name="T8" fmla="*/ 0 60000 65536"/>
              <a:gd name="T9" fmla="*/ 0 60000 65536"/>
              <a:gd name="T10" fmla="*/ 0 60000 65536"/>
              <a:gd name="T11" fmla="*/ 0 60000 65536"/>
              <a:gd name="T12" fmla="*/ 0 w 1608666"/>
              <a:gd name="T13" fmla="*/ 0 h 338666"/>
              <a:gd name="T14" fmla="*/ 1608666 w 1608666"/>
              <a:gd name="T15" fmla="*/ 338666 h 338666"/>
            </a:gdLst>
            <a:ahLst/>
            <a:cxnLst>
              <a:cxn ang="T8">
                <a:pos x="T0" y="T1"/>
              </a:cxn>
              <a:cxn ang="T9">
                <a:pos x="T2" y="T3"/>
              </a:cxn>
              <a:cxn ang="T10">
                <a:pos x="T4" y="T5"/>
              </a:cxn>
              <a:cxn ang="T11">
                <a:pos x="T6" y="T7"/>
              </a:cxn>
            </a:cxnLst>
            <a:rect l="T12" t="T13" r="T14" b="T15"/>
            <a:pathLst>
              <a:path w="1608666" h="338666">
                <a:moveTo>
                  <a:pt x="0" y="0"/>
                </a:moveTo>
                <a:lnTo>
                  <a:pt x="1608666" y="338666"/>
                </a:lnTo>
                <a:lnTo>
                  <a:pt x="0" y="321733"/>
                </a:lnTo>
                <a:lnTo>
                  <a:pt x="0" y="0"/>
                </a:lnTo>
                <a:close/>
              </a:path>
            </a:pathLst>
          </a:custGeom>
          <a:solidFill>
            <a:schemeClr val="accent5">
              <a:lumMod val="75000"/>
            </a:schemeClr>
          </a:solidFill>
          <a:ln w="9525">
            <a:noFill/>
            <a:round/>
            <a:headEnd/>
            <a:tailEnd/>
          </a:ln>
        </p:spPr>
        <p:txBody>
          <a:bodyPr/>
          <a:lstStyle/>
          <a:p>
            <a:endParaRPr lang="en-US"/>
          </a:p>
        </p:txBody>
      </p:sp>
      <p:sp>
        <p:nvSpPr>
          <p:cNvPr id="31883" name="Freeform 11" descr="Graphic of upward sloping bar."/>
          <p:cNvSpPr>
            <a:spLocks noChangeArrowheads="1"/>
          </p:cNvSpPr>
          <p:nvPr/>
        </p:nvSpPr>
        <p:spPr bwMode="auto">
          <a:xfrm>
            <a:off x="6559172" y="1969196"/>
            <a:ext cx="1897062" cy="322262"/>
          </a:xfrm>
          <a:custGeom>
            <a:avLst/>
            <a:gdLst>
              <a:gd name="T0" fmla="*/ 1901299 w 1896533"/>
              <a:gd name="T1" fmla="*/ 0 h 321733"/>
              <a:gd name="T2" fmla="*/ 0 w 1896533"/>
              <a:gd name="T3" fmla="*/ 326525 h 321733"/>
              <a:gd name="T4" fmla="*/ 1901299 w 1896533"/>
              <a:gd name="T5" fmla="*/ 326525 h 321733"/>
              <a:gd name="T6" fmla="*/ 1901299 w 1896533"/>
              <a:gd name="T7" fmla="*/ 0 h 321733"/>
              <a:gd name="T8" fmla="*/ 0 60000 65536"/>
              <a:gd name="T9" fmla="*/ 0 60000 65536"/>
              <a:gd name="T10" fmla="*/ 0 60000 65536"/>
              <a:gd name="T11" fmla="*/ 0 60000 65536"/>
              <a:gd name="T12" fmla="*/ 0 w 1896533"/>
              <a:gd name="T13" fmla="*/ 0 h 321733"/>
              <a:gd name="T14" fmla="*/ 1896533 w 1896533"/>
              <a:gd name="T15" fmla="*/ 321733 h 321733"/>
            </a:gdLst>
            <a:ahLst/>
            <a:cxnLst>
              <a:cxn ang="T8">
                <a:pos x="T0" y="T1"/>
              </a:cxn>
              <a:cxn ang="T9">
                <a:pos x="T2" y="T3"/>
              </a:cxn>
              <a:cxn ang="T10">
                <a:pos x="T4" y="T5"/>
              </a:cxn>
              <a:cxn ang="T11">
                <a:pos x="T6" y="T7"/>
              </a:cxn>
            </a:cxnLst>
            <a:rect l="T12" t="T13" r="T14" b="T15"/>
            <a:pathLst>
              <a:path w="1896533" h="321733">
                <a:moveTo>
                  <a:pt x="1896533" y="0"/>
                </a:moveTo>
                <a:lnTo>
                  <a:pt x="0" y="321733"/>
                </a:lnTo>
                <a:lnTo>
                  <a:pt x="1896533" y="321733"/>
                </a:lnTo>
                <a:lnTo>
                  <a:pt x="1896533" y="0"/>
                </a:lnTo>
                <a:close/>
              </a:path>
            </a:pathLst>
          </a:custGeom>
          <a:solidFill>
            <a:schemeClr val="accent5">
              <a:lumMod val="75000"/>
            </a:schemeClr>
          </a:solidFill>
          <a:ln w="9525">
            <a:noFill/>
            <a:round/>
            <a:headEnd/>
            <a:tailEnd/>
          </a:ln>
        </p:spPr>
        <p:txBody>
          <a:bodyPr/>
          <a:lstStyle/>
          <a:p>
            <a:endParaRPr lang="en-US"/>
          </a:p>
        </p:txBody>
      </p:sp>
      <p:sp>
        <p:nvSpPr>
          <p:cNvPr id="31884" name="Freeform 12" descr="Graphic of downward sloping bar."/>
          <p:cNvSpPr>
            <a:spLocks noChangeArrowheads="1"/>
          </p:cNvSpPr>
          <p:nvPr/>
        </p:nvSpPr>
        <p:spPr bwMode="auto">
          <a:xfrm>
            <a:off x="3122234" y="2369246"/>
            <a:ext cx="2489200" cy="363537"/>
          </a:xfrm>
          <a:custGeom>
            <a:avLst/>
            <a:gdLst>
              <a:gd name="T0" fmla="*/ 0 w 2489200"/>
              <a:gd name="T1" fmla="*/ 0 h 270934"/>
              <a:gd name="T2" fmla="*/ 2489200 w 2489200"/>
              <a:gd name="T3" fmla="*/ 5132712 h 270934"/>
              <a:gd name="T4" fmla="*/ 0 w 2489200"/>
              <a:gd name="T5" fmla="*/ 4811908 h 270934"/>
              <a:gd name="T6" fmla="*/ 0 w 2489200"/>
              <a:gd name="T7" fmla="*/ 0 h 270934"/>
              <a:gd name="T8" fmla="*/ 0 60000 65536"/>
              <a:gd name="T9" fmla="*/ 0 60000 65536"/>
              <a:gd name="T10" fmla="*/ 0 60000 65536"/>
              <a:gd name="T11" fmla="*/ 0 60000 65536"/>
              <a:gd name="T12" fmla="*/ 0 w 2489200"/>
              <a:gd name="T13" fmla="*/ 0 h 270934"/>
              <a:gd name="T14" fmla="*/ 2489200 w 2489200"/>
              <a:gd name="T15" fmla="*/ 270934 h 270934"/>
            </a:gdLst>
            <a:ahLst/>
            <a:cxnLst>
              <a:cxn ang="T8">
                <a:pos x="T0" y="T1"/>
              </a:cxn>
              <a:cxn ang="T9">
                <a:pos x="T2" y="T3"/>
              </a:cxn>
              <a:cxn ang="T10">
                <a:pos x="T4" y="T5"/>
              </a:cxn>
              <a:cxn ang="T11">
                <a:pos x="T6" y="T7"/>
              </a:cxn>
            </a:cxnLst>
            <a:rect l="T12" t="T13" r="T14" b="T15"/>
            <a:pathLst>
              <a:path w="2489200" h="270934">
                <a:moveTo>
                  <a:pt x="0" y="0"/>
                </a:moveTo>
                <a:lnTo>
                  <a:pt x="2489200" y="270934"/>
                </a:lnTo>
                <a:lnTo>
                  <a:pt x="0" y="254000"/>
                </a:lnTo>
                <a:lnTo>
                  <a:pt x="0" y="0"/>
                </a:lnTo>
                <a:close/>
              </a:path>
            </a:pathLst>
          </a:custGeom>
          <a:solidFill>
            <a:schemeClr val="accent5">
              <a:lumMod val="75000"/>
            </a:schemeClr>
          </a:solidFill>
          <a:ln w="9525">
            <a:noFill/>
            <a:round/>
            <a:headEnd/>
            <a:tailEnd/>
          </a:ln>
        </p:spPr>
        <p:txBody>
          <a:bodyPr/>
          <a:lstStyle/>
          <a:p>
            <a:endParaRPr lang="en-US"/>
          </a:p>
        </p:txBody>
      </p:sp>
      <p:sp>
        <p:nvSpPr>
          <p:cNvPr id="31885" name="Freeform 13" descr="Graphic of upward sloping bar."/>
          <p:cNvSpPr>
            <a:spLocks noChangeArrowheads="1"/>
          </p:cNvSpPr>
          <p:nvPr/>
        </p:nvSpPr>
        <p:spPr bwMode="auto">
          <a:xfrm>
            <a:off x="6932234" y="2410521"/>
            <a:ext cx="1524000" cy="322262"/>
          </a:xfrm>
          <a:custGeom>
            <a:avLst/>
            <a:gdLst>
              <a:gd name="T0" fmla="*/ 1524000 w 1524000"/>
              <a:gd name="T1" fmla="*/ 0 h 321733"/>
              <a:gd name="T2" fmla="*/ 1524000 w 1524000"/>
              <a:gd name="T3" fmla="*/ 309340 h 321733"/>
              <a:gd name="T4" fmla="*/ 0 w 1524000"/>
              <a:gd name="T5" fmla="*/ 326525 h 321733"/>
              <a:gd name="T6" fmla="*/ 1524000 w 1524000"/>
              <a:gd name="T7" fmla="*/ 0 h 321733"/>
              <a:gd name="T8" fmla="*/ 0 60000 65536"/>
              <a:gd name="T9" fmla="*/ 0 60000 65536"/>
              <a:gd name="T10" fmla="*/ 0 60000 65536"/>
              <a:gd name="T11" fmla="*/ 0 60000 65536"/>
              <a:gd name="T12" fmla="*/ 0 w 1524000"/>
              <a:gd name="T13" fmla="*/ 0 h 321733"/>
              <a:gd name="T14" fmla="*/ 1524000 w 1524000"/>
              <a:gd name="T15" fmla="*/ 321733 h 321733"/>
            </a:gdLst>
            <a:ahLst/>
            <a:cxnLst>
              <a:cxn ang="T8">
                <a:pos x="T0" y="T1"/>
              </a:cxn>
              <a:cxn ang="T9">
                <a:pos x="T2" y="T3"/>
              </a:cxn>
              <a:cxn ang="T10">
                <a:pos x="T4" y="T5"/>
              </a:cxn>
              <a:cxn ang="T11">
                <a:pos x="T6" y="T7"/>
              </a:cxn>
            </a:cxnLst>
            <a:rect l="T12" t="T13" r="T14" b="T15"/>
            <a:pathLst>
              <a:path w="1524000" h="321733">
                <a:moveTo>
                  <a:pt x="1524000" y="0"/>
                </a:moveTo>
                <a:lnTo>
                  <a:pt x="1524000" y="304800"/>
                </a:lnTo>
                <a:lnTo>
                  <a:pt x="0" y="321733"/>
                </a:lnTo>
                <a:lnTo>
                  <a:pt x="1524000" y="0"/>
                </a:lnTo>
                <a:close/>
              </a:path>
            </a:pathLst>
          </a:custGeom>
          <a:solidFill>
            <a:schemeClr val="accent5">
              <a:lumMod val="75000"/>
            </a:schemeClr>
          </a:solidFill>
          <a:ln w="9525">
            <a:noFill/>
            <a:round/>
            <a:headEnd/>
            <a:tailEnd/>
          </a:ln>
        </p:spPr>
        <p:txBody>
          <a:bodyPr/>
          <a:lstStyle/>
          <a:p>
            <a:endParaRPr lang="en-US"/>
          </a:p>
        </p:txBody>
      </p:sp>
      <p:sp>
        <p:nvSpPr>
          <p:cNvPr id="31886" name="Freeform 14" descr="Graphic of upward sloping bar."/>
          <p:cNvSpPr>
            <a:spLocks noChangeArrowheads="1"/>
          </p:cNvSpPr>
          <p:nvPr/>
        </p:nvSpPr>
        <p:spPr bwMode="auto">
          <a:xfrm>
            <a:off x="6543297" y="2808983"/>
            <a:ext cx="1912937" cy="373063"/>
          </a:xfrm>
          <a:custGeom>
            <a:avLst/>
            <a:gdLst>
              <a:gd name="T0" fmla="*/ 1908702 w 1913467"/>
              <a:gd name="T1" fmla="*/ 0 h 372533"/>
              <a:gd name="T2" fmla="*/ 0 w 1913467"/>
              <a:gd name="T3" fmla="*/ 377331 h 372533"/>
              <a:gd name="T4" fmla="*/ 1908702 w 1913467"/>
              <a:gd name="T5" fmla="*/ 360180 h 372533"/>
              <a:gd name="T6" fmla="*/ 1908702 w 1913467"/>
              <a:gd name="T7" fmla="*/ 0 h 372533"/>
              <a:gd name="T8" fmla="*/ 0 60000 65536"/>
              <a:gd name="T9" fmla="*/ 0 60000 65536"/>
              <a:gd name="T10" fmla="*/ 0 60000 65536"/>
              <a:gd name="T11" fmla="*/ 0 60000 65536"/>
              <a:gd name="T12" fmla="*/ 0 w 1913467"/>
              <a:gd name="T13" fmla="*/ 0 h 372533"/>
              <a:gd name="T14" fmla="*/ 1913467 w 1913467"/>
              <a:gd name="T15" fmla="*/ 372533 h 372533"/>
            </a:gdLst>
            <a:ahLst/>
            <a:cxnLst>
              <a:cxn ang="T8">
                <a:pos x="T0" y="T1"/>
              </a:cxn>
              <a:cxn ang="T9">
                <a:pos x="T2" y="T3"/>
              </a:cxn>
              <a:cxn ang="T10">
                <a:pos x="T4" y="T5"/>
              </a:cxn>
              <a:cxn ang="T11">
                <a:pos x="T6" y="T7"/>
              </a:cxn>
            </a:cxnLst>
            <a:rect l="T12" t="T13" r="T14" b="T15"/>
            <a:pathLst>
              <a:path w="1913467" h="372533">
                <a:moveTo>
                  <a:pt x="1913467" y="0"/>
                </a:moveTo>
                <a:lnTo>
                  <a:pt x="0" y="372533"/>
                </a:lnTo>
                <a:lnTo>
                  <a:pt x="1913467" y="355600"/>
                </a:lnTo>
                <a:lnTo>
                  <a:pt x="1913467" y="0"/>
                </a:lnTo>
                <a:close/>
              </a:path>
            </a:pathLst>
          </a:custGeom>
          <a:solidFill>
            <a:schemeClr val="accent5">
              <a:lumMod val="75000"/>
            </a:schemeClr>
          </a:solidFill>
          <a:ln w="9525">
            <a:noFill/>
            <a:round/>
            <a:headEnd/>
            <a:tailEnd/>
          </a:ln>
        </p:spPr>
        <p:txBody>
          <a:bodyPr/>
          <a:lstStyle/>
          <a:p>
            <a:endParaRPr lang="en-US"/>
          </a:p>
        </p:txBody>
      </p:sp>
      <p:sp>
        <p:nvSpPr>
          <p:cNvPr id="31887" name="Freeform 15" descr="Graphic of upward sloping bar."/>
          <p:cNvSpPr>
            <a:spLocks noChangeArrowheads="1"/>
          </p:cNvSpPr>
          <p:nvPr/>
        </p:nvSpPr>
        <p:spPr bwMode="auto">
          <a:xfrm>
            <a:off x="6051172" y="3258246"/>
            <a:ext cx="2405062" cy="371475"/>
          </a:xfrm>
          <a:custGeom>
            <a:avLst/>
            <a:gdLst>
              <a:gd name="T0" fmla="*/ 2409287 w 2404534"/>
              <a:gd name="T1" fmla="*/ 0 h 372534"/>
              <a:gd name="T2" fmla="*/ 0 w 2404534"/>
              <a:gd name="T3" fmla="*/ 363111 h 372534"/>
              <a:gd name="T4" fmla="*/ 2409287 w 2404534"/>
              <a:gd name="T5" fmla="*/ 346605 h 372534"/>
              <a:gd name="T6" fmla="*/ 2409287 w 2404534"/>
              <a:gd name="T7" fmla="*/ 0 h 372534"/>
              <a:gd name="T8" fmla="*/ 0 60000 65536"/>
              <a:gd name="T9" fmla="*/ 0 60000 65536"/>
              <a:gd name="T10" fmla="*/ 0 60000 65536"/>
              <a:gd name="T11" fmla="*/ 0 60000 65536"/>
              <a:gd name="T12" fmla="*/ 0 w 2404534"/>
              <a:gd name="T13" fmla="*/ 0 h 372534"/>
              <a:gd name="T14" fmla="*/ 2404534 w 2404534"/>
              <a:gd name="T15" fmla="*/ 372534 h 372534"/>
            </a:gdLst>
            <a:ahLst/>
            <a:cxnLst>
              <a:cxn ang="T8">
                <a:pos x="T0" y="T1"/>
              </a:cxn>
              <a:cxn ang="T9">
                <a:pos x="T2" y="T3"/>
              </a:cxn>
              <a:cxn ang="T10">
                <a:pos x="T4" y="T5"/>
              </a:cxn>
              <a:cxn ang="T11">
                <a:pos x="T6" y="T7"/>
              </a:cxn>
            </a:cxnLst>
            <a:rect l="T12" t="T13" r="T14" b="T15"/>
            <a:pathLst>
              <a:path w="2404534" h="372534">
                <a:moveTo>
                  <a:pt x="2404534" y="0"/>
                </a:moveTo>
                <a:lnTo>
                  <a:pt x="0" y="372534"/>
                </a:lnTo>
                <a:lnTo>
                  <a:pt x="2404534" y="355600"/>
                </a:lnTo>
                <a:lnTo>
                  <a:pt x="2404534" y="0"/>
                </a:lnTo>
                <a:close/>
              </a:path>
            </a:pathLst>
          </a:custGeom>
          <a:solidFill>
            <a:schemeClr val="accent5">
              <a:lumMod val="75000"/>
            </a:schemeClr>
          </a:solidFill>
          <a:ln w="9525">
            <a:noFill/>
            <a:round/>
            <a:headEnd/>
            <a:tailEnd/>
          </a:ln>
        </p:spPr>
        <p:txBody>
          <a:bodyPr/>
          <a:lstStyle/>
          <a:p>
            <a:endParaRPr lang="en-US"/>
          </a:p>
        </p:txBody>
      </p:sp>
      <p:sp>
        <p:nvSpPr>
          <p:cNvPr id="31888" name="Freeform 16" descr="Graphic of downward sloping bar."/>
          <p:cNvSpPr>
            <a:spLocks noChangeArrowheads="1"/>
          </p:cNvSpPr>
          <p:nvPr/>
        </p:nvSpPr>
        <p:spPr bwMode="auto">
          <a:xfrm>
            <a:off x="3122234" y="3715446"/>
            <a:ext cx="2455863" cy="371475"/>
          </a:xfrm>
          <a:custGeom>
            <a:avLst/>
            <a:gdLst>
              <a:gd name="T0" fmla="*/ 16969 w 2455333"/>
              <a:gd name="T1" fmla="*/ 0 h 372534"/>
              <a:gd name="T2" fmla="*/ 0 w 2455333"/>
              <a:gd name="T3" fmla="*/ 363111 h 372534"/>
              <a:gd name="T4" fmla="*/ 2460110 w 2455333"/>
              <a:gd name="T5" fmla="*/ 346605 h 372534"/>
              <a:gd name="T6" fmla="*/ 16969 w 2455333"/>
              <a:gd name="T7" fmla="*/ 0 h 372534"/>
              <a:gd name="T8" fmla="*/ 0 60000 65536"/>
              <a:gd name="T9" fmla="*/ 0 60000 65536"/>
              <a:gd name="T10" fmla="*/ 0 60000 65536"/>
              <a:gd name="T11" fmla="*/ 0 60000 65536"/>
              <a:gd name="T12" fmla="*/ 0 w 2455333"/>
              <a:gd name="T13" fmla="*/ 0 h 372534"/>
              <a:gd name="T14" fmla="*/ 2455333 w 2455333"/>
              <a:gd name="T15" fmla="*/ 372534 h 372534"/>
            </a:gdLst>
            <a:ahLst/>
            <a:cxnLst>
              <a:cxn ang="T8">
                <a:pos x="T0" y="T1"/>
              </a:cxn>
              <a:cxn ang="T9">
                <a:pos x="T2" y="T3"/>
              </a:cxn>
              <a:cxn ang="T10">
                <a:pos x="T4" y="T5"/>
              </a:cxn>
              <a:cxn ang="T11">
                <a:pos x="T6" y="T7"/>
              </a:cxn>
            </a:cxnLst>
            <a:rect l="T12" t="T13" r="T14" b="T15"/>
            <a:pathLst>
              <a:path w="2455333" h="372534">
                <a:moveTo>
                  <a:pt x="16933" y="0"/>
                </a:moveTo>
                <a:lnTo>
                  <a:pt x="0" y="372534"/>
                </a:lnTo>
                <a:lnTo>
                  <a:pt x="2455333" y="355600"/>
                </a:lnTo>
                <a:lnTo>
                  <a:pt x="16933" y="0"/>
                </a:lnTo>
                <a:close/>
              </a:path>
            </a:pathLst>
          </a:custGeom>
          <a:solidFill>
            <a:schemeClr val="accent5">
              <a:lumMod val="75000"/>
            </a:schemeClr>
          </a:solidFill>
          <a:ln w="9525">
            <a:noFill/>
            <a:round/>
            <a:headEnd/>
            <a:tailEnd/>
          </a:ln>
        </p:spPr>
        <p:txBody>
          <a:bodyPr/>
          <a:lstStyle/>
          <a:p>
            <a:endParaRPr lang="en-US"/>
          </a:p>
        </p:txBody>
      </p:sp>
      <p:sp>
        <p:nvSpPr>
          <p:cNvPr id="31889" name="Freeform 17" descr="Graphic of downward sloping bar."/>
          <p:cNvSpPr>
            <a:spLocks noChangeArrowheads="1"/>
          </p:cNvSpPr>
          <p:nvPr/>
        </p:nvSpPr>
        <p:spPr bwMode="auto">
          <a:xfrm>
            <a:off x="3122234" y="4155183"/>
            <a:ext cx="2217738" cy="388938"/>
          </a:xfrm>
          <a:custGeom>
            <a:avLst/>
            <a:gdLst>
              <a:gd name="T0" fmla="*/ 0 w 2218266"/>
              <a:gd name="T1" fmla="*/ 0 h 389467"/>
              <a:gd name="T2" fmla="*/ 0 w 2218266"/>
              <a:gd name="T3" fmla="*/ 368003 h 389467"/>
              <a:gd name="T4" fmla="*/ 2213515 w 2218266"/>
              <a:gd name="T5" fmla="*/ 384732 h 389467"/>
              <a:gd name="T6" fmla="*/ 0 w 2218266"/>
              <a:gd name="T7" fmla="*/ 0 h 389467"/>
              <a:gd name="T8" fmla="*/ 0 60000 65536"/>
              <a:gd name="T9" fmla="*/ 0 60000 65536"/>
              <a:gd name="T10" fmla="*/ 0 60000 65536"/>
              <a:gd name="T11" fmla="*/ 0 60000 65536"/>
              <a:gd name="T12" fmla="*/ 0 w 2218266"/>
              <a:gd name="T13" fmla="*/ 0 h 389467"/>
              <a:gd name="T14" fmla="*/ 2218266 w 2218266"/>
              <a:gd name="T15" fmla="*/ 389467 h 389467"/>
            </a:gdLst>
            <a:ahLst/>
            <a:cxnLst>
              <a:cxn ang="T8">
                <a:pos x="T0" y="T1"/>
              </a:cxn>
              <a:cxn ang="T9">
                <a:pos x="T2" y="T3"/>
              </a:cxn>
              <a:cxn ang="T10">
                <a:pos x="T4" y="T5"/>
              </a:cxn>
              <a:cxn ang="T11">
                <a:pos x="T6" y="T7"/>
              </a:cxn>
            </a:cxnLst>
            <a:rect l="T12" t="T13" r="T14" b="T15"/>
            <a:pathLst>
              <a:path w="2218266" h="389467">
                <a:moveTo>
                  <a:pt x="0" y="0"/>
                </a:moveTo>
                <a:lnTo>
                  <a:pt x="0" y="372533"/>
                </a:lnTo>
                <a:lnTo>
                  <a:pt x="2218266" y="389467"/>
                </a:lnTo>
                <a:lnTo>
                  <a:pt x="0" y="0"/>
                </a:lnTo>
                <a:close/>
              </a:path>
            </a:pathLst>
          </a:custGeom>
          <a:solidFill>
            <a:schemeClr val="accent5">
              <a:lumMod val="75000"/>
            </a:schemeClr>
          </a:solidFill>
          <a:ln w="9525">
            <a:noFill/>
            <a:round/>
            <a:headEnd/>
            <a:tailEnd/>
          </a:ln>
        </p:spPr>
        <p:txBody>
          <a:bodyPr/>
          <a:lstStyle/>
          <a:p>
            <a:endParaRPr lang="en-US"/>
          </a:p>
        </p:txBody>
      </p:sp>
      <p:sp>
        <p:nvSpPr>
          <p:cNvPr id="31890" name="Freeform 18" descr="Graphic of upward sloping bar."/>
          <p:cNvSpPr>
            <a:spLocks noChangeArrowheads="1"/>
          </p:cNvSpPr>
          <p:nvPr/>
        </p:nvSpPr>
        <p:spPr bwMode="auto">
          <a:xfrm>
            <a:off x="6051172" y="4188521"/>
            <a:ext cx="2405062" cy="355600"/>
          </a:xfrm>
          <a:custGeom>
            <a:avLst/>
            <a:gdLst>
              <a:gd name="T0" fmla="*/ 2409301 w 2404533"/>
              <a:gd name="T1" fmla="*/ 0 h 355600"/>
              <a:gd name="T2" fmla="*/ 0 w 2404533"/>
              <a:gd name="T3" fmla="*/ 355600 h 355600"/>
              <a:gd name="T4" fmla="*/ 2409301 w 2404533"/>
              <a:gd name="T5" fmla="*/ 338667 h 355600"/>
              <a:gd name="T6" fmla="*/ 2409301 w 2404533"/>
              <a:gd name="T7" fmla="*/ 0 h 355600"/>
              <a:gd name="T8" fmla="*/ 0 60000 65536"/>
              <a:gd name="T9" fmla="*/ 0 60000 65536"/>
              <a:gd name="T10" fmla="*/ 0 60000 65536"/>
              <a:gd name="T11" fmla="*/ 0 60000 65536"/>
              <a:gd name="T12" fmla="*/ 0 w 2404533"/>
              <a:gd name="T13" fmla="*/ 0 h 355600"/>
              <a:gd name="T14" fmla="*/ 2404533 w 2404533"/>
              <a:gd name="T15" fmla="*/ 355600 h 355600"/>
            </a:gdLst>
            <a:ahLst/>
            <a:cxnLst>
              <a:cxn ang="T8">
                <a:pos x="T0" y="T1"/>
              </a:cxn>
              <a:cxn ang="T9">
                <a:pos x="T2" y="T3"/>
              </a:cxn>
              <a:cxn ang="T10">
                <a:pos x="T4" y="T5"/>
              </a:cxn>
              <a:cxn ang="T11">
                <a:pos x="T6" y="T7"/>
              </a:cxn>
            </a:cxnLst>
            <a:rect l="T12" t="T13" r="T14" b="T15"/>
            <a:pathLst>
              <a:path w="2404533" h="355600">
                <a:moveTo>
                  <a:pt x="2404533" y="0"/>
                </a:moveTo>
                <a:lnTo>
                  <a:pt x="0" y="355600"/>
                </a:lnTo>
                <a:lnTo>
                  <a:pt x="2404533" y="338667"/>
                </a:lnTo>
                <a:lnTo>
                  <a:pt x="2404533" y="0"/>
                </a:lnTo>
                <a:close/>
              </a:path>
            </a:pathLst>
          </a:custGeom>
          <a:solidFill>
            <a:schemeClr val="accent5">
              <a:lumMod val="75000"/>
            </a:schemeClr>
          </a:solidFill>
          <a:ln w="9525">
            <a:noFill/>
            <a:round/>
            <a:headEnd/>
            <a:tailEnd/>
          </a:ln>
        </p:spPr>
        <p:txBody>
          <a:bodyPr/>
          <a:lstStyle/>
          <a:p>
            <a:endParaRPr lang="en-US"/>
          </a:p>
        </p:txBody>
      </p:sp>
      <p:sp>
        <p:nvSpPr>
          <p:cNvPr id="31891" name="Freeform 19" descr="Graphic of upward sloping bar."/>
          <p:cNvSpPr>
            <a:spLocks noChangeArrowheads="1"/>
          </p:cNvSpPr>
          <p:nvPr/>
        </p:nvSpPr>
        <p:spPr bwMode="auto">
          <a:xfrm>
            <a:off x="5255834" y="4637783"/>
            <a:ext cx="3200400" cy="373063"/>
          </a:xfrm>
          <a:custGeom>
            <a:avLst/>
            <a:gdLst>
              <a:gd name="T0" fmla="*/ 3200400 w 3200400"/>
              <a:gd name="T1" fmla="*/ 0 h 372533"/>
              <a:gd name="T2" fmla="*/ 0 w 3200400"/>
              <a:gd name="T3" fmla="*/ 377331 h 372533"/>
              <a:gd name="T4" fmla="*/ 3200400 w 3200400"/>
              <a:gd name="T5" fmla="*/ 360180 h 372533"/>
              <a:gd name="T6" fmla="*/ 3200400 w 3200400"/>
              <a:gd name="T7" fmla="*/ 0 h 372533"/>
              <a:gd name="T8" fmla="*/ 0 60000 65536"/>
              <a:gd name="T9" fmla="*/ 0 60000 65536"/>
              <a:gd name="T10" fmla="*/ 0 60000 65536"/>
              <a:gd name="T11" fmla="*/ 0 60000 65536"/>
              <a:gd name="T12" fmla="*/ 0 w 3200400"/>
              <a:gd name="T13" fmla="*/ 0 h 372533"/>
              <a:gd name="T14" fmla="*/ 3200400 w 3200400"/>
              <a:gd name="T15" fmla="*/ 372533 h 372533"/>
            </a:gdLst>
            <a:ahLst/>
            <a:cxnLst>
              <a:cxn ang="T8">
                <a:pos x="T0" y="T1"/>
              </a:cxn>
              <a:cxn ang="T9">
                <a:pos x="T2" y="T3"/>
              </a:cxn>
              <a:cxn ang="T10">
                <a:pos x="T4" y="T5"/>
              </a:cxn>
              <a:cxn ang="T11">
                <a:pos x="T6" y="T7"/>
              </a:cxn>
            </a:cxnLst>
            <a:rect l="T12" t="T13" r="T14" b="T15"/>
            <a:pathLst>
              <a:path w="3200400" h="372533">
                <a:moveTo>
                  <a:pt x="3200400" y="0"/>
                </a:moveTo>
                <a:lnTo>
                  <a:pt x="0" y="372533"/>
                </a:lnTo>
                <a:lnTo>
                  <a:pt x="3200400" y="355600"/>
                </a:lnTo>
                <a:lnTo>
                  <a:pt x="3200400" y="0"/>
                </a:lnTo>
                <a:close/>
              </a:path>
            </a:pathLst>
          </a:custGeom>
          <a:solidFill>
            <a:schemeClr val="accent5">
              <a:lumMod val="75000"/>
            </a:schemeClr>
          </a:solidFill>
          <a:ln w="9525">
            <a:noFill/>
            <a:round/>
            <a:headEnd/>
            <a:tailEnd/>
          </a:ln>
        </p:spPr>
        <p:txBody>
          <a:bodyPr/>
          <a:lstStyle/>
          <a:p>
            <a:endParaRPr lang="en-US"/>
          </a:p>
        </p:txBody>
      </p:sp>
      <p:sp>
        <p:nvSpPr>
          <p:cNvPr id="31892" name="Freeform 20" descr="Graphic of downward sloping bar."/>
          <p:cNvSpPr>
            <a:spLocks noChangeArrowheads="1"/>
          </p:cNvSpPr>
          <p:nvPr/>
        </p:nvSpPr>
        <p:spPr bwMode="auto">
          <a:xfrm>
            <a:off x="3122234" y="5050533"/>
            <a:ext cx="4284663" cy="390525"/>
          </a:xfrm>
          <a:custGeom>
            <a:avLst/>
            <a:gdLst>
              <a:gd name="T0" fmla="*/ 0 w 4284133"/>
              <a:gd name="T1" fmla="*/ 0 h 389467"/>
              <a:gd name="T2" fmla="*/ 0 w 4284133"/>
              <a:gd name="T3" fmla="*/ 399093 h 389467"/>
              <a:gd name="T4" fmla="*/ 4288892 w 4284133"/>
              <a:gd name="T5" fmla="*/ 381742 h 389467"/>
              <a:gd name="T6" fmla="*/ 0 w 4284133"/>
              <a:gd name="T7" fmla="*/ 0 h 389467"/>
              <a:gd name="T8" fmla="*/ 0 60000 65536"/>
              <a:gd name="T9" fmla="*/ 0 60000 65536"/>
              <a:gd name="T10" fmla="*/ 0 60000 65536"/>
              <a:gd name="T11" fmla="*/ 0 60000 65536"/>
              <a:gd name="T12" fmla="*/ 0 w 4284133"/>
              <a:gd name="T13" fmla="*/ 0 h 389467"/>
              <a:gd name="T14" fmla="*/ 4284133 w 4284133"/>
              <a:gd name="T15" fmla="*/ 389467 h 389467"/>
            </a:gdLst>
            <a:ahLst/>
            <a:cxnLst>
              <a:cxn ang="T8">
                <a:pos x="T0" y="T1"/>
              </a:cxn>
              <a:cxn ang="T9">
                <a:pos x="T2" y="T3"/>
              </a:cxn>
              <a:cxn ang="T10">
                <a:pos x="T4" y="T5"/>
              </a:cxn>
              <a:cxn ang="T11">
                <a:pos x="T6" y="T7"/>
              </a:cxn>
            </a:cxnLst>
            <a:rect l="T12" t="T13" r="T14" b="T15"/>
            <a:pathLst>
              <a:path w="4284133" h="389467">
                <a:moveTo>
                  <a:pt x="0" y="0"/>
                </a:moveTo>
                <a:lnTo>
                  <a:pt x="0" y="389467"/>
                </a:lnTo>
                <a:lnTo>
                  <a:pt x="4284133" y="372534"/>
                </a:lnTo>
                <a:lnTo>
                  <a:pt x="0" y="0"/>
                </a:lnTo>
                <a:close/>
              </a:path>
            </a:pathLst>
          </a:custGeom>
          <a:solidFill>
            <a:schemeClr val="accent5">
              <a:lumMod val="75000"/>
            </a:schemeClr>
          </a:solidFill>
          <a:ln w="9525">
            <a:noFill/>
            <a:round/>
            <a:headEnd/>
            <a:tailEnd/>
          </a:ln>
        </p:spPr>
        <p:txBody>
          <a:bodyPr/>
          <a:lstStyle/>
          <a:p>
            <a:endParaRPr lang="en-US"/>
          </a:p>
        </p:txBody>
      </p:sp>
      <p:sp>
        <p:nvSpPr>
          <p:cNvPr id="18" name="Footer Placeholder 1">
            <a:extLst>
              <a:ext uri="{FF2B5EF4-FFF2-40B4-BE49-F238E27FC236}">
                <a16:creationId xmlns:a16="http://schemas.microsoft.com/office/drawing/2014/main" id="{9D8700AA-303D-4D7A-BD59-AF065E1E92DB}"/>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0" name="Rectangle 19">
            <a:extLst>
              <a:ext uri="{FF2B5EF4-FFF2-40B4-BE49-F238E27FC236}">
                <a16:creationId xmlns:a16="http://schemas.microsoft.com/office/drawing/2014/main" id="{2F961F4D-6BCA-4046-B5D8-29B34C2C5DCB}"/>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1" name="Slide Number Placeholder 2">
            <a:extLst>
              <a:ext uri="{FF2B5EF4-FFF2-40B4-BE49-F238E27FC236}">
                <a16:creationId xmlns:a16="http://schemas.microsoft.com/office/drawing/2014/main" id="{FA333FA5-B74C-4FEC-9B57-5CDC004D3BA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1FAB76FB-AEBF-4AE8-A74B-1DEBF5B25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DB138387-DA4C-4C85-9F03-9DD1479F6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190F06AF-5358-4858-961D-D353CE6449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E712B80-D543-49A5-A027-6809DBFC13D6}"/>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4675F3A1-8FA6-4A0C-AF7E-3174C24B8B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2" descr="Photo of townhomes."/>
          <p:cNvPicPr>
            <a:picLocks noChangeAspect="1" noChangeArrowheads="1"/>
          </p:cNvPicPr>
          <p:nvPr/>
        </p:nvPicPr>
        <p:blipFill>
          <a:blip r:embed="rId3" cstate="email"/>
          <a:srcRect/>
          <a:stretch>
            <a:fillRect/>
          </a:stretch>
        </p:blipFill>
        <p:spPr bwMode="auto">
          <a:xfrm>
            <a:off x="838200" y="964401"/>
            <a:ext cx="36576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0" name="Picture 4" descr="Photo of multi-unit with older style windows."/>
          <p:cNvPicPr>
            <a:picLocks noChangeAspect="1" noChangeArrowheads="1"/>
          </p:cNvPicPr>
          <p:nvPr/>
        </p:nvPicPr>
        <p:blipFill>
          <a:blip r:embed="rId4" cstate="email"/>
          <a:srcRect/>
          <a:stretch>
            <a:fillRect/>
          </a:stretch>
        </p:blipFill>
        <p:spPr bwMode="auto">
          <a:xfrm>
            <a:off x="4800600" y="937506"/>
            <a:ext cx="3581400" cy="4827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1" name="Picture 6" descr="Photo of rowhomes."/>
          <p:cNvPicPr>
            <a:picLocks noChangeAspect="1" noChangeArrowheads="1"/>
          </p:cNvPicPr>
          <p:nvPr/>
        </p:nvPicPr>
        <p:blipFill>
          <a:blip r:embed="rId5" cstate="email"/>
          <a:srcRect/>
          <a:stretch>
            <a:fillRect/>
          </a:stretch>
        </p:blipFill>
        <p:spPr bwMode="auto">
          <a:xfrm>
            <a:off x="838200" y="3555201"/>
            <a:ext cx="36576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3" name="Title 1"/>
          <p:cNvSpPr txBox="1">
            <a:spLocks/>
          </p:cNvSpPr>
          <p:nvPr/>
        </p:nvSpPr>
        <p:spPr bwMode="auto">
          <a:xfrm>
            <a:off x="1409700" y="0"/>
            <a:ext cx="63246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ASHRAE 62.1989</a:t>
            </a:r>
          </a:p>
        </p:txBody>
      </p:sp>
      <p:sp>
        <p:nvSpPr>
          <p:cNvPr id="33798" name="Rectangle 4"/>
          <p:cNvSpPr>
            <a:spLocks noChangeArrowheads="1"/>
          </p:cNvSpPr>
          <p:nvPr/>
        </p:nvSpPr>
        <p:spPr bwMode="auto">
          <a:xfrm>
            <a:off x="5410200" y="5841201"/>
            <a:ext cx="3048000" cy="246063"/>
          </a:xfrm>
          <a:prstGeom prst="rect">
            <a:avLst/>
          </a:prstGeom>
          <a:noFill/>
          <a:ln w="9525">
            <a:noFill/>
            <a:miter lim="800000"/>
            <a:headEnd/>
            <a:tailEnd/>
          </a:ln>
        </p:spPr>
        <p:txBody>
          <a:bodyPr>
            <a:spAutoFit/>
          </a:bodyPr>
          <a:lstStyle/>
          <a:p>
            <a:pPr algn="r"/>
            <a:r>
              <a:rPr lang="en-US" sz="1000" i="1">
                <a:solidFill>
                  <a:srgbClr val="333333"/>
                </a:solidFill>
                <a:cs typeface="Arial" charset="0"/>
              </a:rPr>
              <a:t>Photos courtesy of The US Department of Energy</a:t>
            </a:r>
          </a:p>
        </p:txBody>
      </p:sp>
      <p:sp>
        <p:nvSpPr>
          <p:cNvPr id="9" name="Footer Placeholder 1">
            <a:extLst>
              <a:ext uri="{FF2B5EF4-FFF2-40B4-BE49-F238E27FC236}">
                <a16:creationId xmlns:a16="http://schemas.microsoft.com/office/drawing/2014/main" id="{CC2B39A2-6713-4DEC-8FD4-D0A1D7569427}"/>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306F1FF6-6300-43F5-8BF6-637298FEB0FF}"/>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618EB820-26AA-48D6-9E13-2D6805881824}"/>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38938124-8234-4E4E-BC5F-CBDD63CF6A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BE3B0C29-1850-49E5-8526-3EC3F824C0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EA7337C7-B069-4FF2-8329-A22EB04734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5E11B07-273F-4A40-AD1D-6526808ED004}"/>
              </a:ext>
            </a:extLst>
          </p:cNvPr>
          <p:cNvPicPr>
            <a:picLocks noChangeAspect="1" noChangeArrowheads="1"/>
          </p:cNvPicPr>
          <p:nvPr/>
        </p:nvPicPr>
        <p:blipFill>
          <a:blip r:embed="rId9"/>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34A2A812-A10F-466F-9D73-C46AC83B37C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3763" name="Group 3"/>
          <p:cNvGraphicFramePr>
            <a:graphicFrameLocks noGrp="1"/>
          </p:cNvGraphicFramePr>
          <p:nvPr>
            <p:ph type="tbl" idx="1"/>
            <p:extLst>
              <p:ext uri="{D42A27DB-BD31-4B8C-83A1-F6EECF244321}">
                <p14:modId xmlns:p14="http://schemas.microsoft.com/office/powerpoint/2010/main" val="2504187352"/>
              </p:ext>
            </p:extLst>
          </p:nvPr>
        </p:nvGraphicFramePr>
        <p:xfrm>
          <a:off x="990600" y="1447800"/>
          <a:ext cx="7715250" cy="4171953"/>
        </p:xfrm>
        <a:graphic>
          <a:graphicData uri="http://schemas.openxmlformats.org/drawingml/2006/table">
            <a:tbl>
              <a:tblPr/>
              <a:tblGrid>
                <a:gridCol w="2147888">
                  <a:extLst>
                    <a:ext uri="{9D8B030D-6E8A-4147-A177-3AD203B41FA5}">
                      <a16:colId xmlns:a16="http://schemas.microsoft.com/office/drawing/2014/main" val="20000"/>
                    </a:ext>
                  </a:extLst>
                </a:gridCol>
                <a:gridCol w="1025525">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131887">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1171575">
                  <a:extLst>
                    <a:ext uri="{9D8B030D-6E8A-4147-A177-3AD203B41FA5}">
                      <a16:colId xmlns:a16="http://schemas.microsoft.com/office/drawing/2014/main" val="20005"/>
                    </a:ext>
                  </a:extLst>
                </a:gridCol>
              </a:tblGrid>
              <a:tr h="457200">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br>
                        <a:rPr kumimoji="0" lang="en-US" sz="2000" b="0" i="0" u="none" strike="noStrike" cap="none" normalizeH="0" baseline="0" dirty="0">
                          <a:ln>
                            <a:noFill/>
                          </a:ln>
                          <a:solidFill>
                            <a:srgbClr val="000066"/>
                          </a:solidFill>
                          <a:effectLst/>
                          <a:latin typeface="Arial" pitchFamily="34" charset="0"/>
                          <a:ea typeface="ＭＳ Ｐゴシック" charset="-128"/>
                        </a:rPr>
                      </a:br>
                      <a:r>
                        <a:rPr kumimoji="0" lang="en-US" sz="2000" b="0" i="0" u="none" strike="noStrike" cap="none" normalizeH="0" baseline="0" dirty="0">
                          <a:ln>
                            <a:noFill/>
                          </a:ln>
                          <a:solidFill>
                            <a:srgbClr val="000066"/>
                          </a:solidFill>
                          <a:effectLst/>
                          <a:latin typeface="Arial" pitchFamily="34" charset="0"/>
                          <a:ea typeface="ＭＳ Ｐゴシック" charset="-128"/>
                        </a:rPr>
                        <a:t>Floor Area (ft</a:t>
                      </a:r>
                      <a:r>
                        <a:rPr kumimoji="0" lang="en-US" sz="2000" b="0" i="0" u="none" strike="noStrike" cap="none" normalizeH="0" baseline="30000" dirty="0">
                          <a:ln>
                            <a:noFill/>
                          </a:ln>
                          <a:solidFill>
                            <a:srgbClr val="000066"/>
                          </a:solidFill>
                          <a:effectLst/>
                          <a:latin typeface="Arial" pitchFamily="34" charset="0"/>
                          <a:ea typeface="ＭＳ Ｐゴシック" charset="-128"/>
                        </a:rPr>
                        <a:t>2</a:t>
                      </a:r>
                      <a:r>
                        <a:rPr kumimoji="0" lang="en-US" sz="2000" b="0" i="0" u="none" strike="noStrike" cap="none" normalizeH="0" baseline="0" dirty="0">
                          <a:ln>
                            <a:noFill/>
                          </a:ln>
                          <a:solidFill>
                            <a:srgbClr val="000066"/>
                          </a:solidFill>
                          <a:effectLst/>
                          <a:latin typeface="Arial"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bg1"/>
                          </a:solidFill>
                          <a:effectLst/>
                          <a:latin typeface="Arial" pitchFamily="34" charset="0"/>
                          <a:ea typeface="ＭＳ Ｐゴシック" charset="-128"/>
                        </a:rPr>
                        <a:t>BEDROOMS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08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FFFFFF"/>
                          </a:solidFill>
                          <a:effectLst/>
                          <a:latin typeface="Arial" pitchFamily="34" charset="0"/>
                          <a:ea typeface="ＭＳ Ｐゴシック" charset="-128"/>
                        </a:rPr>
                        <a:t>0 - 1</a:t>
                      </a:r>
                      <a:endParaRPr kumimoji="0" lang="en-US" sz="2000" b="0" i="1" u="none" strike="noStrike" cap="none" normalizeH="0" baseline="0" dirty="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FFFFFF"/>
                          </a:solidFill>
                          <a:effectLst/>
                          <a:latin typeface="Arial" pitchFamily="34" charset="0"/>
                          <a:ea typeface="ＭＳ Ｐゴシック" charset="-128"/>
                        </a:rPr>
                        <a:t>2 - 3</a:t>
                      </a:r>
                      <a:endParaRPr kumimoji="0" lang="en-US" sz="2000" b="0" i="1" u="none" strike="noStrike" cap="none" normalizeH="0" baseline="0" dirty="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FFFFFF"/>
                          </a:solidFill>
                          <a:effectLst/>
                          <a:latin typeface="Arial" pitchFamily="34" charset="0"/>
                          <a:ea typeface="ＭＳ Ｐゴシック" charset="-128"/>
                        </a:rPr>
                        <a:t>4 - 5</a:t>
                      </a:r>
                      <a:endParaRPr kumimoji="0" lang="en-US" sz="2000" b="0" i="1" u="none" strike="noStrike" cap="none" normalizeH="0" baseline="0" dirty="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FFFFFF"/>
                          </a:solidFill>
                          <a:effectLst/>
                          <a:latin typeface="Arial" pitchFamily="34" charset="0"/>
                          <a:ea typeface="ＭＳ Ｐゴシック" charset="-128"/>
                        </a:rPr>
                        <a:t>6 - 7</a:t>
                      </a:r>
                      <a:endParaRPr kumimoji="0" lang="en-US" sz="2000" b="0" i="1" u="none" strike="noStrike" cap="none" normalizeH="0" baseline="0" dirty="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FFFFFF"/>
                          </a:solidFill>
                          <a:effectLst/>
                          <a:latin typeface="Arial" pitchFamily="34" charset="0"/>
                          <a:ea typeface="ＭＳ Ｐゴシック" charset="-128"/>
                        </a:rPr>
                        <a:t>&gt;7</a:t>
                      </a:r>
                      <a:endParaRPr kumimoji="0" lang="en-US" sz="2000" b="0" i="1" u="none" strike="noStrike" cap="none" normalizeH="0" baseline="0" dirty="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1"/>
                  </a:ext>
                </a:extLst>
              </a:tr>
              <a:tr h="544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&lt; 1500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30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45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60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75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90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5461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1501 – 3000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45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60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75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90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105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44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3001 – 4500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60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75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90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105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120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544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4501 – 6000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75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90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105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120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135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544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6001 – 7500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90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105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120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135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150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544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66"/>
                          </a:solidFill>
                          <a:effectLst/>
                          <a:latin typeface="Arial" pitchFamily="34" charset="0"/>
                          <a:ea typeface="ＭＳ Ｐゴシック" charset="-128"/>
                        </a:rPr>
                        <a:t>&gt; 7500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105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120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135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150</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0000"/>
                          </a:solidFill>
                          <a:effectLst/>
                          <a:latin typeface="Arial" pitchFamily="34" charset="0"/>
                          <a:ea typeface="ＭＳ Ｐゴシック" charset="-128"/>
                        </a:rPr>
                        <a:t>165</a:t>
                      </a:r>
                      <a:endParaRPr kumimoji="0" lang="en-US" sz="2000" b="0" i="0" u="none" strike="noStrike" cap="none" normalizeH="0" baseline="0" dirty="0">
                        <a:ln>
                          <a:noFill/>
                        </a:ln>
                        <a:solidFill>
                          <a:schemeClr val="tx1"/>
                        </a:solidFill>
                        <a:effectLst/>
                        <a:latin typeface="Arial"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35901" name="Text Box 63"/>
          <p:cNvSpPr txBox="1">
            <a:spLocks noChangeArrowheads="1"/>
          </p:cNvSpPr>
          <p:nvPr/>
        </p:nvSpPr>
        <p:spPr bwMode="auto">
          <a:xfrm>
            <a:off x="304800" y="914400"/>
            <a:ext cx="9144000" cy="769938"/>
          </a:xfrm>
          <a:prstGeom prst="rect">
            <a:avLst/>
          </a:prstGeom>
          <a:noFill/>
          <a:ln w="9525">
            <a:noFill/>
            <a:miter lim="800000"/>
            <a:headEnd/>
            <a:tailEnd/>
          </a:ln>
        </p:spPr>
        <p:txBody>
          <a:bodyPr>
            <a:spAutoFit/>
          </a:bodyPr>
          <a:lstStyle/>
          <a:p>
            <a:r>
              <a:rPr lang="en-US" sz="2200" b="1" dirty="0"/>
              <a:t>Table 4.1a: Minimum Ventilation Air Requirements, CFM, New Buildings</a:t>
            </a:r>
            <a:r>
              <a:rPr lang="en-US" sz="2200" b="1" baseline="30000" dirty="0"/>
              <a:t>1</a:t>
            </a:r>
          </a:p>
        </p:txBody>
      </p:sp>
      <p:sp>
        <p:nvSpPr>
          <p:cNvPr id="35902" name="Text Box 65"/>
          <p:cNvSpPr txBox="1">
            <a:spLocks noChangeArrowheads="1"/>
          </p:cNvSpPr>
          <p:nvPr/>
        </p:nvSpPr>
        <p:spPr bwMode="auto">
          <a:xfrm>
            <a:off x="990600" y="5715000"/>
            <a:ext cx="2590800" cy="228600"/>
          </a:xfrm>
          <a:prstGeom prst="rect">
            <a:avLst/>
          </a:prstGeom>
          <a:noFill/>
          <a:ln w="9525">
            <a:noFill/>
            <a:miter lim="800000"/>
            <a:headEnd/>
            <a:tailEnd/>
          </a:ln>
        </p:spPr>
        <p:txBody>
          <a:bodyPr>
            <a:spAutoFit/>
          </a:bodyPr>
          <a:lstStyle/>
          <a:p>
            <a:pPr>
              <a:spcBef>
                <a:spcPct val="50000"/>
              </a:spcBef>
            </a:pPr>
            <a:r>
              <a:rPr lang="en-US" sz="900" baseline="30000"/>
              <a:t>1</a:t>
            </a:r>
            <a:r>
              <a:rPr lang="en-US" sz="900"/>
              <a:t> R.J. Karg of R.J. Karg, Associates</a:t>
            </a:r>
          </a:p>
        </p:txBody>
      </p:sp>
      <p:sp>
        <p:nvSpPr>
          <p:cNvPr id="29760" name="Title 1"/>
          <p:cNvSpPr txBox="1">
            <a:spLocks/>
          </p:cNvSpPr>
          <p:nvPr/>
        </p:nvSpPr>
        <p:spPr bwMode="auto">
          <a:xfrm>
            <a:off x="1257300" y="0"/>
            <a:ext cx="6629400" cy="9144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Arial" pitchFamily="34" charset="0"/>
                <a:ea typeface="ＭＳ Ｐゴシック" charset="-128"/>
                <a:cs typeface="+mn-cs"/>
              </a:rPr>
              <a:t>ASHRAE 62.2-2007 Table</a:t>
            </a:r>
          </a:p>
        </p:txBody>
      </p:sp>
      <p:sp>
        <p:nvSpPr>
          <p:cNvPr id="9" name="Right Arrow 8" descr="Graphic of arrow."/>
          <p:cNvSpPr>
            <a:spLocks noChangeArrowheads="1"/>
          </p:cNvSpPr>
          <p:nvPr/>
        </p:nvSpPr>
        <p:spPr bwMode="auto">
          <a:xfrm>
            <a:off x="990600" y="2209800"/>
            <a:ext cx="3200400" cy="838200"/>
          </a:xfrm>
          <a:prstGeom prst="rightArrow">
            <a:avLst>
              <a:gd name="adj1" fmla="val 63676"/>
              <a:gd name="adj2" fmla="val 48293"/>
            </a:avLst>
          </a:prstGeom>
          <a:solidFill>
            <a:schemeClr val="bg1">
              <a:alpha val="59999"/>
            </a:schemeClr>
          </a:solidFill>
          <a:ln w="9525">
            <a:noFill/>
            <a:round/>
            <a:headEnd/>
            <a:tailEnd/>
          </a:ln>
        </p:spPr>
        <p:txBody>
          <a:bodyPr/>
          <a:lstStyle/>
          <a:p>
            <a:pPr algn="ctr"/>
            <a:endParaRPr lang="en-US" sz="2800" b="1"/>
          </a:p>
        </p:txBody>
      </p:sp>
      <p:sp>
        <p:nvSpPr>
          <p:cNvPr id="10" name="Down Arrow 9" descr="Graphic of arrow."/>
          <p:cNvSpPr>
            <a:spLocks noChangeArrowheads="1"/>
          </p:cNvSpPr>
          <p:nvPr/>
        </p:nvSpPr>
        <p:spPr bwMode="auto">
          <a:xfrm>
            <a:off x="4191000" y="1447800"/>
            <a:ext cx="1066800" cy="914400"/>
          </a:xfrm>
          <a:prstGeom prst="downArrow">
            <a:avLst>
              <a:gd name="adj1" fmla="val 59528"/>
              <a:gd name="adj2" fmla="val 49074"/>
            </a:avLst>
          </a:prstGeom>
          <a:solidFill>
            <a:schemeClr val="bg1">
              <a:alpha val="59999"/>
            </a:schemeClr>
          </a:solidFill>
          <a:ln w="9525">
            <a:noFill/>
            <a:round/>
            <a:headEnd/>
            <a:tailEnd/>
          </a:ln>
        </p:spPr>
        <p:txBody>
          <a:bodyPr/>
          <a:lstStyle/>
          <a:p>
            <a:pPr algn="ctr"/>
            <a:endParaRPr lang="en-US" sz="2800" b="1"/>
          </a:p>
        </p:txBody>
      </p:sp>
      <p:sp>
        <p:nvSpPr>
          <p:cNvPr id="15" name="Rectangle 14"/>
          <p:cNvSpPr>
            <a:spLocks noChangeArrowheads="1"/>
          </p:cNvSpPr>
          <p:nvPr/>
        </p:nvSpPr>
        <p:spPr bwMode="auto">
          <a:xfrm>
            <a:off x="4171950" y="2362200"/>
            <a:ext cx="1066800" cy="533400"/>
          </a:xfrm>
          <a:prstGeom prst="rect">
            <a:avLst/>
          </a:prstGeom>
          <a:solidFill>
            <a:srgbClr val="8FD744"/>
          </a:solidFill>
          <a:ln w="9525">
            <a:noFill/>
            <a:round/>
            <a:headEnd/>
            <a:tailEnd/>
          </a:ln>
        </p:spPr>
        <p:txBody>
          <a:bodyPr anchor="ctr"/>
          <a:lstStyle/>
          <a:p>
            <a:pPr algn="ctr"/>
            <a:r>
              <a:rPr lang="en-US" sz="2100">
                <a:solidFill>
                  <a:schemeClr val="bg1"/>
                </a:solidFill>
              </a:rPr>
              <a:t>45</a:t>
            </a:r>
          </a:p>
        </p:txBody>
      </p:sp>
      <p:sp>
        <p:nvSpPr>
          <p:cNvPr id="12" name="Footer Placeholder 1">
            <a:extLst>
              <a:ext uri="{FF2B5EF4-FFF2-40B4-BE49-F238E27FC236}">
                <a16:creationId xmlns:a16="http://schemas.microsoft.com/office/drawing/2014/main" id="{7FFE8680-A33A-4587-8F8D-29719F626AB9}"/>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AE0B0BAB-DD77-4E01-9D3D-59E6358D1DA5}"/>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EAB08C5B-C447-4347-ADF9-82EA9378FE72}"/>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3DEFAEF3-ADFC-4E11-AE05-BBAE33785E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05F35CA7-F4B6-4AB0-A03F-3D37FD3613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E3164714-AE04-4E3E-BEB2-9A263BAF9C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9BDA137D-C240-42B3-9822-5623C61F6441}"/>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ADDA419D-445D-46F0-A9A1-C37BBCD0ED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To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theme/theme1.xml><?xml version="1.0" encoding="utf-8"?>
<a:theme xmlns:a="http://schemas.openxmlformats.org/drawingml/2006/main" name="2024 Theme GJA Curriculum ">
  <a:themeElements>
    <a:clrScheme name="Trainer  Crew Leader GJA 2023-24">
      <a:dk1>
        <a:srgbClr val="000000"/>
      </a:dk1>
      <a:lt1>
        <a:srgbClr val="FFFFFF"/>
      </a:lt1>
      <a:dk2>
        <a:srgbClr val="318540"/>
      </a:dk2>
      <a:lt2>
        <a:srgbClr val="FFFFFF"/>
      </a:lt2>
      <a:accent1>
        <a:srgbClr val="FDB714"/>
      </a:accent1>
      <a:accent2>
        <a:srgbClr val="01A350"/>
      </a:accent2>
      <a:accent3>
        <a:srgbClr val="FDFCF6"/>
      </a:accent3>
      <a:accent4>
        <a:srgbClr val="318540"/>
      </a:accent4>
      <a:accent5>
        <a:srgbClr val="318540"/>
      </a:accent5>
      <a:accent6>
        <a:srgbClr val="B2B0AE"/>
      </a:accent6>
      <a:hlink>
        <a:srgbClr val="FDD372"/>
      </a:hlink>
      <a:folHlink>
        <a:srgbClr val="E175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name="Theme-GJA-Trainer" id="{34A70B39-4D71-4D43-B1DC-C3FD0C78D1B1}" vid="{D73EDC04-5A12-4FEF-BABA-08C67D0D4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6C041-160E-4308-BE62-1969B941DC1C}"/>
</file>

<file path=customXml/itemProps2.xml><?xml version="1.0" encoding="utf-8"?>
<ds:datastoreItem xmlns:ds="http://schemas.openxmlformats.org/officeDocument/2006/customXml" ds:itemID="{ADE74034-4120-47CE-9D1A-2B47B97342C8}">
  <ds:schemaRefs>
    <ds:schemaRef ds:uri="http://purl.org/dc/terms/"/>
    <ds:schemaRef ds:uri="http://schemas.openxmlformats.org/package/2006/metadata/core-properties"/>
    <ds:schemaRef ds:uri="http://schemas.microsoft.com/office/2006/documentManagement/types"/>
    <ds:schemaRef ds:uri="6bad041c-431a-48da-bc8b-7f3d4c40a49c"/>
    <ds:schemaRef ds:uri="http://purl.org/dc/elements/1.1/"/>
    <ds:schemaRef ds:uri="http://schemas.microsoft.com/office/2006/metadata/properties"/>
    <ds:schemaRef ds:uri="http://schemas.microsoft.com/office/infopath/2007/PartnerControls"/>
    <ds:schemaRef ds:uri="2263413f-67d7-4b20-801a-fceee06b426e"/>
    <ds:schemaRef ds:uri="http://www.w3.org/XML/1998/namespace"/>
    <ds:schemaRef ds:uri="http://purl.org/dc/dcmitype/"/>
  </ds:schemaRefs>
</ds:datastoreItem>
</file>

<file path=customXml/itemProps3.xml><?xml version="1.0" encoding="utf-8"?>
<ds:datastoreItem xmlns:ds="http://schemas.openxmlformats.org/officeDocument/2006/customXml" ds:itemID="{2D048E4B-FC0C-418C-8BE4-A2E2002A53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Look.potx</Template>
  <TotalTime>2597</TotalTime>
  <Words>2189</Words>
  <Application>Microsoft Office PowerPoint</Application>
  <PresentationFormat>On-screen Show (4:3)</PresentationFormat>
  <Paragraphs>310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MS PGothic</vt:lpstr>
      <vt:lpstr>Arial</vt:lpstr>
      <vt:lpstr>Calibri</vt:lpstr>
      <vt:lpstr>Courier New</vt:lpstr>
      <vt:lpstr>Symbol</vt:lpstr>
      <vt:lpstr>Times New Roman</vt:lpstr>
      <vt:lpstr>Wingdings</vt:lpstr>
      <vt:lpstr>2024 Theme GJA Curriculum </vt:lpstr>
      <vt:lpstr>Indoor Air Quality</vt:lpstr>
      <vt:lpstr>PowerPoint Presentation</vt:lpstr>
      <vt:lpstr>PowerPoint Presentation</vt:lpstr>
      <vt:lpstr>PowerPoint Presentation</vt:lpstr>
      <vt:lpstr>PowerPoint Presentation</vt:lpstr>
      <vt:lpstr>Pollutant Action Tree</vt:lpstr>
      <vt:lpstr>PowerPoint Presentation</vt:lpstr>
      <vt:lpstr>PowerPoint Presentation</vt:lpstr>
      <vt:lpstr>PowerPoint Presentation</vt:lpstr>
      <vt:lpstr>Installing Fans</vt:lpstr>
      <vt:lpstr>Upgrading ASHRAE 62.1  Installations to 62.2</vt:lpstr>
      <vt:lpstr>Air-to-Air Heat Exchanger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DELLD630</dc:creator>
  <cp:lastModifiedBy>Matthew Martineau</cp:lastModifiedBy>
  <cp:revision>180</cp:revision>
  <dcterms:created xsi:type="dcterms:W3CDTF">2010-01-20T21:02:45Z</dcterms:created>
  <dcterms:modified xsi:type="dcterms:W3CDTF">2026-01-29T17:46:27Z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ies>
</file>