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6" r:id="rId4"/>
  </p:sldMasterIdLst>
  <p:notesMasterIdLst>
    <p:notesMasterId r:id="rId29"/>
  </p:notesMasterIdLst>
  <p:handoutMasterIdLst>
    <p:handoutMasterId r:id="rId30"/>
  </p:handoutMasterIdLst>
  <p:sldIdLst>
    <p:sldId id="299" r:id="rId5"/>
    <p:sldId id="290" r:id="rId6"/>
    <p:sldId id="261" r:id="rId7"/>
    <p:sldId id="274" r:id="rId8"/>
    <p:sldId id="278" r:id="rId9"/>
    <p:sldId id="291" r:id="rId10"/>
    <p:sldId id="283" r:id="rId11"/>
    <p:sldId id="284" r:id="rId12"/>
    <p:sldId id="277" r:id="rId13"/>
    <p:sldId id="272" r:id="rId14"/>
    <p:sldId id="300" r:id="rId15"/>
    <p:sldId id="287" r:id="rId16"/>
    <p:sldId id="288" r:id="rId17"/>
    <p:sldId id="280" r:id="rId18"/>
    <p:sldId id="270" r:id="rId19"/>
    <p:sldId id="294" r:id="rId20"/>
    <p:sldId id="271" r:id="rId21"/>
    <p:sldId id="281" r:id="rId22"/>
    <p:sldId id="295" r:id="rId23"/>
    <p:sldId id="292" r:id="rId24"/>
    <p:sldId id="293" r:id="rId25"/>
    <p:sldId id="282" r:id="rId26"/>
    <p:sldId id="276" r:id="rId27"/>
    <p:sldId id="285" r:id="rId28"/>
  </p:sldIdLst>
  <p:sldSz cx="9144000" cy="6858000" type="screen4x3"/>
  <p:notesSz cx="7010400" cy="9296400"/>
  <p:defaultTex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12">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78F"/>
    <a:srgbClr val="333333"/>
    <a:srgbClr val="000066"/>
    <a:srgbClr val="528FBA"/>
    <a:srgbClr val="0CB0D8"/>
    <a:srgbClr val="B2B2B2"/>
    <a:srgbClr val="CCCCCC"/>
    <a:srgbClr val="99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9718" autoAdjust="0"/>
  </p:normalViewPr>
  <p:slideViewPr>
    <p:cSldViewPr>
      <p:cViewPr varScale="1">
        <p:scale>
          <a:sx n="129" d="100"/>
          <a:sy n="129" d="100"/>
        </p:scale>
        <p:origin x="1770" y="120"/>
      </p:cViewPr>
      <p:guideLst>
        <p:guide orient="horz" pos="3312"/>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4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a:lvl1pPr>
          </a:lstStyle>
          <a:p>
            <a:pPr>
              <a:defRPr/>
            </a:pPr>
            <a:fld id="{A19954F3-3DF3-4EA5-AE2C-110E0CC882E3}" type="datetime1">
              <a:rPr lang="en-US"/>
              <a:pPr>
                <a:defRPr/>
              </a:pPr>
              <a:t>1/23/2026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pPr>
              <a:defRPr/>
            </a:pPr>
            <a:fld id="{3EA1F122-B1DB-4F1A-AEE1-E1B761CB55DB}" type="slidenum">
              <a:rPr lang="en-US"/>
              <a:pPr>
                <a:defRPr/>
              </a:pPr>
              <a:t>‹#›</a:t>
            </a:fld>
            <a:endParaRPr lang="en-US" dirty="0"/>
          </a:p>
        </p:txBody>
      </p:sp>
    </p:spTree>
    <p:extLst>
      <p:ext uri="{BB962C8B-B14F-4D97-AF65-F5344CB8AC3E}">
        <p14:creationId xmlns:p14="http://schemas.microsoft.com/office/powerpoint/2010/main" val="1806346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8829967"/>
            <a:ext cx="3037840" cy="464820"/>
          </a:xfrm>
          <a:prstGeom prst="rect">
            <a:avLst/>
          </a:prstGeom>
          <a:noFill/>
          <a:ln w="9525">
            <a:noFill/>
            <a:miter lim="800000"/>
            <a:headEnd/>
            <a:tailEnd/>
          </a:ln>
        </p:spPr>
        <p:txBody>
          <a:bodyPr lIns="93172" tIns="46586" rIns="93172" bIns="46586" anchor="b"/>
          <a:lstStyle/>
          <a:p>
            <a:pPr algn="l"/>
            <a:r>
              <a:rPr lang="en-US" sz="1200" b="0" dirty="0">
                <a:latin typeface="Times New Roman" charset="0"/>
                <a:cs typeface="Times New Roman" charset="0"/>
              </a:rPr>
              <a:t>December 2012</a:t>
            </a:r>
          </a:p>
        </p:txBody>
      </p:sp>
      <p:sp>
        <p:nvSpPr>
          <p:cNvPr id="9" name="Rectangle 7"/>
          <p:cNvSpPr txBox="1">
            <a:spLocks noChangeArrowheads="1"/>
          </p:cNvSpPr>
          <p:nvPr/>
        </p:nvSpPr>
        <p:spPr bwMode="auto">
          <a:xfrm>
            <a:off x="3905053" y="8819959"/>
            <a:ext cx="3105348" cy="476441"/>
          </a:xfrm>
          <a:prstGeom prst="rect">
            <a:avLst/>
          </a:prstGeom>
          <a:noFill/>
          <a:ln>
            <a:miter lim="800000"/>
            <a:headEnd/>
            <a:tailEnd/>
          </a:ln>
        </p:spPr>
        <p:txBody>
          <a:bodyPr lIns="93172" tIns="46586" rIns="93172" bIns="46586" anchor="b"/>
          <a:lstStyle/>
          <a:p>
            <a:pPr marL="0" marR="0" lvl="0" indent="0" algn="r" defTabSz="931717"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31717"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400305618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1181100" y="295275"/>
            <a:ext cx="4648200" cy="3486150"/>
          </a:xfrm>
          <a:ln/>
        </p:spPr>
      </p:sp>
      <p:sp>
        <p:nvSpPr>
          <p:cNvPr id="39940" name="Rectangle 3"/>
          <p:cNvSpPr>
            <a:spLocks noGrp="1" noChangeArrowheads="1"/>
          </p:cNvSpPr>
          <p:nvPr>
            <p:ph type="body" idx="1"/>
          </p:nvPr>
        </p:nvSpPr>
        <p:spPr>
          <a:xfrm>
            <a:off x="701040" y="3984171"/>
            <a:ext cx="5608320" cy="5164667"/>
          </a:xfrm>
          <a:noFill/>
          <a:ln/>
        </p:spPr>
        <p:txBody>
          <a:bodyPr/>
          <a:lstStyle/>
          <a:p>
            <a:pPr>
              <a:spcBef>
                <a:spcPts val="0"/>
              </a:spcBef>
              <a:spcAft>
                <a:spcPts val="0"/>
              </a:spcAft>
            </a:pPr>
            <a:r>
              <a:rPr lang="en-US" dirty="0">
                <a:latin typeface="Times New Roman"/>
              </a:rPr>
              <a:t>The amount of </a:t>
            </a:r>
            <a:r>
              <a:rPr lang="en-US" b="1" i="1" dirty="0">
                <a:latin typeface="Times New Roman"/>
              </a:rPr>
              <a:t>net free area </a:t>
            </a:r>
            <a:r>
              <a:rPr lang="en-US" dirty="0">
                <a:latin typeface="Times New Roman"/>
              </a:rPr>
              <a:t>(NFA) of vent required depends on the climate zone, presence of a </a:t>
            </a:r>
            <a:r>
              <a:rPr lang="en-US" b="1" i="1" dirty="0">
                <a:latin typeface="Times New Roman"/>
              </a:rPr>
              <a:t>vapor retarder</a:t>
            </a:r>
            <a:r>
              <a:rPr lang="en-US" b="0" i="0" dirty="0">
                <a:latin typeface="Times New Roman"/>
              </a:rPr>
              <a:t>, and location of vents.</a:t>
            </a:r>
            <a:r>
              <a:rPr lang="en-US" b="0" i="0" baseline="0" dirty="0">
                <a:latin typeface="Times New Roman"/>
              </a:rPr>
              <a:t> </a:t>
            </a:r>
            <a:endParaRPr lang="en-US" b="1" i="1" dirty="0">
              <a:latin typeface="Times New Roman"/>
            </a:endParaRPr>
          </a:p>
          <a:p>
            <a:pPr marL="439165" indent="-218818">
              <a:buFont typeface="Symbol" pitchFamily="18" charset="2"/>
              <a:buChar char="·"/>
            </a:pPr>
            <a:r>
              <a:rPr lang="en-US" dirty="0"/>
              <a:t>The International Residential Code 2012 requirement for attic venting states: </a:t>
            </a:r>
          </a:p>
          <a:p>
            <a:pPr marL="439165" indent="-218818">
              <a:buFont typeface="Symbol" pitchFamily="18" charset="2"/>
              <a:buChar char="·"/>
            </a:pPr>
            <a:r>
              <a:rPr lang="en-US" dirty="0"/>
              <a:t>Minimum net free ventilating area shall be 1/150 of the area of the vented space.  Exception:  The minimum net free ventilation area shall be 1/300 of the vented space provided one or more of the following conditions are met:</a:t>
            </a:r>
          </a:p>
          <a:p>
            <a:pPr marL="881390" lvl="1" indent="-220348">
              <a:buFont typeface="Courier New" pitchFamily="49" charset="0"/>
              <a:buChar char="o"/>
            </a:pPr>
            <a:r>
              <a:rPr lang="en-US" dirty="0"/>
              <a:t>In climate zones 6, 7, and 8, a class I or II vapor retarder is installed on the warm-in-winter side of the ceiling.</a:t>
            </a:r>
          </a:p>
          <a:p>
            <a:pPr marL="881390" lvl="1" indent="-220348">
              <a:buFont typeface="Courier New" pitchFamily="49" charset="0"/>
              <a:buChar char="o"/>
            </a:pPr>
            <a:r>
              <a:rPr lang="en-US" dirty="0"/>
              <a:t>At least 40% and not more than 50% of the required ventilating area is provided by ventilators located in the upper portion of the attic or rafter space.</a:t>
            </a:r>
            <a:endParaRPr lang="en-US" b="1" i="1" dirty="0">
              <a:latin typeface="Times New Roman"/>
            </a:endParaRPr>
          </a:p>
          <a:p>
            <a:pPr marL="440695" indent="-220348">
              <a:spcBef>
                <a:spcPts val="0"/>
              </a:spcBef>
              <a:buFont typeface="Symbol"/>
              <a:buChar char="·"/>
            </a:pPr>
            <a:r>
              <a:rPr lang="en-US" dirty="0">
                <a:latin typeface="Times New Roman"/>
              </a:rPr>
              <a:t>When the ceiling is the thermal boundary, attic ventilation is required. Code requires using a 1/150 or 1/300 formula. </a:t>
            </a:r>
          </a:p>
          <a:p>
            <a:pPr marL="440695" indent="-220348">
              <a:spcBef>
                <a:spcPts val="0"/>
              </a:spcBef>
              <a:spcAft>
                <a:spcPts val="0"/>
              </a:spcAft>
              <a:buFont typeface="Symbol"/>
              <a:buChar char="·"/>
            </a:pPr>
            <a:r>
              <a:rPr lang="en-US" dirty="0">
                <a:latin typeface="Times New Roman"/>
              </a:rPr>
              <a:t>Most code officials recognize a painted ceiling as a vapor retarder. Therefore, the 1/300 rule will likely apply in most cases in climate zones 6–8.</a:t>
            </a:r>
          </a:p>
          <a:p>
            <a:r>
              <a:rPr lang="en-US" dirty="0">
                <a:latin typeface="Times New Roman"/>
              </a:rPr>
              <a:t>NFA refers to the actual open area available to provide effective ventilation. For example, a 12” x 12” vent will provide somewhat less than 144 square inches of NFA because screens and louvers occupy some of the space. </a:t>
            </a:r>
          </a:p>
          <a:p>
            <a:pPr marL="440695" indent="-220348">
              <a:buFont typeface="Symbol"/>
              <a:buChar char="·"/>
            </a:pPr>
            <a:r>
              <a:rPr lang="en-US" dirty="0">
                <a:latin typeface="Times New Roman"/>
              </a:rPr>
              <a:t>Vents are rated by an R-value that relates to their NFA (not to be confused with insulation value). For example, an R-61 roof vent has an NFA of 61 square inches.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a:latin typeface="Times New Roman"/>
              </a:rPr>
              <a:t>These are photos of gable, roof, and eave vents.</a:t>
            </a:r>
          </a:p>
          <a:p>
            <a:r>
              <a:rPr lang="en-US" dirty="0">
                <a:latin typeface="Times New Roman"/>
              </a:rPr>
              <a:t>There are several types of passive attic vents. Gable and roof vents are the most commonly used in weatherization. </a:t>
            </a:r>
          </a:p>
          <a:p>
            <a:pPr marL="440695" indent="-220348">
              <a:spcBef>
                <a:spcPts val="0"/>
              </a:spcBef>
              <a:spcAft>
                <a:spcPts val="0"/>
              </a:spcAft>
              <a:buFont typeface="Symbol"/>
              <a:buChar char="·"/>
            </a:pPr>
            <a:r>
              <a:rPr lang="en-US" b="1" i="1" dirty="0">
                <a:latin typeface="Times New Roman"/>
              </a:rPr>
              <a:t>Gable vents </a:t>
            </a:r>
            <a:r>
              <a:rPr lang="en-US" dirty="0">
                <a:latin typeface="Times New Roman"/>
              </a:rPr>
              <a:t>are available in many sizes, in aluminum or </a:t>
            </a:r>
            <a:r>
              <a:rPr lang="en-US" b="0" i="0" dirty="0">
                <a:latin typeface="Times New Roman"/>
              </a:rPr>
              <a:t>acrylonitrile butadiene styrene (ABS) </a:t>
            </a:r>
            <a:r>
              <a:rPr lang="en-US" dirty="0">
                <a:latin typeface="Times New Roman"/>
              </a:rPr>
              <a:t>plastic, and are designed to be installed on gable ends. When installed on opposite gable ends, they allow for good cross flow across the length of an attic. </a:t>
            </a:r>
          </a:p>
          <a:p>
            <a:pPr marL="440695" indent="-220348">
              <a:spcBef>
                <a:spcPts val="0"/>
              </a:spcBef>
              <a:spcAft>
                <a:spcPts val="0"/>
              </a:spcAft>
              <a:buFont typeface="Symbol"/>
              <a:buChar char="·"/>
            </a:pPr>
            <a:r>
              <a:rPr lang="en-US" dirty="0">
                <a:latin typeface="Times New Roman"/>
              </a:rPr>
              <a:t>Roof vents are designed to be installed on pitched roofs and are available in aluminum and ABS plastic. Roof vents are rated by their net free area; an R-61 vent has an NFA of 61 sq. in. </a:t>
            </a:r>
          </a:p>
          <a:p>
            <a:pPr marL="440695" indent="-220348">
              <a:spcBef>
                <a:spcPts val="0"/>
              </a:spcBef>
              <a:spcAft>
                <a:spcPts val="0"/>
              </a:spcAft>
              <a:buFont typeface="Symbol"/>
              <a:buChar char="·"/>
            </a:pPr>
            <a:r>
              <a:rPr lang="en-US" dirty="0">
                <a:latin typeface="Times New Roman"/>
              </a:rPr>
              <a:t>Eave vents are used when there is sufficient soffit area and cross flow is required. They are difficult to install, and it takes a lot of them to have much effect.</a:t>
            </a:r>
          </a:p>
          <a:p>
            <a:endParaRPr lang="en-US" dirty="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latin typeface="Times New Roman"/>
              </a:rPr>
              <a:t>These are photos of turbine and large mushroom roof vents.</a:t>
            </a:r>
          </a:p>
          <a:p>
            <a:pPr marL="440695" indent="-220348">
              <a:spcBef>
                <a:spcPts val="0"/>
              </a:spcBef>
              <a:spcAft>
                <a:spcPts val="0"/>
              </a:spcAft>
              <a:buFont typeface="Symbol"/>
              <a:buChar char="·"/>
            </a:pPr>
            <a:r>
              <a:rPr lang="en-US" b="1" i="1" dirty="0">
                <a:latin typeface="Times New Roman"/>
              </a:rPr>
              <a:t>Turbine vents </a:t>
            </a:r>
            <a:r>
              <a:rPr lang="en-US" dirty="0">
                <a:latin typeface="Times New Roman"/>
              </a:rPr>
              <a:t>are rated to vent 600 sq. ft. when used with 300 sq. in. NFA of eave vents. A turbine vent has a galvanized adjustable base to fit most roof slopes. Because they are subject to mechanical failure and contribute to air leakage, turbine vents are not recommended in weatherization.</a:t>
            </a:r>
          </a:p>
          <a:p>
            <a:pPr marL="440695" indent="-220348">
              <a:spcBef>
                <a:spcPts val="0"/>
              </a:spcBef>
              <a:spcAft>
                <a:spcPts val="0"/>
              </a:spcAft>
              <a:buFont typeface="Symbol"/>
              <a:buChar char="·"/>
            </a:pPr>
            <a:r>
              <a:rPr lang="en-US" dirty="0">
                <a:latin typeface="Times New Roman"/>
              </a:rPr>
              <a:t>The large R-144 </a:t>
            </a:r>
            <a:r>
              <a:rPr lang="en-US" b="1" i="1" dirty="0">
                <a:latin typeface="Times New Roman"/>
              </a:rPr>
              <a:t>mushroom vent </a:t>
            </a:r>
            <a:r>
              <a:rPr lang="en-US" dirty="0">
                <a:latin typeface="Times New Roman"/>
              </a:rPr>
              <a:t>has more than twice the NFA as two R-61 roof vents. The opening is also large enough for an average-sized person to fit through when attic access through the roof deck is the only option.</a:t>
            </a:r>
          </a:p>
          <a:p>
            <a:pPr marL="279516" indent="-232929">
              <a:buFontTx/>
              <a:buChar char="•"/>
            </a:pPr>
            <a:endParaRPr lang="en-US"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a:latin typeface="Times New Roman"/>
              </a:rPr>
              <a:t>This is a photo of installed eave chutes. </a:t>
            </a:r>
          </a:p>
          <a:p>
            <a:pPr marL="440695" indent="-220348">
              <a:spcBef>
                <a:spcPts val="0"/>
              </a:spcBef>
              <a:spcAft>
                <a:spcPts val="0"/>
              </a:spcAft>
              <a:buFont typeface="Symbol"/>
              <a:buChar char="·"/>
            </a:pPr>
            <a:r>
              <a:rPr lang="en-US" dirty="0">
                <a:latin typeface="Times New Roman"/>
              </a:rPr>
              <a:t>When soffit vents are part of the attic ventilation scheme, eave chutes should be installed before attic insulation is blown in.</a:t>
            </a:r>
          </a:p>
          <a:p>
            <a:pPr marL="440695" indent="-220348">
              <a:spcBef>
                <a:spcPts val="0"/>
              </a:spcBef>
              <a:spcAft>
                <a:spcPts val="0"/>
              </a:spcAft>
              <a:buFont typeface="Symbol"/>
              <a:buChar char="·"/>
            </a:pPr>
            <a:r>
              <a:rPr lang="en-US" dirty="0">
                <a:latin typeface="Times New Roman"/>
              </a:rPr>
              <a:t>Eave chutes maintain air space between the insulation blanket and the roof sheathing and prevent insulation from clogging soffit vents. </a:t>
            </a:r>
          </a:p>
          <a:p>
            <a:pPr marL="440695" indent="-220348">
              <a:spcBef>
                <a:spcPts val="0"/>
              </a:spcBef>
              <a:spcAft>
                <a:spcPts val="0"/>
              </a:spcAft>
              <a:buFont typeface="Symbol"/>
              <a:buChar char="·"/>
            </a:pPr>
            <a:r>
              <a:rPr lang="en-US" dirty="0">
                <a:latin typeface="Times New Roman"/>
              </a:rPr>
              <a:t>Without eave chutes, installers may be tempted to scrimp on blown-in insulation around the edges to prevent blocking soffit vents. Specify chutes to maintain attic ventilation and encourage fast, effective attic insulation work.</a:t>
            </a:r>
          </a:p>
          <a:p>
            <a:br>
              <a:rPr lang="en-US" b="1" u="sng" dirty="0">
                <a:latin typeface="Times New Roman"/>
              </a:rPr>
            </a:br>
            <a:endParaRPr lang="en-US" dirty="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latin typeface="Times New Roman"/>
              </a:rPr>
              <a:t>Show students how to solve:</a:t>
            </a:r>
          </a:p>
          <a:p>
            <a:endParaRPr lang="en-US" dirty="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63663" y="663575"/>
            <a:ext cx="4648200" cy="3486150"/>
          </a:xfrm>
          <a:ln/>
        </p:spPr>
      </p:sp>
      <p:sp>
        <p:nvSpPr>
          <p:cNvPr id="43011" name="Rectangle 3"/>
          <p:cNvSpPr>
            <a:spLocks noGrp="1" noChangeArrowheads="1"/>
          </p:cNvSpPr>
          <p:nvPr>
            <p:ph type="body" idx="1"/>
          </p:nvPr>
        </p:nvSpPr>
        <p:spPr>
          <a:xfrm>
            <a:off x="730250" y="4415790"/>
            <a:ext cx="5608320" cy="4183380"/>
          </a:xfrm>
          <a:noFill/>
          <a:ln/>
        </p:spPr>
        <p:txBody>
          <a:bodyPr/>
          <a:lstStyle/>
          <a:p>
            <a:pPr marL="46586">
              <a:spcBef>
                <a:spcPts val="0"/>
              </a:spcBef>
              <a:spcAft>
                <a:spcPts val="0"/>
              </a:spcAft>
            </a:pPr>
            <a:endParaRPr lang="en-US" dirty="0">
              <a:latin typeface="Times New Roman"/>
            </a:endParaRPr>
          </a:p>
          <a:p>
            <a:pPr marL="440695" indent="-220348">
              <a:spcBef>
                <a:spcPts val="0"/>
              </a:spcBef>
              <a:spcAft>
                <a:spcPts val="0"/>
              </a:spcAft>
              <a:buFont typeface="Symbol" pitchFamily="18" charset="2"/>
              <a:buChar char="·"/>
            </a:pPr>
            <a:r>
              <a:rPr lang="en-US" dirty="0">
                <a:latin typeface="Times New Roman"/>
              </a:rPr>
              <a:t>additional high openings may cause the attic to have a negative pressure, sucking from the house. Consider adding only</a:t>
            </a:r>
            <a:r>
              <a:rPr lang="en-US" baseline="0" dirty="0">
                <a:latin typeface="Times New Roman"/>
              </a:rPr>
              <a:t> soffit vents so Attic is positive, thus venting stronger high.</a:t>
            </a:r>
            <a:r>
              <a:rPr lang="en-US" dirty="0">
                <a:latin typeface="Times New Roman"/>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a:spcBef>
                <a:spcPts val="0"/>
              </a:spcBef>
              <a:spcAft>
                <a:spcPts val="0"/>
              </a:spcAft>
            </a:pPr>
            <a:r>
              <a:rPr lang="en-US" dirty="0">
                <a:latin typeface="Times New Roman"/>
              </a:rPr>
              <a:t>Vented attics should not communicate with the conditioned space.</a:t>
            </a:r>
          </a:p>
          <a:p>
            <a:pPr lvl="1" indent="-220348">
              <a:spcBef>
                <a:spcPts val="0"/>
              </a:spcBef>
              <a:spcAft>
                <a:spcPts val="0"/>
              </a:spcAft>
              <a:buFont typeface="Symbol" pitchFamily="18" charset="2"/>
              <a:buChar char="·"/>
            </a:pPr>
            <a:r>
              <a:rPr lang="en-US" dirty="0">
                <a:latin typeface="Times New Roman"/>
              </a:rPr>
              <a:t>The ceiling air barrier must be continuous with no leakage.</a:t>
            </a:r>
          </a:p>
          <a:p>
            <a:pPr marL="440695" indent="-220348">
              <a:spcBef>
                <a:spcPts val="0"/>
              </a:spcBef>
              <a:spcAft>
                <a:spcPts val="0"/>
              </a:spcAft>
              <a:buFont typeface="Symbol" pitchFamily="18" charset="2"/>
              <a:buChar char="·"/>
            </a:pPr>
            <a:r>
              <a:rPr lang="en-US" dirty="0">
                <a:latin typeface="Times New Roman"/>
              </a:rPr>
              <a:t>Specify appropriate attic sealing as part of the work scope.</a:t>
            </a:r>
          </a:p>
          <a:p>
            <a:pPr marL="46586">
              <a:spcBef>
                <a:spcPts val="0"/>
              </a:spcBef>
              <a:spcAft>
                <a:spcPts val="0"/>
              </a:spcAft>
            </a:pPr>
            <a:endParaRPr lang="en-US" dirty="0">
              <a:latin typeface="Times New Roman"/>
            </a:endParaRPr>
          </a:p>
          <a:p>
            <a:pPr>
              <a:spcBef>
                <a:spcPts val="0"/>
              </a:spcBef>
              <a:spcAft>
                <a:spcPts val="0"/>
              </a:spcAft>
            </a:pPr>
            <a:r>
              <a:rPr lang="en-US" dirty="0">
                <a:latin typeface="Times New Roman"/>
              </a:rPr>
              <a:t>Specify that vents be placed low and high on the roof.</a:t>
            </a:r>
          </a:p>
          <a:p>
            <a:pPr>
              <a:spcBef>
                <a:spcPts val="0"/>
              </a:spcBef>
              <a:spcAft>
                <a:spcPts val="0"/>
              </a:spcAft>
            </a:pPr>
            <a:endParaRPr lang="en-US" dirty="0">
              <a:latin typeface="Times New Roman"/>
            </a:endParaRPr>
          </a:p>
          <a:p>
            <a:pPr>
              <a:spcBef>
                <a:spcPts val="0"/>
              </a:spcBef>
              <a:spcAft>
                <a:spcPts val="0"/>
              </a:spcAft>
            </a:pPr>
            <a:r>
              <a:rPr lang="en-US" dirty="0">
                <a:latin typeface="Times New Roman"/>
              </a:rPr>
              <a:t>Specify </a:t>
            </a:r>
            <a:r>
              <a:rPr lang="en-US" b="1" i="1" dirty="0">
                <a:latin typeface="Times New Roman"/>
              </a:rPr>
              <a:t>eave chutes </a:t>
            </a:r>
            <a:r>
              <a:rPr lang="en-US" dirty="0">
                <a:latin typeface="Times New Roman"/>
              </a:rPr>
              <a:t>when</a:t>
            </a:r>
            <a:r>
              <a:rPr lang="en-US" b="1" i="1" dirty="0">
                <a:latin typeface="Times New Roman"/>
              </a:rPr>
              <a:t> soffit </a:t>
            </a:r>
            <a:r>
              <a:rPr lang="en-US" dirty="0">
                <a:latin typeface="Times New Roman"/>
              </a:rPr>
              <a:t>vents are present and loose fill insulation is needed.</a:t>
            </a:r>
          </a:p>
          <a:p>
            <a:pPr>
              <a:spcBef>
                <a:spcPts val="0"/>
              </a:spcBef>
              <a:spcAft>
                <a:spcPts val="0"/>
              </a:spcAft>
            </a:pPr>
            <a:endParaRPr lang="en-US" dirty="0">
              <a:latin typeface="Times New Roman"/>
            </a:endParaRPr>
          </a:p>
          <a:p>
            <a:pPr>
              <a:spcBef>
                <a:spcPts val="0"/>
              </a:spcBef>
              <a:spcAft>
                <a:spcPts val="0"/>
              </a:spcAft>
            </a:pPr>
            <a:r>
              <a:rPr lang="en-US" dirty="0">
                <a:latin typeface="Times New Roman"/>
              </a:rPr>
              <a:t>Specify that all mechanical ventilation ducts and plumbing stacks be vented to the outside.</a:t>
            </a:r>
          </a:p>
          <a:p>
            <a:pPr>
              <a:spcBef>
                <a:spcPts val="0"/>
              </a:spcBef>
              <a:spcAft>
                <a:spcPts val="0"/>
              </a:spcAft>
            </a:pPr>
            <a:endParaRPr lang="en-US" dirty="0">
              <a:latin typeface="Times New Roman"/>
            </a:endParaRPr>
          </a:p>
          <a:p>
            <a:pPr>
              <a:spcBef>
                <a:spcPts val="0"/>
              </a:spcBef>
              <a:spcAft>
                <a:spcPts val="0"/>
              </a:spcAft>
            </a:pPr>
            <a:r>
              <a:rPr lang="en-US" dirty="0">
                <a:latin typeface="Times New Roman"/>
              </a:rPr>
              <a:t>Air sealing specifications are an important part of attic retrofits but are listed here to underscore their importance for attic ventilation.</a:t>
            </a:r>
          </a:p>
          <a:p>
            <a:pPr marL="279516" indent="-232929"/>
            <a:endParaRPr lang="en-US" dirty="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a:latin typeface="Times New Roman"/>
              </a:rPr>
              <a:t>This photo shows vents placed high on a roof. </a:t>
            </a:r>
          </a:p>
          <a:p>
            <a:pPr marL="440695" indent="-220348">
              <a:spcBef>
                <a:spcPts val="0"/>
              </a:spcBef>
              <a:spcAft>
                <a:spcPts val="0"/>
              </a:spcAft>
              <a:buFont typeface="Symbol"/>
              <a:buChar char="·"/>
            </a:pPr>
            <a:r>
              <a:rPr lang="en-US" dirty="0">
                <a:latin typeface="Times New Roman"/>
              </a:rPr>
              <a:t>Continuous soffit venting on both roof eaves provided the low vents, which allow for a good cross flow from low to high points within the attic space. </a:t>
            </a:r>
          </a:p>
          <a:p>
            <a:pPr marL="440695" indent="-220348">
              <a:spcBef>
                <a:spcPts val="0"/>
              </a:spcBef>
              <a:spcAft>
                <a:spcPts val="0"/>
              </a:spcAft>
              <a:buFont typeface="Symbol"/>
              <a:buChar char="·"/>
            </a:pPr>
            <a:r>
              <a:rPr lang="en-US" dirty="0">
                <a:latin typeface="Times New Roman"/>
              </a:rPr>
              <a:t>If no soffit venting is present, a combination of high and low roof vents is recommended. </a:t>
            </a:r>
          </a:p>
          <a:p>
            <a:pPr>
              <a:buFontTx/>
              <a:buChar char="•"/>
            </a:pPr>
            <a:endParaRPr lang="en-US"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p:spPr>
        <p:txBody>
          <a:bodyPr/>
          <a:lstStyle/>
          <a:p>
            <a:r>
              <a:rPr lang="en-US" dirty="0">
                <a:latin typeface="Times New Roman"/>
              </a:rPr>
              <a:t>Installers should follow these guidelines. Specify details as needed.</a:t>
            </a:r>
          </a:p>
          <a:p>
            <a:pPr marL="440695" indent="-220348">
              <a:spcBef>
                <a:spcPts val="0"/>
              </a:spcBef>
              <a:spcAft>
                <a:spcPts val="0"/>
              </a:spcAft>
              <a:buFont typeface="Symbol"/>
              <a:buChar char="·"/>
            </a:pPr>
            <a:r>
              <a:rPr lang="en-US" dirty="0">
                <a:latin typeface="Times New Roman"/>
              </a:rPr>
              <a:t>Cut the appropriate size hole and test-fit the vent. The flange is designed to slide under the roofing.</a:t>
            </a:r>
          </a:p>
          <a:p>
            <a:pPr marL="440695" indent="-220348">
              <a:spcBef>
                <a:spcPts val="0"/>
              </a:spcBef>
              <a:spcAft>
                <a:spcPts val="0"/>
              </a:spcAft>
              <a:buFont typeface="Symbol"/>
              <a:buChar char="·"/>
            </a:pPr>
            <a:r>
              <a:rPr lang="en-US" dirty="0">
                <a:latin typeface="Times New Roman"/>
              </a:rPr>
              <a:t>Once a proper fit is established, remove the vent and caulk a bead of roof cement under the shingles around the edges where the flange will sit.</a:t>
            </a:r>
          </a:p>
          <a:p>
            <a:pPr marL="440695" indent="-220348">
              <a:spcBef>
                <a:spcPts val="0"/>
              </a:spcBef>
              <a:spcAft>
                <a:spcPts val="0"/>
              </a:spcAft>
              <a:buFont typeface="Symbol"/>
              <a:buChar char="·"/>
            </a:pPr>
            <a:r>
              <a:rPr lang="en-US" dirty="0">
                <a:latin typeface="Times New Roman"/>
              </a:rPr>
              <a:t>Slide the vent into position, caulk with roof cement, and fasten through the roof deck with galvanized roofing nails. </a:t>
            </a:r>
          </a:p>
          <a:p>
            <a:pPr marL="440695" indent="-220348">
              <a:spcBef>
                <a:spcPts val="0"/>
              </a:spcBef>
              <a:spcAft>
                <a:spcPts val="0"/>
              </a:spcAft>
              <a:buFont typeface="Symbol"/>
              <a:buChar char="·"/>
            </a:pPr>
            <a:r>
              <a:rPr lang="en-US" dirty="0">
                <a:latin typeface="Times New Roman"/>
              </a:rPr>
              <a:t>Cover nail heads with roof cement. Nails should not be exposed.</a:t>
            </a:r>
          </a:p>
          <a:p>
            <a:pPr marL="279516" indent="-232929">
              <a:defRPr/>
            </a:pPr>
            <a:endParaRPr lang="en-US" dirty="0">
              <a:latin typeface="+mn-lt"/>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ln/>
        </p:spPr>
        <p:txBody>
          <a:bodyPr/>
          <a:lstStyle/>
          <a:p>
            <a:r>
              <a:rPr lang="en-US" dirty="0">
                <a:latin typeface="Times New Roman"/>
              </a:rPr>
              <a:t>This photo shows rectangular and triangular gable vents. </a:t>
            </a:r>
          </a:p>
          <a:p>
            <a:pPr marL="440695" indent="-220348">
              <a:buFont typeface="Symbol"/>
              <a:buChar char="·"/>
            </a:pPr>
            <a:r>
              <a:rPr lang="en-US" dirty="0">
                <a:latin typeface="Times New Roman"/>
              </a:rPr>
              <a:t>To install, cut an appropriately sized hole near the peak of each gable end. The vent is then caulked and fastened with galvanized nails or screws through the flange into the finished siding.</a:t>
            </a:r>
          </a:p>
          <a:p>
            <a:pPr>
              <a:defRPr/>
            </a:pPr>
            <a:endParaRPr lang="en-US" dirty="0">
              <a:latin typeface="+mn-lt"/>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a:latin typeface="Times New Roman"/>
              </a:rPr>
              <a:t>By attending this session, participants will be able to:</a:t>
            </a:r>
          </a:p>
          <a:p>
            <a:pPr marL="440695" indent="-220348">
              <a:spcBef>
                <a:spcPts val="0"/>
              </a:spcBef>
              <a:spcAft>
                <a:spcPts val="0"/>
              </a:spcAft>
              <a:buFont typeface="Symbol"/>
              <a:buChar char="·"/>
            </a:pPr>
            <a:r>
              <a:rPr lang="en-US" dirty="0">
                <a:latin typeface="Times New Roman"/>
              </a:rPr>
              <a:t>Explain the purpose and principles of attic ventilation.</a:t>
            </a:r>
          </a:p>
          <a:p>
            <a:pPr marL="440695" indent="-220348">
              <a:spcBef>
                <a:spcPts val="0"/>
              </a:spcBef>
              <a:spcAft>
                <a:spcPts val="0"/>
              </a:spcAft>
              <a:buFont typeface="Symbol"/>
              <a:buChar char="·"/>
            </a:pPr>
            <a:r>
              <a:rPr lang="en-US" dirty="0">
                <a:latin typeface="Times New Roman"/>
              </a:rPr>
              <a:t>Summarize misconceptions about attic ventilation.</a:t>
            </a:r>
          </a:p>
          <a:p>
            <a:pPr marL="440695" indent="-220348">
              <a:spcBef>
                <a:spcPts val="0"/>
              </a:spcBef>
              <a:spcAft>
                <a:spcPts val="0"/>
              </a:spcAft>
              <a:buFont typeface="Symbol"/>
              <a:buChar char="·"/>
            </a:pPr>
            <a:r>
              <a:rPr lang="en-US" dirty="0">
                <a:latin typeface="Times New Roman"/>
              </a:rPr>
              <a:t>Determine ventilation needs by code and practical alternatives.</a:t>
            </a:r>
          </a:p>
          <a:p>
            <a:pPr marL="440695" indent="-220348">
              <a:spcBef>
                <a:spcPts val="0"/>
              </a:spcBef>
              <a:spcAft>
                <a:spcPts val="0"/>
              </a:spcAft>
              <a:buFont typeface="Symbol"/>
              <a:buChar char="·"/>
            </a:pPr>
            <a:r>
              <a:rPr lang="en-US" dirty="0">
                <a:latin typeface="Times New Roman"/>
              </a:rPr>
              <a:t>List ventilation options.</a:t>
            </a:r>
          </a:p>
          <a:p>
            <a:pPr marL="440695" indent="-220348">
              <a:spcBef>
                <a:spcPts val="0"/>
              </a:spcBef>
              <a:spcAft>
                <a:spcPts val="0"/>
              </a:spcAft>
              <a:buFont typeface="Symbol"/>
              <a:buChar char="·"/>
            </a:pPr>
            <a:r>
              <a:rPr lang="en-US" dirty="0">
                <a:latin typeface="Times New Roman"/>
              </a:rPr>
              <a:t>Propose specific attic ventilation.</a:t>
            </a:r>
          </a:p>
          <a:p>
            <a:pPr marL="440695" indent="-220348">
              <a:spcBef>
                <a:spcPts val="0"/>
              </a:spcBef>
              <a:spcAft>
                <a:spcPts val="0"/>
              </a:spcAft>
              <a:buFont typeface="Symbol"/>
              <a:buChar char="·"/>
            </a:pPr>
            <a:r>
              <a:rPr lang="en-US" dirty="0">
                <a:latin typeface="Times New Roman"/>
              </a:rPr>
              <a:t>Describe safeguards for ensuring that attic ventilation does not cause problems.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latin typeface="Times New Roman"/>
              </a:rPr>
              <a:t>This photo shows the common practice of replacing an existing attic window with a plywood panel and standard rectangular gable vent. </a:t>
            </a:r>
          </a:p>
          <a:p>
            <a:r>
              <a:rPr lang="en-US" dirty="0">
                <a:latin typeface="Times New Roman"/>
              </a:rPr>
              <a:t>Converting old attic windows to an attic vent saves the home from one more penetration.</a:t>
            </a:r>
            <a:br>
              <a:rPr lang="en-US" b="1" u="sng" dirty="0">
                <a:latin typeface="Times New Roman"/>
              </a:rPr>
            </a:br>
            <a:endParaRPr lang="en-US" b="1" u="sng" dirty="0">
              <a:latin typeface="Times New Roman"/>
            </a:endParaRPr>
          </a:p>
          <a:p>
            <a:endParaRPr lang="en-US" dirty="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a:spcBef>
                <a:spcPts val="0"/>
              </a:spcBef>
              <a:spcAft>
                <a:spcPts val="0"/>
              </a:spcAft>
            </a:pPr>
            <a:r>
              <a:rPr lang="en-US" dirty="0">
                <a:latin typeface="Times New Roman"/>
              </a:rPr>
              <a:t>When the roof deck is the thermal and pressure boundary, attic ventilation is neither required nor recommended. </a:t>
            </a:r>
          </a:p>
          <a:p>
            <a:pPr>
              <a:spcBef>
                <a:spcPts val="0"/>
              </a:spcBef>
              <a:spcAft>
                <a:spcPts val="0"/>
              </a:spcAft>
            </a:pPr>
            <a:endParaRPr lang="en-US" dirty="0">
              <a:latin typeface="Times New Roman"/>
            </a:endParaRPr>
          </a:p>
          <a:p>
            <a:pPr>
              <a:spcBef>
                <a:spcPts val="0"/>
              </a:spcBef>
              <a:spcAft>
                <a:spcPts val="0"/>
              </a:spcAft>
            </a:pPr>
            <a:r>
              <a:rPr lang="en-US" dirty="0">
                <a:latin typeface="Times New Roman"/>
              </a:rPr>
              <a:t>Finished attics or those containing HVAC equipment and duct systems are examples. The roof assembly in a finished attic should not be vented. Rather, it should be airtight and insulated with closed- or open-cell spray foam insulation. </a:t>
            </a:r>
          </a:p>
          <a:p>
            <a:pPr>
              <a:buFontTx/>
              <a:buChar char="•"/>
              <a:defRPr/>
            </a:pPr>
            <a:endParaRPr lang="en-US" dirty="0">
              <a:latin typeface="+mn-lt"/>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a:latin typeface="Times New Roman"/>
              </a:rPr>
              <a:t>This graphic shows continuous soffit</a:t>
            </a:r>
            <a:r>
              <a:rPr lang="en-US" b="1" dirty="0">
                <a:latin typeface="Times New Roman"/>
              </a:rPr>
              <a:t> </a:t>
            </a:r>
            <a:r>
              <a:rPr lang="en-US" dirty="0">
                <a:latin typeface="Times New Roman"/>
              </a:rPr>
              <a:t>and</a:t>
            </a:r>
            <a:r>
              <a:rPr lang="en-US" b="1" dirty="0">
                <a:latin typeface="Times New Roman"/>
              </a:rPr>
              <a:t> </a:t>
            </a:r>
            <a:r>
              <a:rPr lang="en-US" b="1" i="1" dirty="0">
                <a:latin typeface="Times New Roman"/>
              </a:rPr>
              <a:t>ridge venting.</a:t>
            </a:r>
          </a:p>
          <a:p>
            <a:pPr marL="440695" indent="-220348">
              <a:spcBef>
                <a:spcPts val="0"/>
              </a:spcBef>
              <a:spcAft>
                <a:spcPts val="0"/>
              </a:spcAft>
              <a:buFont typeface="Symbol"/>
              <a:buChar char="·"/>
            </a:pPr>
            <a:r>
              <a:rPr lang="en-US" dirty="0">
                <a:latin typeface="Times New Roman"/>
              </a:rPr>
              <a:t>Continuous soffit and ridge venting is the best configuration because it allows for a good cross flow of ventilating air from low to high points in the roof assembly. However, this is best done during original construction. It would be impractical and costly to attempt to ventilate every roof this way. </a:t>
            </a:r>
          </a:p>
          <a:p>
            <a:pPr marL="440695" indent="-220348">
              <a:spcBef>
                <a:spcPts val="0"/>
              </a:spcBef>
              <a:spcAft>
                <a:spcPts val="0"/>
              </a:spcAft>
              <a:buFont typeface="Symbol"/>
              <a:buChar char="·"/>
            </a:pPr>
            <a:r>
              <a:rPr lang="en-US" dirty="0">
                <a:latin typeface="Times New Roman"/>
              </a:rPr>
              <a:t>Many vent types are available to accommodate different venting situations and roof configurations.</a:t>
            </a:r>
          </a:p>
          <a:p>
            <a:pPr marL="279516" indent="-232929"/>
            <a:endParaRPr lang="en-US" dirty="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marL="440695" indent="-220348">
              <a:spcBef>
                <a:spcPts val="0"/>
              </a:spcBef>
              <a:spcAft>
                <a:spcPts val="0"/>
              </a:spcAft>
              <a:buFont typeface="Symbol"/>
              <a:buChar char="·"/>
            </a:pPr>
            <a:r>
              <a:rPr lang="en-US" dirty="0">
                <a:latin typeface="Times New Roman"/>
              </a:rPr>
              <a:t>Vent attics where possible and practical.</a:t>
            </a:r>
          </a:p>
          <a:p>
            <a:pPr marL="440695" indent="-220348">
              <a:spcBef>
                <a:spcPts val="0"/>
              </a:spcBef>
              <a:spcAft>
                <a:spcPts val="0"/>
              </a:spcAft>
              <a:buFont typeface="Symbol"/>
              <a:buChar char="·"/>
            </a:pPr>
            <a:r>
              <a:rPr lang="en-US" dirty="0">
                <a:latin typeface="Times New Roman"/>
              </a:rPr>
              <a:t>Follow 1/150 and 1/300 code guidelines.</a:t>
            </a:r>
          </a:p>
          <a:p>
            <a:pPr marL="440695" indent="-220348">
              <a:spcBef>
                <a:spcPts val="0"/>
              </a:spcBef>
              <a:spcAft>
                <a:spcPts val="0"/>
              </a:spcAft>
              <a:buFont typeface="Symbol"/>
              <a:buChar char="·"/>
            </a:pPr>
            <a:r>
              <a:rPr lang="en-US" dirty="0">
                <a:latin typeface="Times New Roman"/>
              </a:rPr>
              <a:t>Don’t specify vents to solve an attic moisture problem.</a:t>
            </a:r>
          </a:p>
          <a:p>
            <a:pPr marL="440695" indent="-220348">
              <a:spcBef>
                <a:spcPts val="0"/>
              </a:spcBef>
              <a:spcAft>
                <a:spcPts val="0"/>
              </a:spcAft>
              <a:buFont typeface="Symbol"/>
              <a:buChar char="·"/>
            </a:pPr>
            <a:r>
              <a:rPr lang="en-US" dirty="0">
                <a:latin typeface="Times New Roman"/>
              </a:rPr>
              <a:t>Keep moisture out of the attic by air sealing.</a:t>
            </a:r>
          </a:p>
          <a:p>
            <a:pPr marL="440695" indent="-220348">
              <a:spcBef>
                <a:spcPts val="0"/>
              </a:spcBef>
              <a:spcAft>
                <a:spcPts val="0"/>
              </a:spcAft>
              <a:buFont typeface="Symbol"/>
              <a:buChar char="·"/>
            </a:pPr>
            <a:r>
              <a:rPr lang="en-US" dirty="0">
                <a:latin typeface="Times New Roman"/>
              </a:rPr>
              <a:t>Use the right vent for the job. </a:t>
            </a:r>
          </a:p>
          <a:p>
            <a:pPr marL="440695" indent="-220348">
              <a:spcBef>
                <a:spcPts val="0"/>
              </a:spcBef>
              <a:spcAft>
                <a:spcPts val="0"/>
              </a:spcAft>
              <a:buFont typeface="Symbol"/>
              <a:buChar char="·"/>
            </a:pPr>
            <a:r>
              <a:rPr lang="en-US" dirty="0">
                <a:latin typeface="Times New Roman"/>
              </a:rPr>
              <a:t>Place vents high and low.</a:t>
            </a:r>
          </a:p>
          <a:p>
            <a:pPr marL="440695" indent="-220348">
              <a:spcBef>
                <a:spcPts val="0"/>
              </a:spcBef>
              <a:spcAft>
                <a:spcPts val="0"/>
              </a:spcAft>
              <a:buFont typeface="Symbol"/>
              <a:buChar char="·"/>
            </a:pPr>
            <a:r>
              <a:rPr lang="en-US" dirty="0">
                <a:latin typeface="Times New Roman"/>
              </a:rPr>
              <a:t>Avoid turbine and power vents.</a:t>
            </a:r>
          </a:p>
          <a:p>
            <a:r>
              <a:rPr lang="en-US" i="1" dirty="0">
                <a:solidFill>
                  <a:schemeClr val="tx1">
                    <a:lumMod val="50000"/>
                    <a:lumOff val="50000"/>
                  </a:schemeClr>
                </a:solidFill>
              </a:rPr>
              <a:t>Present this slide as an interactive discussion, soliciting personal examples from the trainees. Add your own personal examples and knowledge to supplement.</a:t>
            </a:r>
            <a:endParaRPr lang="en-US" dirty="0">
              <a:solidFill>
                <a:schemeClr val="tx1">
                  <a:lumMod val="50000"/>
                  <a:lumOff val="50000"/>
                </a:schemeClr>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idx="1"/>
          </p:nvPr>
        </p:nvSpPr>
        <p:spPr>
          <a:noFill/>
          <a:ln/>
        </p:spPr>
        <p:txBody>
          <a:bodyPr/>
          <a:lstStyle/>
          <a:p>
            <a:pPr marL="279516" indent="-232929">
              <a:spcBef>
                <a:spcPts val="0"/>
              </a:spcBef>
              <a:spcAft>
                <a:spcPts val="0"/>
              </a:spcAft>
            </a:pPr>
            <a:r>
              <a:rPr lang="en-US" dirty="0">
                <a:latin typeface="Times New Roman"/>
              </a:rPr>
              <a:t>Attic ventilation: </a:t>
            </a:r>
          </a:p>
          <a:p>
            <a:pPr marL="440695" indent="-220348">
              <a:spcBef>
                <a:spcPts val="0"/>
              </a:spcBef>
              <a:spcAft>
                <a:spcPts val="0"/>
              </a:spcAft>
              <a:buFont typeface="Symbol"/>
              <a:buChar char="·"/>
            </a:pPr>
            <a:r>
              <a:rPr lang="en-US" dirty="0">
                <a:latin typeface="Times New Roman"/>
              </a:rPr>
              <a:t>Removes solar heat during hot weather.</a:t>
            </a:r>
          </a:p>
          <a:p>
            <a:pPr marL="440695" indent="-220348">
              <a:spcBef>
                <a:spcPts val="0"/>
              </a:spcBef>
              <a:spcAft>
                <a:spcPts val="0"/>
              </a:spcAft>
              <a:buFont typeface="Symbol"/>
              <a:buChar char="·"/>
            </a:pPr>
            <a:r>
              <a:rPr lang="en-US" dirty="0">
                <a:latin typeface="Times New Roman"/>
              </a:rPr>
              <a:t>Removes moisture vapor during cold weather.</a:t>
            </a:r>
          </a:p>
          <a:p>
            <a:r>
              <a:rPr lang="en-US" dirty="0">
                <a:latin typeface="Times New Roman"/>
              </a:rPr>
              <a:t>Anecdotal wisdom from the field indicates that less than 10 percent of homes in certain areas of the country have any type of roof ventilation. Many homes with </a:t>
            </a:r>
            <a:r>
              <a:rPr lang="en-US" b="1" i="1" dirty="0">
                <a:latin typeface="Times New Roman"/>
              </a:rPr>
              <a:t>roof vents </a:t>
            </a:r>
            <a:r>
              <a:rPr lang="en-US" dirty="0">
                <a:latin typeface="Times New Roman"/>
              </a:rPr>
              <a:t>have far fewer than required by code.</a:t>
            </a:r>
          </a:p>
          <a:p>
            <a:pPr marL="165261" indent="-162200"/>
            <a:r>
              <a:rPr lang="en-US" i="1" dirty="0">
                <a:solidFill>
                  <a:srgbClr val="808080"/>
                </a:solidFill>
              </a:rPr>
              <a:t>Q: If the purpose of attic ventilation is to remove moisture and solar heat, then why haven’t the majority of unvented roof systems failed? And why do certain roof systems fail regardless of whether they are vented?  </a:t>
            </a:r>
          </a:p>
          <a:p>
            <a:pPr marL="165261" indent="-162200"/>
            <a:r>
              <a:rPr lang="en-US" i="1" dirty="0">
                <a:solidFill>
                  <a:srgbClr val="808080"/>
                </a:solidFill>
              </a:rPr>
              <a:t>A: Some of the causes of failure are obvious and can be resolved with attic ventilation. Other problems are more complex and require a broader approach. </a:t>
            </a:r>
          </a:p>
          <a:p>
            <a:pPr marL="3060"/>
            <a:r>
              <a:rPr lang="en-US" i="1" dirty="0">
                <a:solidFill>
                  <a:srgbClr val="808080"/>
                </a:solidFill>
              </a:rPr>
              <a:t>Attic ventilation is required and is therefore more closely related to code requirements than to building science.</a:t>
            </a:r>
          </a:p>
          <a:p>
            <a:endParaRPr lang="en-US" b="1" i="1" dirty="0">
              <a:latin typeface="Times New Roman"/>
            </a:endParaRPr>
          </a:p>
          <a:p>
            <a:endParaRPr lang="en-US" dirty="0">
              <a:ea typeface="ＭＳ Ｐゴシック" charset="-128"/>
            </a:endParaRPr>
          </a:p>
        </p:txBody>
      </p:sp>
      <p:sp>
        <p:nvSpPr>
          <p:cNvPr id="33796"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5"/>
          <p:cNvSpPr>
            <a:spLocks noGrp="1" noChangeArrowheads="1"/>
          </p:cNvSpPr>
          <p:nvPr>
            <p:ph type="body" idx="1"/>
          </p:nvPr>
        </p:nvSpPr>
        <p:spPr>
          <a:noFill/>
          <a:ln/>
        </p:spPr>
        <p:txBody>
          <a:bodyPr/>
          <a:lstStyle/>
          <a:p>
            <a:pPr>
              <a:spcBef>
                <a:spcPts val="0"/>
              </a:spcBef>
              <a:spcAft>
                <a:spcPts val="0"/>
              </a:spcAft>
            </a:pPr>
            <a:r>
              <a:rPr lang="en-US" dirty="0">
                <a:latin typeface="Times New Roman"/>
              </a:rPr>
              <a:t>Some common misconceptions of attic ventilation are: </a:t>
            </a:r>
          </a:p>
          <a:p>
            <a:pPr marL="440695" indent="-220348">
              <a:spcAft>
                <a:spcPts val="0"/>
              </a:spcAft>
              <a:buFont typeface="Symbol"/>
              <a:buChar char="·"/>
            </a:pPr>
            <a:r>
              <a:rPr lang="en-US" dirty="0">
                <a:latin typeface="Times New Roman"/>
              </a:rPr>
              <a:t>Attic ventilation always removes moisture vapor during cold weather.</a:t>
            </a:r>
          </a:p>
          <a:p>
            <a:pPr marL="440695" indent="-220348">
              <a:spcBef>
                <a:spcPts val="0"/>
              </a:spcBef>
              <a:spcAft>
                <a:spcPts val="0"/>
              </a:spcAft>
              <a:buFont typeface="Symbol"/>
              <a:buChar char="·"/>
            </a:pPr>
            <a:r>
              <a:rPr lang="en-US" dirty="0">
                <a:latin typeface="Times New Roman"/>
              </a:rPr>
              <a:t>Attic ventilation will cure an attic moisture problem.</a:t>
            </a:r>
          </a:p>
          <a:p>
            <a:pPr marL="440695" indent="-220348">
              <a:spcBef>
                <a:spcPts val="0"/>
              </a:spcBef>
              <a:spcAft>
                <a:spcPts val="0"/>
              </a:spcAft>
              <a:buFont typeface="Symbol"/>
              <a:buChar char="·"/>
            </a:pPr>
            <a:r>
              <a:rPr lang="en-US" dirty="0">
                <a:latin typeface="Times New Roman"/>
              </a:rPr>
              <a:t>The more attic ventilation, the better.</a:t>
            </a:r>
          </a:p>
          <a:p>
            <a:pPr marL="440695" indent="-220348">
              <a:spcBef>
                <a:spcPts val="0"/>
              </a:spcBef>
              <a:spcAft>
                <a:spcPts val="0"/>
              </a:spcAft>
              <a:buFont typeface="Symbol"/>
              <a:buChar char="·"/>
            </a:pPr>
            <a:r>
              <a:rPr lang="en-US" dirty="0">
                <a:latin typeface="Times New Roman"/>
              </a:rPr>
              <a:t>Attic ventilation is not necessary.</a:t>
            </a:r>
          </a:p>
          <a:p>
            <a:r>
              <a:rPr lang="en-US" dirty="0">
                <a:latin typeface="Times New Roman"/>
              </a:rPr>
              <a:t>Some building scientists question the need for attic venting, particularly in cold climates where there is mounting evidence that attic ventilation may only worsen an existing attic moisture problem. On the other hand, codes require a certain amount of attic ventilation. </a:t>
            </a:r>
          </a:p>
          <a:p>
            <a:pPr marL="3060"/>
            <a:r>
              <a:rPr lang="en-US" i="1" dirty="0">
                <a:solidFill>
                  <a:srgbClr val="808080"/>
                </a:solidFill>
                <a:latin typeface="Times New Roman"/>
              </a:rPr>
              <a:t>Raise these issues with participants in preparation for the slides that follow. Ask participants for examples from the field. </a:t>
            </a:r>
          </a:p>
          <a:p>
            <a:endParaRPr lang="en-US" dirty="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spcBef>
                <a:spcPts val="0"/>
              </a:spcBef>
              <a:spcAft>
                <a:spcPts val="0"/>
              </a:spcAft>
            </a:pPr>
            <a:r>
              <a:rPr lang="en-US" dirty="0"/>
              <a:t>These photos show mold and frost on sheathing after attic insulation and roof vents were installed. </a:t>
            </a:r>
          </a:p>
          <a:p>
            <a:pPr marL="440695" indent="-220348">
              <a:spcBef>
                <a:spcPts val="0"/>
              </a:spcBef>
              <a:spcAft>
                <a:spcPts val="0"/>
              </a:spcAft>
              <a:buFont typeface="Symbol" pitchFamily="18" charset="2"/>
              <a:buChar char="·"/>
            </a:pPr>
            <a:r>
              <a:rPr lang="en-US" dirty="0"/>
              <a:t>In an uninsulated or unsealed attic, the house sufficiently warms the air to cause ventilation. </a:t>
            </a:r>
          </a:p>
          <a:p>
            <a:pPr marL="440695" indent="-220348">
              <a:spcBef>
                <a:spcPts val="0"/>
              </a:spcBef>
              <a:spcAft>
                <a:spcPts val="0"/>
              </a:spcAft>
              <a:buFont typeface="Symbol" pitchFamily="18" charset="2"/>
              <a:buChar char="·"/>
            </a:pPr>
            <a:r>
              <a:rPr lang="en-US" dirty="0"/>
              <a:t>Insulation prevents the air in the attic from warming, thereby reducing its buoyancy and ability to vent. </a:t>
            </a:r>
          </a:p>
          <a:p>
            <a:pPr marL="440695" indent="-220348">
              <a:spcBef>
                <a:spcPts val="0"/>
              </a:spcBef>
              <a:spcAft>
                <a:spcPts val="0"/>
              </a:spcAft>
              <a:buFont typeface="Symbol" pitchFamily="18" charset="2"/>
              <a:buChar char="·"/>
            </a:pPr>
            <a:r>
              <a:rPr lang="en-US" dirty="0"/>
              <a:t>The combination of high interior moisture sources and poor attic air sealing is one of the primary causes of roof failure in heating climates. </a:t>
            </a:r>
          </a:p>
          <a:p>
            <a:pPr>
              <a:spcBef>
                <a:spcPts val="0"/>
              </a:spcBef>
              <a:spcAft>
                <a:spcPts val="0"/>
              </a:spcAft>
            </a:pPr>
            <a:endParaRPr lang="en-US" dirty="0"/>
          </a:p>
          <a:p>
            <a:pPr>
              <a:spcBef>
                <a:spcPts val="0"/>
              </a:spcBef>
              <a:spcAft>
                <a:spcPts val="0"/>
              </a:spcAft>
            </a:pPr>
            <a:r>
              <a:rPr lang="en-US" dirty="0"/>
              <a:t>Attic vents have the potential to worsen an attic moisture problem. </a:t>
            </a:r>
          </a:p>
          <a:p>
            <a:pPr marL="440695" indent="-220348">
              <a:spcBef>
                <a:spcPts val="0"/>
              </a:spcBef>
              <a:spcAft>
                <a:spcPts val="0"/>
              </a:spcAft>
              <a:buFont typeface="Symbol" pitchFamily="18" charset="2"/>
              <a:buChar char="·"/>
            </a:pPr>
            <a:r>
              <a:rPr lang="en-US" dirty="0"/>
              <a:t>Venting provides openings that pull warm, moist air from the house through unsealed bypasses into the attic, where moisture can condense on cold surfaces. </a:t>
            </a:r>
          </a:p>
          <a:p>
            <a:pPr marL="440695" indent="-220348">
              <a:spcBef>
                <a:spcPts val="0"/>
              </a:spcBef>
              <a:spcAft>
                <a:spcPts val="0"/>
              </a:spcAft>
              <a:buFont typeface="Symbol" pitchFamily="18" charset="2"/>
              <a:buChar char="·"/>
            </a:pPr>
            <a:r>
              <a:rPr lang="en-US" dirty="0"/>
              <a:t>On still, winter days, cold and dense air can sink into the attic space from the outside through the vents, cooling the attic surfaces even further. </a:t>
            </a:r>
          </a:p>
          <a:p>
            <a:pPr>
              <a:spcBef>
                <a:spcPts val="0"/>
              </a:spcBef>
              <a:spcAft>
                <a:spcPts val="0"/>
              </a:spcAft>
            </a:pPr>
            <a:endParaRPr lang="en-US" dirty="0"/>
          </a:p>
          <a:p>
            <a:pPr>
              <a:spcBef>
                <a:spcPts val="0"/>
              </a:spcBef>
              <a:spcAft>
                <a:spcPts val="0"/>
              </a:spcAft>
            </a:pPr>
            <a:r>
              <a:rPr lang="en-US" dirty="0"/>
              <a:t>Additional venting is not the solution when attic air sealing and moisture mitigation would control moisture.</a:t>
            </a:r>
            <a:endParaRPr lang="en-US"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a:latin typeface="Times New Roman"/>
              </a:rPr>
              <a:t>This is a photo of a disconnected bathroom exhaust fan and resulting degradation of roof sheathing. </a:t>
            </a:r>
          </a:p>
          <a:p>
            <a:pPr marL="440695" indent="-220348">
              <a:spcBef>
                <a:spcPts val="0"/>
              </a:spcBef>
              <a:spcAft>
                <a:spcPts val="0"/>
              </a:spcAft>
              <a:buFont typeface="Symbol"/>
              <a:buChar char="·"/>
            </a:pPr>
            <a:r>
              <a:rPr lang="en-US" dirty="0">
                <a:latin typeface="Times New Roman"/>
              </a:rPr>
              <a:t>Specify that all mechanical vents be vented to the outside before attic vents or insulation is installed.</a:t>
            </a:r>
          </a:p>
          <a:p>
            <a:pPr marL="440695" indent="-220348">
              <a:spcBef>
                <a:spcPts val="0"/>
              </a:spcBef>
              <a:spcAft>
                <a:spcPts val="0"/>
              </a:spcAft>
              <a:buFont typeface="Symbol"/>
              <a:buChar char="·"/>
            </a:pPr>
            <a:r>
              <a:rPr lang="en-US" b="1" i="1" dirty="0">
                <a:latin typeface="Times New Roman"/>
              </a:rPr>
              <a:t>Vent terminations </a:t>
            </a:r>
            <a:r>
              <a:rPr lang="en-US" dirty="0">
                <a:latin typeface="Times New Roman"/>
              </a:rPr>
              <a:t>must prevent intrusion of moisture, materials, and animals into the vents.</a:t>
            </a:r>
          </a:p>
          <a:p>
            <a:endParaRPr lang="en-US" dirty="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5"/>
          <p:cNvSpPr>
            <a:spLocks noGrp="1" noChangeArrowheads="1"/>
          </p:cNvSpPr>
          <p:nvPr>
            <p:ph type="body" idx="1"/>
          </p:nvPr>
        </p:nvSpPr>
        <p:spPr>
          <a:noFill/>
          <a:ln/>
        </p:spPr>
        <p:txBody>
          <a:bodyPr/>
          <a:lstStyle/>
          <a:p>
            <a:r>
              <a:rPr lang="en-US" dirty="0">
                <a:latin typeface="Times New Roman"/>
              </a:rPr>
              <a:t>This graphic illustrates venting via natural </a:t>
            </a:r>
            <a:r>
              <a:rPr lang="en-US" b="1" i="1" dirty="0">
                <a:latin typeface="Times New Roman"/>
              </a:rPr>
              <a:t>convection. </a:t>
            </a:r>
          </a:p>
          <a:p>
            <a:pPr marL="440695" indent="-220348">
              <a:buFont typeface="Symbol"/>
              <a:buChar char="·"/>
            </a:pPr>
            <a:r>
              <a:rPr lang="en-US" b="1" i="1" dirty="0">
                <a:latin typeface="Times New Roman"/>
              </a:rPr>
              <a:t>Passive attic venting </a:t>
            </a:r>
            <a:r>
              <a:rPr lang="en-US" dirty="0">
                <a:latin typeface="Times New Roman"/>
              </a:rPr>
              <a:t>takes advantage of the natural buoyancy of air by providing inlets and outlets low and high on the roof. As air in the attic is warmed by solar radiation, it becomes lighter and rises, escaping through the higher vents. Cooler air is drawn in through </a:t>
            </a:r>
            <a:r>
              <a:rPr lang="en-US" b="1" i="1" dirty="0">
                <a:latin typeface="Times New Roman"/>
              </a:rPr>
              <a:t>eave vents </a:t>
            </a:r>
            <a:r>
              <a:rPr lang="en-US" dirty="0">
                <a:latin typeface="Times New Roman"/>
              </a:rPr>
              <a:t>as warmed air escapes. Venting is especially important in hot climates where attic temperatures can exceed 140</a:t>
            </a:r>
            <a:r>
              <a:rPr lang="en-US" dirty="0">
                <a:latin typeface="Times New Roman"/>
                <a:sym typeface="Symbol"/>
              </a:rPr>
              <a:t></a:t>
            </a:r>
            <a:r>
              <a:rPr lang="en-US" dirty="0">
                <a:latin typeface="Times New Roman"/>
              </a:rPr>
              <a:t>F for long periods of time. Passive attic ventilation can significantly reduce cooling loads.</a:t>
            </a:r>
          </a:p>
          <a:p>
            <a:endParaRPr lang="en-US" dirty="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5"/>
          <p:cNvSpPr>
            <a:spLocks noGrp="1" noChangeArrowheads="1"/>
          </p:cNvSpPr>
          <p:nvPr>
            <p:ph type="body" idx="1"/>
          </p:nvPr>
        </p:nvSpPr>
        <p:spPr>
          <a:noFill/>
          <a:ln/>
        </p:spPr>
        <p:txBody>
          <a:bodyPr/>
          <a:lstStyle/>
          <a:p>
            <a:r>
              <a:rPr lang="en-US" dirty="0">
                <a:latin typeface="Times New Roman"/>
              </a:rPr>
              <a:t>This graphic illustrates venting via </a:t>
            </a:r>
            <a:r>
              <a:rPr lang="en-US" b="1" i="1" dirty="0">
                <a:latin typeface="Times New Roman"/>
              </a:rPr>
              <a:t>wind effect.</a:t>
            </a:r>
          </a:p>
          <a:p>
            <a:pPr marL="440695" indent="-220348">
              <a:buFont typeface="Symbol"/>
              <a:buChar char="·"/>
            </a:pPr>
            <a:r>
              <a:rPr lang="en-US" dirty="0">
                <a:latin typeface="Times New Roman"/>
              </a:rPr>
              <a:t>Wind can also aid venting by creating positive pressure on the windward side of the roof and negative pressure on the leeward side. Air is exhausted from the attic by a phenomenon known as the “</a:t>
            </a:r>
            <a:r>
              <a:rPr lang="en-US" b="1" i="1" dirty="0">
                <a:latin typeface="Times New Roman"/>
              </a:rPr>
              <a:t>Bernoulli Principle,” </a:t>
            </a:r>
            <a:r>
              <a:rPr lang="en-US" dirty="0">
                <a:latin typeface="Times New Roman"/>
              </a:rPr>
              <a:t>where a sufficient air stream across an opening will create enough of a pressure difference to draw a liquid or gas (air) out of a vessel (attic space). </a:t>
            </a:r>
          </a:p>
          <a:p>
            <a:r>
              <a:rPr lang="en-US" i="1" dirty="0">
                <a:solidFill>
                  <a:srgbClr val="808080"/>
                </a:solidFill>
                <a:latin typeface="Times New Roman"/>
              </a:rPr>
              <a:t>Demonstrate the Bernoulli principle with an old perfume bottle if possible or by puffing smoke into a bottle, then gently blowing across the opening, causing smoke to lift from the bottle. Or use a chalkboard or other visual aid to illustrate the principle. </a:t>
            </a:r>
          </a:p>
          <a:p>
            <a:endParaRPr lang="en-US" dirty="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a:latin typeface="Times New Roman"/>
              </a:rPr>
              <a:t>This graphic illustrates </a:t>
            </a:r>
            <a:r>
              <a:rPr lang="en-US" b="1" i="1" dirty="0">
                <a:latin typeface="Times New Roman"/>
              </a:rPr>
              <a:t>power venting.</a:t>
            </a:r>
          </a:p>
          <a:p>
            <a:r>
              <a:rPr lang="en-US" dirty="0">
                <a:latin typeface="Times New Roman"/>
              </a:rPr>
              <a:t>Power ventilation is an </a:t>
            </a:r>
            <a:r>
              <a:rPr lang="en-US" b="1" i="1" dirty="0">
                <a:latin typeface="Times New Roman"/>
              </a:rPr>
              <a:t>active (mechanical) ventilation </a:t>
            </a:r>
            <a:r>
              <a:rPr lang="en-US" dirty="0">
                <a:latin typeface="Times New Roman"/>
              </a:rPr>
              <a:t>approach</a:t>
            </a:r>
            <a:r>
              <a:rPr lang="en-US" b="1" i="1" dirty="0">
                <a:latin typeface="Times New Roman"/>
              </a:rPr>
              <a:t> </a:t>
            </a:r>
            <a:r>
              <a:rPr lang="en-US" dirty="0">
                <a:latin typeface="Times New Roman"/>
              </a:rPr>
              <a:t>and can be accomplished in two ways.</a:t>
            </a:r>
          </a:p>
          <a:p>
            <a:pPr marL="440695" indent="-220348">
              <a:spcBef>
                <a:spcPts val="0"/>
              </a:spcBef>
              <a:spcAft>
                <a:spcPts val="0"/>
              </a:spcAft>
              <a:buFont typeface="Symbol"/>
              <a:buChar char="·"/>
            </a:pPr>
            <a:r>
              <a:rPr lang="en-US" dirty="0">
                <a:latin typeface="Times New Roman"/>
              </a:rPr>
              <a:t>In non-air-conditioned homes, temperatures may be controlled to some extent by the use of attic fans. An attic fan is usually mounted on the ceiling in a central hallway so that outside air is pulled through open windows and exhausted through the attic. The attic must have sufficient outlets to exhaust the air without creating high pressures against which the fan must operate.</a:t>
            </a:r>
          </a:p>
          <a:p>
            <a:pPr marL="440695" indent="-220348">
              <a:spcBef>
                <a:spcPts val="0"/>
              </a:spcBef>
              <a:spcAft>
                <a:spcPts val="0"/>
              </a:spcAft>
              <a:buFont typeface="Symbol"/>
              <a:buChar char="·"/>
            </a:pPr>
            <a:r>
              <a:rPr lang="en-US" dirty="0">
                <a:latin typeface="Times New Roman"/>
              </a:rPr>
              <a:t>Air-conditioned homes can use power attic ventilators with exhaust fans mounted through the roof or in the gable. The attic must have inlets for the ventilating air at opposite gable ends, or low-mounted roof vents if there is no roof overhang. </a:t>
            </a:r>
          </a:p>
          <a:p>
            <a:r>
              <a:rPr lang="en-US" dirty="0">
                <a:latin typeface="Times New Roman"/>
              </a:rPr>
              <a:t>Power venting is generally not recommended as a weatherization measure because fans can draw warm, humid air into the house, which may condense on cool surfaces in basements or crawl spaces. </a:t>
            </a:r>
          </a:p>
          <a:p>
            <a:pPr marL="440695" indent="-220348">
              <a:buFont typeface="Symbol"/>
              <a:buChar char="·"/>
            </a:pPr>
            <a:r>
              <a:rPr lang="en-US" dirty="0">
                <a:latin typeface="Times New Roman"/>
              </a:rPr>
              <a:t>Sufficient attic insulation and passive (non-mechanical) ventilation is a better alternative in most cases.</a:t>
            </a:r>
          </a:p>
          <a:p>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EF-4AFC-46D0-99A4-9FEDCDAD39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D29CDF-2477-484C-ADC7-A25D1497BA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67406-97F1-4F27-AA5A-30787E812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24E0B-981D-4078-8CCF-952B427FAA87}"/>
              </a:ext>
            </a:extLst>
          </p:cNvPr>
          <p:cNvSpPr>
            <a:spLocks noGrp="1"/>
          </p:cNvSpPr>
          <p:nvPr>
            <p:ph type="dt" sz="half" idx="10"/>
          </p:nvPr>
        </p:nvSpPr>
        <p:spPr>
          <a:xfrm>
            <a:off x="762285" y="6461895"/>
            <a:ext cx="709301" cy="355481"/>
          </a:xfrm>
        </p:spPr>
        <p:txBody>
          <a:bodyPr/>
          <a:lstStyle/>
          <a:p>
            <a:fld id="{F715F99E-6A40-4346-8EF5-7E9156D41D5F}" type="datetime1">
              <a:rPr lang="en-US" smtClean="0"/>
              <a:t>1/23/2026</a:t>
            </a:fld>
            <a:endParaRPr lang="en-US" dirty="0"/>
          </a:p>
        </p:txBody>
      </p:sp>
      <p:sp>
        <p:nvSpPr>
          <p:cNvPr id="6" name="Footer Placeholder 5">
            <a:extLst>
              <a:ext uri="{FF2B5EF4-FFF2-40B4-BE49-F238E27FC236}">
                <a16:creationId xmlns:a16="http://schemas.microsoft.com/office/drawing/2014/main" id="{660FAADE-37CF-4352-BC76-E365D2BB7FB5}"/>
              </a:ext>
            </a:extLst>
          </p:cNvPr>
          <p:cNvSpPr>
            <a:spLocks noGrp="1"/>
          </p:cNvSpPr>
          <p:nvPr>
            <p:ph type="ftr" sz="quarter" idx="11"/>
          </p:nvPr>
        </p:nvSpPr>
        <p:spPr>
          <a:xfrm>
            <a:off x="1685584" y="6571372"/>
            <a:ext cx="6021013" cy="136525"/>
          </a:xfrm>
          <a:prstGeom prst="rect">
            <a:avLst/>
          </a:prstGeom>
        </p:spPr>
        <p:txBody>
          <a:bodyPr/>
          <a:lstStyle>
            <a:lvl1pPr>
              <a:defRPr sz="800"/>
            </a:lvl1pPr>
          </a:lstStyle>
          <a:p>
            <a:r>
              <a:rPr lang="en-US" dirty="0"/>
              <a:t>WEATHERIZATION ASSISTANCE PROGRAM STANDARDIZED CURRICULUM – GREEN JOBS ACADEMY 2024  </a:t>
            </a:r>
          </a:p>
        </p:txBody>
      </p:sp>
      <p:sp>
        <p:nvSpPr>
          <p:cNvPr id="7" name="Slide Number Placeholder 6">
            <a:extLst>
              <a:ext uri="{FF2B5EF4-FFF2-40B4-BE49-F238E27FC236}">
                <a16:creationId xmlns:a16="http://schemas.microsoft.com/office/drawing/2014/main" id="{30422C48-4C1E-425D-A4BC-9FF27AECB4B6}"/>
              </a:ext>
            </a:extLst>
          </p:cNvPr>
          <p:cNvSpPr>
            <a:spLocks noGrp="1"/>
          </p:cNvSpPr>
          <p:nvPr>
            <p:ph type="sldNum" sz="quarter" idx="12"/>
          </p:nvPr>
        </p:nvSpPr>
        <p:spPr>
          <a:xfrm>
            <a:off x="7507981" y="6436434"/>
            <a:ext cx="568382" cy="365125"/>
          </a:xfrm>
        </p:spPr>
        <p:txBody>
          <a:bodyPr/>
          <a:lstStyle/>
          <a:p>
            <a:fld id="{87CE3CB8-0B2C-4409-9FD8-B0D98713A202}" type="slidenum">
              <a:rPr lang="en-US" smtClean="0"/>
              <a:t>‹#›</a:t>
            </a:fld>
            <a:endParaRPr lang="en-US"/>
          </a:p>
        </p:txBody>
      </p:sp>
    </p:spTree>
    <p:extLst>
      <p:ext uri="{BB962C8B-B14F-4D97-AF65-F5344CB8AC3E}">
        <p14:creationId xmlns:p14="http://schemas.microsoft.com/office/powerpoint/2010/main" val="232753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61082"/>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3310725"/>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Date Placeholder 1">
            <a:extLst>
              <a:ext uri="{FF2B5EF4-FFF2-40B4-BE49-F238E27FC236}">
                <a16:creationId xmlns:a16="http://schemas.microsoft.com/office/drawing/2014/main" id="{1636BF63-A5C4-4D3A-9957-F601E08E91A2}"/>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9" name="Footer Placeholder 8">
            <a:extLst>
              <a:ext uri="{FF2B5EF4-FFF2-40B4-BE49-F238E27FC236}">
                <a16:creationId xmlns:a16="http://schemas.microsoft.com/office/drawing/2014/main" id="{4528C30F-D05B-493E-97E4-17B8E0D1174C}"/>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10" name="Slide Number Placeholder 9">
            <a:extLst>
              <a:ext uri="{FF2B5EF4-FFF2-40B4-BE49-F238E27FC236}">
                <a16:creationId xmlns:a16="http://schemas.microsoft.com/office/drawing/2014/main" id="{B1869222-EA22-439A-B899-155FBFBD835C}"/>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25684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3159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838200" y="6245225"/>
            <a:ext cx="1901825" cy="476250"/>
          </a:xfrm>
          <a:prstGeom prst="rect">
            <a:avLst/>
          </a:prstGeom>
        </p:spPr>
        <p:txBody>
          <a:bodyPr vert="horz" wrap="square" lIns="91440" tIns="45720" rIns="91440" bIns="45720" numCol="1" anchor="t" anchorCtr="0" compatLnSpc="1">
            <a:prstTxWarp prst="textNoShape">
              <a:avLst/>
            </a:prstTxWarp>
          </a:bodyPr>
          <a:lstStyle>
            <a:lvl1pPr>
              <a:defRPr>
                <a:cs typeface="ＭＳ Ｐゴシック" charset="-128"/>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ＭＳ Ｐゴシック" charset="-128"/>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F5F2E51-30D6-4524-8BE1-671F80FA15C5}" type="slidenum">
              <a:rPr lang="en-US" smtClean="0"/>
              <a:pPr>
                <a:defRPr/>
              </a:pPr>
              <a:t>‹#›</a:t>
            </a:fld>
            <a:endParaRPr lang="en-US" dirty="0"/>
          </a:p>
        </p:txBody>
      </p:sp>
    </p:spTree>
    <p:extLst>
      <p:ext uri="{BB962C8B-B14F-4D97-AF65-F5344CB8AC3E}">
        <p14:creationId xmlns:p14="http://schemas.microsoft.com/office/powerpoint/2010/main" val="210624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8538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4E984A1-B5CF-4902-8B84-49A8E073D5BC}" type="slidenum">
              <a:rPr lang="en-US"/>
              <a:pPr>
                <a:defRPr/>
              </a:pPr>
              <a:t>‹#›</a:t>
            </a:fld>
            <a:endParaRPr lang="en-US"/>
          </a:p>
        </p:txBody>
      </p:sp>
    </p:spTree>
    <p:extLst>
      <p:ext uri="{BB962C8B-B14F-4D97-AF65-F5344CB8AC3E}">
        <p14:creationId xmlns:p14="http://schemas.microsoft.com/office/powerpoint/2010/main" val="16270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99F16E9D-2946-45E5-A414-2380349426D6}" type="slidenum">
              <a:rPr lang="en-US" smtClean="0"/>
              <a:pPr>
                <a:defRPr/>
              </a:pPr>
              <a:t>‹#›</a:t>
            </a:fld>
            <a:endParaRPr lang="en-US" dirty="0"/>
          </a:p>
        </p:txBody>
      </p:sp>
    </p:spTree>
    <p:extLst>
      <p:ext uri="{BB962C8B-B14F-4D97-AF65-F5344CB8AC3E}">
        <p14:creationId xmlns:p14="http://schemas.microsoft.com/office/powerpoint/2010/main" val="23166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513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04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AC40E-7086-46EE-BE2C-DC1E962365A8}"/>
              </a:ext>
            </a:extLst>
          </p:cNvPr>
          <p:cNvSpPr>
            <a:spLocks noGrp="1"/>
          </p:cNvSpPr>
          <p:nvPr>
            <p:ph type="title"/>
          </p:nvPr>
        </p:nvSpPr>
        <p:spPr>
          <a:xfrm>
            <a:off x="628649" y="365125"/>
            <a:ext cx="789150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C90CF75-6010-472C-BFB6-07A99DF26ADA}"/>
              </a:ext>
            </a:extLst>
          </p:cNvPr>
          <p:cNvSpPr>
            <a:spLocks noGrp="1"/>
          </p:cNvSpPr>
          <p:nvPr>
            <p:ph type="body" idx="1"/>
          </p:nvPr>
        </p:nvSpPr>
        <p:spPr>
          <a:xfrm>
            <a:off x="628650" y="1825625"/>
            <a:ext cx="7886700" cy="42077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8D7B1A-E72C-4A91-B83E-D99D6C6EE608}"/>
              </a:ext>
            </a:extLst>
          </p:cNvPr>
          <p:cNvSpPr>
            <a:spLocks noGrp="1"/>
          </p:cNvSpPr>
          <p:nvPr>
            <p:ph type="dt" sz="half" idx="2"/>
          </p:nvPr>
        </p:nvSpPr>
        <p:spPr>
          <a:xfrm>
            <a:off x="854062" y="6374820"/>
            <a:ext cx="709301" cy="355481"/>
          </a:xfrm>
          <a:prstGeom prst="rect">
            <a:avLst/>
          </a:prstGeom>
        </p:spPr>
        <p:txBody>
          <a:bodyPr vert="horz" lIns="91440" tIns="45720" rIns="91440" bIns="45720" rtlCol="0" anchor="ctr"/>
          <a:lstStyle>
            <a:lvl1pPr algn="l">
              <a:defRPr sz="800">
                <a:solidFill>
                  <a:schemeClr val="tx1">
                    <a:tint val="75000"/>
                  </a:schemeClr>
                </a:solidFill>
              </a:defRPr>
            </a:lvl1pPr>
          </a:lstStyle>
          <a:p>
            <a:fld id="{DC54D402-1E1C-478F-8273-3A559609C846}" type="datetime1">
              <a:rPr lang="en-US" smtClean="0"/>
              <a:t>1/23/2026</a:t>
            </a:fld>
            <a:endParaRPr lang="en-US" dirty="0"/>
          </a:p>
        </p:txBody>
      </p:sp>
      <p:sp>
        <p:nvSpPr>
          <p:cNvPr id="6" name="Slide Number Placeholder 5">
            <a:extLst>
              <a:ext uri="{FF2B5EF4-FFF2-40B4-BE49-F238E27FC236}">
                <a16:creationId xmlns:a16="http://schemas.microsoft.com/office/drawing/2014/main" id="{DA68E07E-9101-44A5-AD52-A364C08F779F}"/>
              </a:ext>
            </a:extLst>
          </p:cNvPr>
          <p:cNvSpPr>
            <a:spLocks noGrp="1"/>
          </p:cNvSpPr>
          <p:nvPr>
            <p:ph type="sldNum" sz="quarter" idx="4"/>
          </p:nvPr>
        </p:nvSpPr>
        <p:spPr>
          <a:xfrm>
            <a:off x="7512271" y="6356520"/>
            <a:ext cx="568382" cy="392080"/>
          </a:xfrm>
          <a:prstGeom prst="rect">
            <a:avLst/>
          </a:prstGeom>
        </p:spPr>
        <p:txBody>
          <a:bodyPr vert="horz" lIns="91440" tIns="45720" rIns="91440" bIns="45720" rtlCol="0" anchor="ctr"/>
          <a:lstStyle>
            <a:lvl1pPr algn="r">
              <a:defRPr sz="800">
                <a:solidFill>
                  <a:schemeClr val="tx1">
                    <a:tint val="75000"/>
                  </a:schemeClr>
                </a:solidFill>
              </a:defRPr>
            </a:lvl1pPr>
          </a:lstStyle>
          <a:p>
            <a:fld id="{87CE3CB8-0B2C-4409-9FD8-B0D98713A202}" type="slidenum">
              <a:rPr lang="en-US" smtClean="0"/>
              <a:pPr/>
              <a:t>‹#›</a:t>
            </a:fld>
            <a:endParaRPr lang="en-US" dirty="0"/>
          </a:p>
        </p:txBody>
      </p:sp>
      <p:sp>
        <p:nvSpPr>
          <p:cNvPr id="8" name="Footer Placeholder 7">
            <a:extLst>
              <a:ext uri="{FF2B5EF4-FFF2-40B4-BE49-F238E27FC236}">
                <a16:creationId xmlns:a16="http://schemas.microsoft.com/office/drawing/2014/main" id="{E842D22F-7516-46BF-A808-330DFE6301B4}"/>
              </a:ext>
            </a:extLst>
          </p:cNvPr>
          <p:cNvSpPr>
            <a:spLocks noGrp="1"/>
          </p:cNvSpPr>
          <p:nvPr>
            <p:ph type="ftr" sz="quarter" idx="3"/>
          </p:nvPr>
        </p:nvSpPr>
        <p:spPr>
          <a:xfrm>
            <a:off x="1208712" y="6533332"/>
            <a:ext cx="6533794" cy="23897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WEATHERIZATION ASSISTANCE PROGRAM STANDARDIZED CURRICULUM – GREEN JOBS ACADEMY 2024 </a:t>
            </a:r>
          </a:p>
        </p:txBody>
      </p:sp>
      <p:sp>
        <p:nvSpPr>
          <p:cNvPr id="7" name="Text Placeholder 9">
            <a:extLst>
              <a:ext uri="{FF2B5EF4-FFF2-40B4-BE49-F238E27FC236}">
                <a16:creationId xmlns:a16="http://schemas.microsoft.com/office/drawing/2014/main" id="{9869DF33-DAD7-410D-A7A1-75706B372A6B}"/>
              </a:ext>
            </a:extLst>
          </p:cNvPr>
          <p:cNvSpPr txBox="1">
            <a:spLocks/>
          </p:cNvSpPr>
          <p:nvPr/>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a:solidFill>
                  <a:schemeClr val="bg1"/>
                </a:solidFill>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98C4359E-F31E-4EA7-9CAA-7F4BC3356805}"/>
              </a:ext>
            </a:extLst>
          </p:cNvPr>
          <p:cNvSpPr txBox="1">
            <a:spLocks/>
          </p:cNvSpPr>
          <p:nvPr/>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
        <p:nvSpPr>
          <p:cNvPr id="10" name="Text Placeholder 9">
            <a:extLst>
              <a:ext uri="{FF2B5EF4-FFF2-40B4-BE49-F238E27FC236}">
                <a16:creationId xmlns:a16="http://schemas.microsoft.com/office/drawing/2014/main" id="{28E3F064-6F08-47B5-B62A-4F633163E6F7}"/>
              </a:ext>
            </a:extLst>
          </p:cNvPr>
          <p:cNvSpPr txBox="1">
            <a:spLocks/>
          </p:cNvSpPr>
          <p:nvPr userDrawn="1"/>
        </p:nvSpPr>
        <p:spPr>
          <a:xfrm>
            <a:off x="130175" y="6616700"/>
            <a:ext cx="7286625" cy="241300"/>
          </a:xfrm>
          <a:prstGeom prst="rect">
            <a:avLst/>
          </a:prstGeom>
        </p:spPr>
        <p:txBody>
          <a:bodyPr>
            <a:normAutofit/>
          </a:bodyPr>
          <a:lstStyle/>
          <a:p>
            <a:pPr marL="342900" indent="-342900" algn="l">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gn="l">
                <a:lnSpc>
                  <a:spcPct val="90000"/>
                </a:lnSpc>
                <a:spcBef>
                  <a:spcPct val="20000"/>
                </a:spcBef>
                <a:buFont typeface="Arial" charset="0"/>
                <a:buNone/>
                <a:defRPr/>
              </a:pPr>
              <a:t>‹#›</a:t>
            </a:fld>
            <a:r>
              <a:rPr lang="en-US" sz="1000" dirty="0">
                <a:solidFill>
                  <a:schemeClr val="bg1"/>
                </a:solidFill>
                <a:cs typeface="Arial" charset="0"/>
              </a:rPr>
              <a:t> | </a:t>
            </a:r>
            <a:r>
              <a:rPr lang="en-US" sz="1000" b="0" dirty="0">
                <a:solidFill>
                  <a:schemeClr val="bg1"/>
                </a:solidFill>
                <a:cs typeface="Arial" charset="0"/>
              </a:rPr>
              <a:t>WEATHERIZATION ASSISTANCE PROGRAM STANDARDIZED CURRICULUM – December</a:t>
            </a:r>
            <a:r>
              <a:rPr lang="en-US" sz="1000" b="0" baseline="0" dirty="0">
                <a:solidFill>
                  <a:schemeClr val="bg1"/>
                </a:solidFill>
                <a:cs typeface="Arial" charset="0"/>
              </a:rPr>
              <a:t> </a:t>
            </a:r>
            <a:r>
              <a:rPr lang="en-US" sz="1000" b="0" dirty="0">
                <a:solidFill>
                  <a:schemeClr val="bg1"/>
                </a:solidFill>
                <a:cs typeface="Arial" charset="0"/>
              </a:rPr>
              <a:t>2012</a:t>
            </a:r>
          </a:p>
        </p:txBody>
      </p:sp>
      <p:sp>
        <p:nvSpPr>
          <p:cNvPr id="11" name="Text Placeholder 9">
            <a:extLst>
              <a:ext uri="{FF2B5EF4-FFF2-40B4-BE49-F238E27FC236}">
                <a16:creationId xmlns:a16="http://schemas.microsoft.com/office/drawing/2014/main" id="{2B2E5531-C8A8-4A9A-8B9A-40BC7711F2ED}"/>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b="0" dirty="0">
                <a:solidFill>
                  <a:schemeClr val="bg1"/>
                </a:solidFill>
                <a:cs typeface="Arial" charset="0"/>
              </a:rPr>
              <a:t>eere.energy.gov</a:t>
            </a:r>
          </a:p>
        </p:txBody>
      </p:sp>
    </p:spTree>
    <p:extLst>
      <p:ext uri="{BB962C8B-B14F-4D97-AF65-F5344CB8AC3E}">
        <p14:creationId xmlns:p14="http://schemas.microsoft.com/office/powerpoint/2010/main" val="4144280553"/>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Lst>
  <p:txStyles>
    <p:titleStyle>
      <a:lvl1pPr algn="l" defTabSz="914400" rtl="0" eaLnBrk="1" latinLnBrk="0" hangingPunct="1">
        <a:lnSpc>
          <a:spcPct val="90000"/>
        </a:lnSpc>
        <a:spcBef>
          <a:spcPct val="0"/>
        </a:spcBef>
        <a:buNone/>
        <a:defRPr sz="28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jpeg"/><Relationship Id="rId10" Type="http://schemas.openxmlformats.org/officeDocument/2006/relationships/image" Target="../media/image7.png"/><Relationship Id="rId4" Type="http://schemas.openxmlformats.org/officeDocument/2006/relationships/image" Target="../media/image17.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0.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7.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a:xfrm>
            <a:off x="2174875" y="3197225"/>
            <a:ext cx="6858000" cy="1295400"/>
          </a:xfrm>
        </p:spPr>
        <p:txBody>
          <a:bodyPr>
            <a:normAutofit/>
          </a:bodyPr>
          <a:lstStyle/>
          <a:p>
            <a:pPr eaLnBrk="1" hangingPunct="1">
              <a:defRPr/>
            </a:pPr>
            <a:r>
              <a:rPr lang="en-US" sz="4000" spc="0" dirty="0">
                <a:solidFill>
                  <a:srgbClr val="11007C"/>
                </a:solidFill>
              </a:rPr>
              <a:t>Vent Unconditioned Spaces</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a:solidFill>
                  <a:srgbClr val="14678F"/>
                </a:solidFill>
                <a:ea typeface="ＭＳ Ｐゴシック" charset="-128"/>
              </a:rPr>
              <a:t>WEATHERIZATION ENERGY AUDITOR SINGLE FAMILY</a:t>
            </a: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6AB86EB0-F741-468F-A3FF-9316D7CF1110}"/>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12C20E5B-DD76-4F40-B171-4A6B2ADD3677}"/>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BDC73D20-7CE5-45D8-8601-DB29394245EA}"/>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6E022267-A0F2-4581-9224-E38C91DC8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85929CB5-D8E3-4775-975F-2ED2903FF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19A21B0C-0E28-48AE-9BEE-414559EE60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41F9C8D-CAAE-4D90-84FA-E93AFE8DCF75}"/>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FDB0124C-DB83-43D6-954E-A5F6B73906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7" descr="Graphic illustrating thermal boundry - ceiling."/>
          <p:cNvPicPr>
            <a:picLocks noChangeAspect="1"/>
          </p:cNvPicPr>
          <p:nvPr/>
        </p:nvPicPr>
        <p:blipFill>
          <a:blip r:embed="rId3"/>
          <a:srcRect t="-6061"/>
          <a:stretch>
            <a:fillRect/>
          </a:stretch>
        </p:blipFill>
        <p:spPr bwMode="auto">
          <a:xfrm>
            <a:off x="3276600" y="609600"/>
            <a:ext cx="5867400" cy="5334000"/>
          </a:xfrm>
          <a:prstGeom prst="rect">
            <a:avLst/>
          </a:prstGeom>
          <a:noFill/>
          <a:ln w="9525">
            <a:noFill/>
            <a:miter lim="800000"/>
            <a:headEnd/>
            <a:tailEnd/>
          </a:ln>
        </p:spPr>
      </p:pic>
      <p:sp>
        <p:nvSpPr>
          <p:cNvPr id="62466" name="Rectangle 2"/>
          <p:cNvSpPr>
            <a:spLocks noChangeArrowheads="1"/>
          </p:cNvSpPr>
          <p:nvPr/>
        </p:nvSpPr>
        <p:spPr bwMode="auto">
          <a:xfrm>
            <a:off x="2590800" y="0"/>
            <a:ext cx="39624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Code Issues</a:t>
            </a:r>
          </a:p>
        </p:txBody>
      </p:sp>
      <p:sp>
        <p:nvSpPr>
          <p:cNvPr id="15364" name="Rectangle 3"/>
          <p:cNvSpPr txBox="1">
            <a:spLocks noChangeArrowheads="1"/>
          </p:cNvSpPr>
          <p:nvPr/>
        </p:nvSpPr>
        <p:spPr bwMode="auto">
          <a:xfrm>
            <a:off x="304800" y="1447800"/>
            <a:ext cx="4876800" cy="4495800"/>
          </a:xfrm>
          <a:prstGeom prst="rect">
            <a:avLst/>
          </a:prstGeom>
          <a:noFill/>
          <a:ln w="9525">
            <a:noFill/>
            <a:miter lim="800000"/>
            <a:headEnd/>
            <a:tailEnd/>
          </a:ln>
        </p:spPr>
        <p:txBody>
          <a:bodyPr lIns="0" tIns="0" rIns="0" bIns="0"/>
          <a:lstStyle/>
          <a:p>
            <a:pPr algn="l" eaLnBrk="0" hangingPunct="0">
              <a:spcBef>
                <a:spcPts val="1200"/>
              </a:spcBef>
              <a:buClr>
                <a:srgbClr val="8DC63F"/>
              </a:buClr>
            </a:pPr>
            <a:r>
              <a:rPr lang="en-US" sz="2600" b="0" dirty="0">
                <a:solidFill>
                  <a:srgbClr val="000066"/>
                </a:solidFill>
              </a:rPr>
              <a:t>Amount of venting is based on the presence of a ceiling vapor control layer (barrier, retarder), climate zone, and vent location.</a:t>
            </a:r>
            <a:br>
              <a:rPr lang="en-US" sz="2400" dirty="0">
                <a:solidFill>
                  <a:srgbClr val="000066"/>
                </a:solidFill>
              </a:rPr>
            </a:br>
            <a:endParaRPr lang="en-US" sz="1300" dirty="0">
              <a:solidFill>
                <a:srgbClr val="000066"/>
              </a:solidFill>
            </a:endParaRPr>
          </a:p>
          <a:p>
            <a:pPr algn="l" eaLnBrk="0" hangingPunct="0">
              <a:spcBef>
                <a:spcPts val="1200"/>
              </a:spcBef>
              <a:buClr>
                <a:srgbClr val="8DC63F"/>
              </a:buClr>
            </a:pPr>
            <a:r>
              <a:rPr lang="en-US" sz="2400" b="0" dirty="0"/>
              <a:t>No Vapor Control Layer:</a:t>
            </a:r>
          </a:p>
          <a:p>
            <a:pPr lvl="1" algn="l" eaLnBrk="0" hangingPunct="0">
              <a:spcBef>
                <a:spcPts val="600"/>
              </a:spcBef>
              <a:buClr>
                <a:srgbClr val="8DC63F"/>
              </a:buClr>
            </a:pPr>
            <a:r>
              <a:rPr lang="en-US" sz="2200" b="0" dirty="0"/>
              <a:t>1 sf net free area per 150 sf attic</a:t>
            </a:r>
            <a:endParaRPr lang="en-US" sz="1600" b="0" dirty="0"/>
          </a:p>
          <a:p>
            <a:pPr algn="l" eaLnBrk="0" hangingPunct="0">
              <a:spcBef>
                <a:spcPts val="1200"/>
              </a:spcBef>
              <a:buClr>
                <a:srgbClr val="8DC63F"/>
              </a:buClr>
            </a:pPr>
            <a:r>
              <a:rPr lang="en-US" sz="2400" b="0" dirty="0"/>
              <a:t>Vapor Control Layer:</a:t>
            </a:r>
          </a:p>
          <a:p>
            <a:pPr lvl="1" algn="l" eaLnBrk="0" hangingPunct="0">
              <a:spcBef>
                <a:spcPts val="600"/>
              </a:spcBef>
              <a:buClr>
                <a:srgbClr val="8DC63F"/>
              </a:buClr>
            </a:pPr>
            <a:r>
              <a:rPr lang="en-US" sz="2200" b="0" dirty="0"/>
              <a:t>1 sf net free area per 300 sf attic</a:t>
            </a:r>
            <a:endParaRPr lang="en-US" sz="2400" b="0" dirty="0">
              <a:solidFill>
                <a:srgbClr val="404040"/>
              </a:solidFill>
            </a:endParaRPr>
          </a:p>
        </p:txBody>
      </p:sp>
      <p:sp>
        <p:nvSpPr>
          <p:cNvPr id="9" name="Rectangular Callout 8"/>
          <p:cNvSpPr>
            <a:spLocks noChangeArrowheads="1"/>
          </p:cNvSpPr>
          <p:nvPr/>
        </p:nvSpPr>
        <p:spPr bwMode="auto">
          <a:xfrm>
            <a:off x="5638800" y="1066800"/>
            <a:ext cx="3048000" cy="457200"/>
          </a:xfrm>
          <a:prstGeom prst="wedgeRectCallout">
            <a:avLst>
              <a:gd name="adj1" fmla="val 8556"/>
              <a:gd name="adj2" fmla="val 352796"/>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Thermal boundary - Ceiling</a:t>
            </a:r>
          </a:p>
        </p:txBody>
      </p:sp>
      <p:sp>
        <p:nvSpPr>
          <p:cNvPr id="10" name="TextBox 9">
            <a:extLst>
              <a:ext uri="{FF2B5EF4-FFF2-40B4-BE49-F238E27FC236}">
                <a16:creationId xmlns:a16="http://schemas.microsoft.com/office/drawing/2014/main" id="{7CE879F3-8367-4D09-B5F8-BF834D0B8E52}"/>
              </a:ext>
            </a:extLst>
          </p:cNvPr>
          <p:cNvSpPr txBox="1">
            <a:spLocks noChangeArrowheads="1"/>
          </p:cNvSpPr>
          <p:nvPr/>
        </p:nvSpPr>
        <p:spPr bwMode="auto">
          <a:xfrm>
            <a:off x="6016625" y="5715000"/>
            <a:ext cx="3127375" cy="230832"/>
          </a:xfrm>
          <a:prstGeom prst="rect">
            <a:avLst/>
          </a:prstGeom>
          <a:noFill/>
          <a:ln w="9525">
            <a:noFill/>
            <a:miter lim="800000"/>
            <a:headEnd/>
            <a:tailEnd/>
          </a:ln>
        </p:spPr>
        <p:txBody>
          <a:bodyPr>
            <a:spAutoFit/>
          </a:bodyPr>
          <a:lstStyle/>
          <a:p>
            <a:pPr algn="r"/>
            <a:r>
              <a:rPr lang="en-US" sz="900" b="0" i="1" dirty="0"/>
              <a:t>Graphic developed for the US Department of Energy </a:t>
            </a:r>
          </a:p>
        </p:txBody>
      </p:sp>
      <p:sp>
        <p:nvSpPr>
          <p:cNvPr id="11" name="Footer Placeholder 1">
            <a:extLst>
              <a:ext uri="{FF2B5EF4-FFF2-40B4-BE49-F238E27FC236}">
                <a16:creationId xmlns:a16="http://schemas.microsoft.com/office/drawing/2014/main" id="{2DC5E3C3-FA32-4B60-B61E-7BEA9206AC5B}"/>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4EC2FAE1-8417-40A2-A705-BC0C4FBE1A12}"/>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167F5D1F-6063-4A34-9FD7-88B6104CE08D}"/>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0A8EBAE9-A2DA-4C67-934F-3532FC511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4252A1F1-482E-4377-AA7C-4367D31D0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A9C01EF3-C551-41D3-826B-42DBE17B1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A769FF6-38CA-45CA-9001-D5863FB2089E}"/>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CBD20698-2D13-421C-8362-1A3ABB6C85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Some Attic Vents &amp; their NFA</a:t>
            </a:r>
            <a:endParaRPr lang="en-US" dirty="0"/>
          </a:p>
        </p:txBody>
      </p:sp>
      <p:sp>
        <p:nvSpPr>
          <p:cNvPr id="3" name="Text Placeholder 2"/>
          <p:cNvSpPr>
            <a:spLocks noGrp="1"/>
          </p:cNvSpPr>
          <p:nvPr>
            <p:ph type="body" sz="half" idx="1"/>
          </p:nvPr>
        </p:nvSpPr>
        <p:spPr>
          <a:xfrm>
            <a:off x="2706687" y="1079035"/>
            <a:ext cx="3886200" cy="5029200"/>
          </a:xfrm>
        </p:spPr>
        <p:txBody>
          <a:bodyPr>
            <a:normAutofit fontScale="62500" lnSpcReduction="20000"/>
          </a:bodyPr>
          <a:lstStyle/>
          <a:p>
            <a:pPr marL="45720" indent="0">
              <a:buNone/>
            </a:pPr>
            <a:r>
              <a:rPr lang="en-US" b="1" u="sng" dirty="0"/>
              <a:t>Roof Vent Type	 	NFA (sf)</a:t>
            </a:r>
          </a:p>
          <a:p>
            <a:pPr marL="502920" indent="-457200">
              <a:buFont typeface="+mj-lt"/>
              <a:buAutoNum type="arabicPeriod"/>
            </a:pPr>
            <a:r>
              <a:rPr lang="en-US" dirty="0"/>
              <a:t>#865 square		0.40</a:t>
            </a:r>
          </a:p>
          <a:p>
            <a:pPr marL="502920" indent="-457200">
              <a:buFont typeface="+mj-lt"/>
              <a:buAutoNum type="arabicPeriod"/>
            </a:pPr>
            <a:r>
              <a:rPr lang="en-US" dirty="0"/>
              <a:t>#R144 Mushroom	1.00</a:t>
            </a:r>
          </a:p>
          <a:p>
            <a:pPr marL="502920" indent="-457200">
              <a:buFont typeface="+mj-lt"/>
              <a:buAutoNum type="arabicPeriod"/>
            </a:pPr>
            <a:r>
              <a:rPr lang="en-US" dirty="0"/>
              <a:t>12x16” gable		0.54</a:t>
            </a:r>
          </a:p>
          <a:p>
            <a:pPr marL="502920" indent="-457200">
              <a:buFont typeface="+mj-lt"/>
              <a:buAutoNum type="arabicPeriod"/>
            </a:pPr>
            <a:r>
              <a:rPr lang="en-US" dirty="0"/>
              <a:t>12x18” gable		0.62</a:t>
            </a:r>
          </a:p>
          <a:p>
            <a:pPr marL="502920" indent="-457200">
              <a:buFont typeface="+mj-lt"/>
              <a:buAutoNum type="arabicPeriod"/>
            </a:pPr>
            <a:r>
              <a:rPr lang="en-US" dirty="0"/>
              <a:t>4x16” soffit			0.20</a:t>
            </a:r>
          </a:p>
          <a:p>
            <a:pPr marL="502920" indent="-457200">
              <a:buFont typeface="+mj-lt"/>
              <a:buAutoNum type="arabicPeriod"/>
            </a:pPr>
            <a:r>
              <a:rPr lang="en-US" dirty="0"/>
              <a:t>6x16” soffit			0.32</a:t>
            </a:r>
          </a:p>
          <a:p>
            <a:pPr marL="502920" indent="-457200">
              <a:buFont typeface="+mj-lt"/>
              <a:buAutoNum type="arabicPeriod"/>
            </a:pPr>
            <a:r>
              <a:rPr lang="en-US" dirty="0"/>
              <a:t>8x16” soffit			0.45</a:t>
            </a:r>
          </a:p>
          <a:p>
            <a:pPr marL="502920" indent="-457200">
              <a:buFont typeface="+mj-lt"/>
              <a:buAutoNum type="arabicPeriod"/>
            </a:pPr>
            <a:r>
              <a:rPr lang="en-US" dirty="0"/>
              <a:t>Ridge vent (</a:t>
            </a:r>
            <a:r>
              <a:rPr lang="en-US" dirty="0" err="1"/>
              <a:t>lf</a:t>
            </a:r>
            <a:r>
              <a:rPr lang="en-US" dirty="0"/>
              <a:t>)		0.10</a:t>
            </a:r>
          </a:p>
          <a:p>
            <a:pPr marL="502920" indent="-457200">
              <a:buFont typeface="+mj-lt"/>
              <a:buAutoNum type="arabicPeriod"/>
            </a:pPr>
            <a:r>
              <a:rPr lang="en-US" dirty="0"/>
              <a:t>Continuous soffit (</a:t>
            </a:r>
            <a:r>
              <a:rPr lang="en-US" dirty="0" err="1"/>
              <a:t>lf</a:t>
            </a:r>
            <a:r>
              <a:rPr lang="en-US" dirty="0"/>
              <a:t>)	0.10</a:t>
            </a:r>
          </a:p>
          <a:p>
            <a:pPr marL="502920" indent="-457200">
              <a:buFont typeface="+mj-lt"/>
              <a:buAutoNum type="arabicPeriod"/>
            </a:pPr>
            <a:r>
              <a:rPr lang="en-US" dirty="0"/>
              <a:t>Tri-vent				0.75</a:t>
            </a:r>
          </a:p>
          <a:p>
            <a:pPr marL="502920" indent="-457200">
              <a:buFont typeface="+mj-lt"/>
              <a:buAutoNum type="arabicPeriod"/>
            </a:pPr>
            <a:r>
              <a:rPr lang="en-US" dirty="0"/>
              <a:t>Stack vent			1.00</a:t>
            </a:r>
          </a:p>
          <a:p>
            <a:pPr marL="502920" indent="-457200">
              <a:buFont typeface="+mj-lt"/>
              <a:buAutoNum type="arabicPeriod"/>
            </a:pPr>
            <a:r>
              <a:rPr lang="en-US" dirty="0"/>
              <a:t>Turbine (not allowed)3.00</a:t>
            </a:r>
          </a:p>
        </p:txBody>
      </p:sp>
      <p:sp>
        <p:nvSpPr>
          <p:cNvPr id="4" name="Footer Placeholder 1">
            <a:extLst>
              <a:ext uri="{FF2B5EF4-FFF2-40B4-BE49-F238E27FC236}">
                <a16:creationId xmlns:a16="http://schemas.microsoft.com/office/drawing/2014/main" id="{D2291D9D-3FD8-4207-B030-E6924E110BBC}"/>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5" name="Rectangle 4">
            <a:extLst>
              <a:ext uri="{FF2B5EF4-FFF2-40B4-BE49-F238E27FC236}">
                <a16:creationId xmlns:a16="http://schemas.microsoft.com/office/drawing/2014/main" id="{B2887C56-C4FC-4D26-BCEA-58629FD3C2C8}"/>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6" name="Slide Number Placeholder 2">
            <a:extLst>
              <a:ext uri="{FF2B5EF4-FFF2-40B4-BE49-F238E27FC236}">
                <a16:creationId xmlns:a16="http://schemas.microsoft.com/office/drawing/2014/main" id="{4A139578-8D2A-4CAF-86E3-1AF38B67FA0E}"/>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7" name="Picture 6" descr="A black and white sign with black text&#10;&#10;AI-generated content may be incorrect.">
            <a:extLst>
              <a:ext uri="{FF2B5EF4-FFF2-40B4-BE49-F238E27FC236}">
                <a16:creationId xmlns:a16="http://schemas.microsoft.com/office/drawing/2014/main" id="{8D958825-6391-49A9-A252-034D9FCFC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white background&#10;&#10;AI-generated content may be incorrect.">
            <a:extLst>
              <a:ext uri="{FF2B5EF4-FFF2-40B4-BE49-F238E27FC236}">
                <a16:creationId xmlns:a16="http://schemas.microsoft.com/office/drawing/2014/main" id="{896E4C88-39D6-408F-968D-697678E26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and grey logo&#10;&#10;AI-generated content may be incorrect.">
            <a:extLst>
              <a:ext uri="{FF2B5EF4-FFF2-40B4-BE49-F238E27FC236}">
                <a16:creationId xmlns:a16="http://schemas.microsoft.com/office/drawing/2014/main" id="{32F1B63C-8EE1-4E18-8BE1-C89270DEA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67213E0-BFD8-436C-A631-AB09CF4DEC37}"/>
              </a:ext>
            </a:extLst>
          </p:cNvPr>
          <p:cNvPicPr>
            <a:picLocks noChangeAspect="1" noChangeArrowheads="1"/>
          </p:cNvPicPr>
          <p:nvPr/>
        </p:nvPicPr>
        <p:blipFill>
          <a:blip r:embed="rId5"/>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A39FE922-1A5F-433F-8550-8F2EE83E1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6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latin typeface="Arial" pitchFamily="33" charset="0"/>
                <a:ea typeface="ＭＳ Ｐゴシック" pitchFamily="33" charset="-128"/>
              </a:rPr>
              <a:t>Vent Types</a:t>
            </a:r>
          </a:p>
        </p:txBody>
      </p:sp>
      <p:pic>
        <p:nvPicPr>
          <p:cNvPr id="21507" name="Picture 7" descr="Graphic of gable vent."/>
          <p:cNvPicPr>
            <a:picLocks noChangeAspect="1" noChangeArrowheads="1"/>
          </p:cNvPicPr>
          <p:nvPr/>
        </p:nvPicPr>
        <p:blipFill>
          <a:blip r:embed="rId3"/>
          <a:srcRect/>
          <a:stretch>
            <a:fillRect/>
          </a:stretch>
        </p:blipFill>
        <p:spPr bwMode="auto">
          <a:xfrm>
            <a:off x="-2" y="884274"/>
            <a:ext cx="3809207" cy="2616460"/>
          </a:xfrm>
          <a:prstGeom prst="rect">
            <a:avLst/>
          </a:prstGeom>
          <a:noFill/>
          <a:ln w="9525">
            <a:noFill/>
            <a:miter lim="800000"/>
            <a:headEnd/>
            <a:tailEnd/>
          </a:ln>
        </p:spPr>
      </p:pic>
      <p:pic>
        <p:nvPicPr>
          <p:cNvPr id="21508" name="Picture 8" descr="Graphic of eave vent."/>
          <p:cNvPicPr>
            <a:picLocks noChangeAspect="1" noChangeArrowheads="1"/>
          </p:cNvPicPr>
          <p:nvPr/>
        </p:nvPicPr>
        <p:blipFill>
          <a:blip r:embed="rId4"/>
          <a:srcRect/>
          <a:stretch>
            <a:fillRect/>
          </a:stretch>
        </p:blipFill>
        <p:spPr bwMode="auto">
          <a:xfrm>
            <a:off x="2971800" y="3200400"/>
            <a:ext cx="3657599" cy="2372615"/>
          </a:xfrm>
          <a:prstGeom prst="rect">
            <a:avLst/>
          </a:prstGeom>
          <a:noFill/>
          <a:ln w="9525">
            <a:noFill/>
            <a:miter lim="800000"/>
            <a:headEnd/>
            <a:tailEnd/>
          </a:ln>
        </p:spPr>
      </p:pic>
      <p:pic>
        <p:nvPicPr>
          <p:cNvPr id="21509" name="Picture 9" descr="Graphic of roof vent."/>
          <p:cNvPicPr>
            <a:picLocks noChangeAspect="1" noChangeArrowheads="1"/>
          </p:cNvPicPr>
          <p:nvPr/>
        </p:nvPicPr>
        <p:blipFill>
          <a:blip r:embed="rId5">
            <a:lum bright="4000"/>
          </a:blip>
          <a:srcRect/>
          <a:stretch>
            <a:fillRect/>
          </a:stretch>
        </p:blipFill>
        <p:spPr bwMode="auto">
          <a:xfrm>
            <a:off x="5037967" y="717870"/>
            <a:ext cx="4106032" cy="2863530"/>
          </a:xfrm>
          <a:prstGeom prst="rect">
            <a:avLst/>
          </a:prstGeom>
          <a:noFill/>
          <a:ln w="9525">
            <a:noFill/>
            <a:miter lim="800000"/>
            <a:headEnd/>
            <a:tailEnd/>
          </a:ln>
        </p:spPr>
      </p:pic>
      <p:sp>
        <p:nvSpPr>
          <p:cNvPr id="21510" name="Text Box 10"/>
          <p:cNvSpPr txBox="1">
            <a:spLocks noChangeArrowheads="1"/>
          </p:cNvSpPr>
          <p:nvPr/>
        </p:nvSpPr>
        <p:spPr bwMode="auto">
          <a:xfrm>
            <a:off x="-24901" y="3500734"/>
            <a:ext cx="3048004" cy="830997"/>
          </a:xfrm>
          <a:prstGeom prst="rect">
            <a:avLst/>
          </a:prstGeom>
          <a:noFill/>
          <a:ln w="9525">
            <a:noFill/>
            <a:miter lim="800000"/>
            <a:headEnd/>
            <a:tailEnd/>
          </a:ln>
        </p:spPr>
        <p:txBody>
          <a:bodyPr wrap="square">
            <a:spAutoFit/>
          </a:bodyPr>
          <a:lstStyle/>
          <a:p>
            <a:pPr>
              <a:spcBef>
                <a:spcPct val="50000"/>
              </a:spcBef>
            </a:pPr>
            <a:r>
              <a:rPr lang="en-US" sz="2400" b="0" dirty="0"/>
              <a:t>12”x12” Gable vent 0.42 sf NFA</a:t>
            </a:r>
          </a:p>
        </p:txBody>
      </p:sp>
      <p:sp>
        <p:nvSpPr>
          <p:cNvPr id="21511" name="Text Box 11"/>
          <p:cNvSpPr txBox="1">
            <a:spLocks noChangeArrowheads="1"/>
          </p:cNvSpPr>
          <p:nvPr/>
        </p:nvSpPr>
        <p:spPr bwMode="auto">
          <a:xfrm>
            <a:off x="2743201" y="5410200"/>
            <a:ext cx="4419600" cy="461665"/>
          </a:xfrm>
          <a:prstGeom prst="rect">
            <a:avLst/>
          </a:prstGeom>
          <a:noFill/>
          <a:ln w="9525">
            <a:noFill/>
            <a:miter lim="800000"/>
            <a:headEnd/>
            <a:tailEnd/>
          </a:ln>
        </p:spPr>
        <p:txBody>
          <a:bodyPr wrap="square">
            <a:spAutoFit/>
          </a:bodyPr>
          <a:lstStyle/>
          <a:p>
            <a:pPr>
              <a:spcBef>
                <a:spcPct val="50000"/>
              </a:spcBef>
            </a:pPr>
            <a:r>
              <a:rPr lang="en-US" sz="2400" b="0" dirty="0"/>
              <a:t>8”x16” Soffit vent 0.45 sf NFA</a:t>
            </a:r>
          </a:p>
        </p:txBody>
      </p:sp>
      <p:sp>
        <p:nvSpPr>
          <p:cNvPr id="21512" name="Text Box 12"/>
          <p:cNvSpPr txBox="1">
            <a:spLocks noChangeArrowheads="1"/>
          </p:cNvSpPr>
          <p:nvPr/>
        </p:nvSpPr>
        <p:spPr bwMode="auto">
          <a:xfrm>
            <a:off x="6172201" y="3500735"/>
            <a:ext cx="2667000" cy="830997"/>
          </a:xfrm>
          <a:prstGeom prst="rect">
            <a:avLst/>
          </a:prstGeom>
          <a:noFill/>
          <a:ln w="9525">
            <a:noFill/>
            <a:miter lim="800000"/>
            <a:headEnd/>
            <a:tailEnd/>
          </a:ln>
        </p:spPr>
        <p:txBody>
          <a:bodyPr wrap="square">
            <a:spAutoFit/>
          </a:bodyPr>
          <a:lstStyle/>
          <a:p>
            <a:pPr>
              <a:spcBef>
                <a:spcPct val="50000"/>
              </a:spcBef>
            </a:pPr>
            <a:r>
              <a:rPr lang="en-US" sz="2400" b="0" dirty="0"/>
              <a:t>#865 Roof vent 0.40 sf NFA</a:t>
            </a:r>
          </a:p>
        </p:txBody>
      </p:sp>
      <p:sp>
        <p:nvSpPr>
          <p:cNvPr id="21514" name="Text Box 8"/>
          <p:cNvSpPr txBox="1">
            <a:spLocks noChangeArrowheads="1"/>
          </p:cNvSpPr>
          <p:nvPr/>
        </p:nvSpPr>
        <p:spPr bwMode="auto">
          <a:xfrm>
            <a:off x="3505200" y="1206788"/>
            <a:ext cx="2438399" cy="246221"/>
          </a:xfrm>
          <a:prstGeom prst="rect">
            <a:avLst/>
          </a:prstGeom>
          <a:noFill/>
          <a:ln w="9525">
            <a:noFill/>
            <a:miter lim="800000"/>
            <a:headEnd/>
            <a:tailEnd/>
          </a:ln>
        </p:spPr>
        <p:txBody>
          <a:bodyPr wrap="square">
            <a:spAutoFit/>
          </a:bodyPr>
          <a:lstStyle/>
          <a:p>
            <a:pPr algn="r">
              <a:spcBef>
                <a:spcPct val="50000"/>
              </a:spcBef>
            </a:pPr>
            <a:r>
              <a:rPr lang="en-US" sz="1000" b="0" i="1" dirty="0"/>
              <a:t>Images courtesy of J&amp;R Products Inc</a:t>
            </a:r>
            <a:r>
              <a:rPr lang="en-US" sz="1000" b="0" i="1" dirty="0">
                <a:solidFill>
                  <a:schemeClr val="bg2"/>
                </a:solidFill>
              </a:rPr>
              <a:t>.</a:t>
            </a:r>
          </a:p>
        </p:txBody>
      </p:sp>
      <p:sp>
        <p:nvSpPr>
          <p:cNvPr id="11" name="Footer Placeholder 1">
            <a:extLst>
              <a:ext uri="{FF2B5EF4-FFF2-40B4-BE49-F238E27FC236}">
                <a16:creationId xmlns:a16="http://schemas.microsoft.com/office/drawing/2014/main" id="{A7321DAD-1420-4AA9-B109-E252C72F40D6}"/>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623863FA-060A-4619-AEA8-8A07D7458F89}"/>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360A4A57-EC25-43AB-AC11-1BF5556BC9CD}"/>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6A376AA5-F71A-4774-A73D-5CC0804DF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26DFFEFE-72A2-4AE0-B5CB-35C1D2342C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E2C5CD74-12B1-4849-BFDB-4A15EEA379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6F524A9D-A160-4369-B596-BF11149BBDE3}"/>
              </a:ext>
            </a:extLst>
          </p:cNvPr>
          <p:cNvPicPr>
            <a:picLocks noChangeAspect="1" noChangeArrowheads="1"/>
          </p:cNvPicPr>
          <p:nvPr/>
        </p:nvPicPr>
        <p:blipFill>
          <a:blip r:embed="rId9"/>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A724B2E6-2287-40DE-8A1C-54065F4A16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Types</a:t>
            </a:r>
          </a:p>
        </p:txBody>
      </p:sp>
      <p:sp>
        <p:nvSpPr>
          <p:cNvPr id="22531" name="Text Box 7"/>
          <p:cNvSpPr txBox="1">
            <a:spLocks noChangeArrowheads="1"/>
          </p:cNvSpPr>
          <p:nvPr/>
        </p:nvSpPr>
        <p:spPr bwMode="auto">
          <a:xfrm>
            <a:off x="5707321" y="4795110"/>
            <a:ext cx="2743200" cy="830997"/>
          </a:xfrm>
          <a:prstGeom prst="rect">
            <a:avLst/>
          </a:prstGeom>
          <a:noFill/>
          <a:ln w="9525">
            <a:noFill/>
            <a:miter lim="800000"/>
            <a:headEnd/>
            <a:tailEnd/>
          </a:ln>
        </p:spPr>
        <p:txBody>
          <a:bodyPr>
            <a:spAutoFit/>
          </a:bodyPr>
          <a:lstStyle/>
          <a:p>
            <a:pPr>
              <a:spcBef>
                <a:spcPct val="50000"/>
              </a:spcBef>
            </a:pPr>
            <a:r>
              <a:rPr lang="en-US" sz="2400" b="0" dirty="0"/>
              <a:t>Turbine: not allowed for </a:t>
            </a:r>
            <a:r>
              <a:rPr lang="en-US" sz="2400" b="0" dirty="0" err="1"/>
              <a:t>Wzn</a:t>
            </a:r>
            <a:endParaRPr lang="en-US" sz="2400" b="0" dirty="0"/>
          </a:p>
        </p:txBody>
      </p:sp>
      <p:sp>
        <p:nvSpPr>
          <p:cNvPr id="22532" name="Text Box 8"/>
          <p:cNvSpPr txBox="1">
            <a:spLocks noChangeArrowheads="1"/>
          </p:cNvSpPr>
          <p:nvPr/>
        </p:nvSpPr>
        <p:spPr bwMode="auto">
          <a:xfrm>
            <a:off x="693479" y="4828247"/>
            <a:ext cx="3352800" cy="907941"/>
          </a:xfrm>
          <a:prstGeom prst="rect">
            <a:avLst/>
          </a:prstGeom>
          <a:noFill/>
          <a:ln w="9525">
            <a:noFill/>
            <a:miter lim="800000"/>
            <a:headEnd/>
            <a:tailEnd/>
          </a:ln>
        </p:spPr>
        <p:txBody>
          <a:bodyPr>
            <a:spAutoFit/>
          </a:bodyPr>
          <a:lstStyle/>
          <a:p>
            <a:pPr>
              <a:spcBef>
                <a:spcPct val="50000"/>
              </a:spcBef>
            </a:pPr>
            <a:r>
              <a:rPr lang="en-US" sz="2400" b="0" dirty="0"/>
              <a:t>R-144 “mushroom”</a:t>
            </a:r>
          </a:p>
          <a:p>
            <a:pPr>
              <a:spcBef>
                <a:spcPts val="600"/>
              </a:spcBef>
            </a:pPr>
            <a:r>
              <a:rPr lang="en-US" sz="2400" b="0" dirty="0"/>
              <a:t>1.0 sf NFA</a:t>
            </a:r>
          </a:p>
        </p:txBody>
      </p:sp>
      <p:pic>
        <p:nvPicPr>
          <p:cNvPr id="22533" name="Picture 10" descr="Photo of R-144 roof vent."/>
          <p:cNvPicPr>
            <a:picLocks noChangeAspect="1" noChangeArrowheads="1"/>
          </p:cNvPicPr>
          <p:nvPr/>
        </p:nvPicPr>
        <p:blipFill>
          <a:blip r:embed="rId3"/>
          <a:srcRect/>
          <a:stretch>
            <a:fillRect/>
          </a:stretch>
        </p:blipFill>
        <p:spPr bwMode="auto">
          <a:xfrm>
            <a:off x="1" y="860652"/>
            <a:ext cx="4809994" cy="3505200"/>
          </a:xfrm>
          <a:prstGeom prst="rect">
            <a:avLst/>
          </a:prstGeom>
          <a:noFill/>
          <a:ln w="9525">
            <a:noFill/>
            <a:miter lim="800000"/>
            <a:headEnd/>
            <a:tailEnd/>
          </a:ln>
        </p:spPr>
      </p:pic>
      <p:pic>
        <p:nvPicPr>
          <p:cNvPr id="22535" name="Picture 10" descr="Photo of turbine vent."/>
          <p:cNvPicPr>
            <a:picLocks noChangeAspect="1"/>
          </p:cNvPicPr>
          <p:nvPr/>
        </p:nvPicPr>
        <p:blipFill>
          <a:blip r:embed="rId4"/>
          <a:srcRect/>
          <a:stretch>
            <a:fillRect/>
          </a:stretch>
        </p:blipFill>
        <p:spPr bwMode="auto">
          <a:xfrm>
            <a:off x="4789007" y="609600"/>
            <a:ext cx="4354993" cy="4136812"/>
          </a:xfrm>
          <a:prstGeom prst="rect">
            <a:avLst/>
          </a:prstGeom>
          <a:noFill/>
          <a:ln w="9525">
            <a:noFill/>
            <a:miter lim="800000"/>
            <a:headEnd/>
            <a:tailEnd/>
          </a:ln>
        </p:spPr>
      </p:pic>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9" name="Text Box 8"/>
          <p:cNvSpPr txBox="1">
            <a:spLocks noChangeArrowheads="1"/>
          </p:cNvSpPr>
          <p:nvPr/>
        </p:nvSpPr>
        <p:spPr bwMode="auto">
          <a:xfrm>
            <a:off x="5486400" y="5661252"/>
            <a:ext cx="3657600" cy="246063"/>
          </a:xfrm>
          <a:prstGeom prst="rect">
            <a:avLst/>
          </a:prstGeom>
          <a:noFill/>
          <a:ln w="9525">
            <a:noFill/>
            <a:miter lim="800000"/>
            <a:headEnd/>
            <a:tailEnd/>
          </a:ln>
        </p:spPr>
        <p:txBody>
          <a:bodyPr>
            <a:spAutoFit/>
          </a:bodyPr>
          <a:lstStyle/>
          <a:p>
            <a:pPr algn="r">
              <a:spcBef>
                <a:spcPct val="50000"/>
              </a:spcBef>
            </a:pPr>
            <a:r>
              <a:rPr lang="en-US" sz="1000" b="0" i="1" dirty="0"/>
              <a:t>Images courtesy of J&amp;R Products Inc</a:t>
            </a:r>
            <a:r>
              <a:rPr lang="en-US" sz="1000" b="0" i="1" dirty="0">
                <a:solidFill>
                  <a:schemeClr val="bg2"/>
                </a:solidFill>
              </a:rPr>
              <a:t>.</a:t>
            </a:r>
          </a:p>
        </p:txBody>
      </p:sp>
      <p:sp>
        <p:nvSpPr>
          <p:cNvPr id="11" name="Footer Placeholder 1">
            <a:extLst>
              <a:ext uri="{FF2B5EF4-FFF2-40B4-BE49-F238E27FC236}">
                <a16:creationId xmlns:a16="http://schemas.microsoft.com/office/drawing/2014/main" id="{9EB44A18-C68A-4634-AA8F-DF167C89676E}"/>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859BDAF0-0C52-49B8-85E8-A48924F384D1}"/>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1827F828-3A1E-44EF-A099-F395DF423E83}"/>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246319A6-1B2D-4B2C-85AB-CD12482E6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86B3F5D6-DEB0-4325-8342-A0043D2B7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D93C537C-39EC-4AE9-9DB2-F863AF0E9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5C2721A-0019-42F7-A87C-0DB54AFACBCE}"/>
              </a:ext>
            </a:extLst>
          </p:cNvPr>
          <p:cNvPicPr>
            <a:picLocks noChangeAspect="1" noChangeArrowheads="1"/>
          </p:cNvPicPr>
          <p:nvPr/>
        </p:nvPicPr>
        <p:blipFill>
          <a:blip r:embed="rId8"/>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76A0249D-FADC-462B-AA74-3AC8D62209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838546" y="-72019"/>
            <a:ext cx="5466907" cy="914400"/>
          </a:xfrm>
          <a:prstGeom prst="rect">
            <a:avLst/>
          </a:prstGeom>
          <a:noFill/>
          <a:ln w="9525">
            <a:noFill/>
            <a:miter lim="800000"/>
            <a:headEnd/>
            <a:tailEnd/>
          </a:ln>
        </p:spPr>
        <p:txBody>
          <a:bodyPr anchor="ctr"/>
          <a:lstStyle/>
          <a:p>
            <a:pPr eaLnBrk="0" hangingPunct="0">
              <a:defRPr/>
            </a:pPr>
            <a:r>
              <a:rPr lang="en-US" sz="2400" b="0" spc="100" dirty="0">
                <a:solidFill>
                  <a:srgbClr val="0070C0"/>
                </a:solidFill>
              </a:rPr>
              <a:t>Baffles protect soffit vents, and insulation from wind-washing</a:t>
            </a:r>
          </a:p>
        </p:txBody>
      </p:sp>
      <p:pic>
        <p:nvPicPr>
          <p:cNvPr id="27651" name="Picture 3" descr="Photo showing proper eave chute locations."/>
          <p:cNvPicPr>
            <a:picLocks noChangeAspect="1" noChangeArrowheads="1"/>
          </p:cNvPicPr>
          <p:nvPr/>
        </p:nvPicPr>
        <p:blipFill>
          <a:blip r:embed="rId3">
            <a:lum bright="-6000"/>
          </a:blip>
          <a:srcRect/>
          <a:stretch>
            <a:fillRect/>
          </a:stretch>
        </p:blipFill>
        <p:spPr bwMode="auto">
          <a:xfrm>
            <a:off x="0" y="840871"/>
            <a:ext cx="9144000" cy="5121778"/>
          </a:xfrm>
          <a:prstGeom prst="rect">
            <a:avLst/>
          </a:prstGeom>
          <a:noFill/>
          <a:ln w="9525">
            <a:noFill/>
            <a:miter lim="800000"/>
            <a:headEnd/>
            <a:tailEnd/>
          </a:ln>
        </p:spPr>
      </p:pic>
      <p:sp>
        <p:nvSpPr>
          <p:cNvPr id="27652" name="Text Box 8"/>
          <p:cNvSpPr txBox="1">
            <a:spLocks noChangeArrowheads="1"/>
          </p:cNvSpPr>
          <p:nvPr/>
        </p:nvSpPr>
        <p:spPr bwMode="auto">
          <a:xfrm>
            <a:off x="3276600" y="933449"/>
            <a:ext cx="3581400" cy="830997"/>
          </a:xfrm>
          <a:prstGeom prst="rect">
            <a:avLst/>
          </a:prstGeom>
          <a:noFill/>
          <a:ln w="9525">
            <a:noFill/>
            <a:miter lim="800000"/>
            <a:headEnd/>
            <a:tailEnd/>
          </a:ln>
        </p:spPr>
        <p:txBody>
          <a:bodyPr wrap="square">
            <a:spAutoFit/>
          </a:bodyPr>
          <a:lstStyle/>
          <a:p>
            <a:pPr>
              <a:spcBef>
                <a:spcPct val="50000"/>
              </a:spcBef>
            </a:pPr>
            <a:r>
              <a:rPr lang="en-US" sz="2400" b="0" dirty="0">
                <a:solidFill>
                  <a:schemeClr val="bg1"/>
                </a:solidFill>
              </a:rPr>
              <a:t>Baffle, Eave Chute, Prop-a-vent</a:t>
            </a:r>
          </a:p>
        </p:txBody>
      </p:sp>
      <p:pic>
        <p:nvPicPr>
          <p:cNvPr id="87047" name="Picture 10" descr="Eave chutes"/>
          <p:cNvPicPr>
            <a:picLocks noChangeAspect="1" noChangeArrowheads="1"/>
          </p:cNvPicPr>
          <p:nvPr/>
        </p:nvPicPr>
        <p:blipFill>
          <a:blip r:embed="rId4" cstate="email"/>
          <a:srcRect t="-17450" b="-12943"/>
          <a:stretch>
            <a:fillRect/>
          </a:stretch>
        </p:blipFill>
        <p:spPr bwMode="auto">
          <a:xfrm>
            <a:off x="1905000" y="1314449"/>
            <a:ext cx="2667000" cy="2590800"/>
          </a:xfrm>
          <a:prstGeom prst="wedgeEllipseCallout">
            <a:avLst>
              <a:gd name="adj1" fmla="val 46786"/>
              <a:gd name="adj2" fmla="val 55147"/>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5" name="Text Box 8"/>
          <p:cNvSpPr txBox="1">
            <a:spLocks noChangeArrowheads="1"/>
          </p:cNvSpPr>
          <p:nvPr/>
        </p:nvSpPr>
        <p:spPr bwMode="auto">
          <a:xfrm>
            <a:off x="1260088" y="5678488"/>
            <a:ext cx="7848600" cy="246063"/>
          </a:xfrm>
          <a:prstGeom prst="rect">
            <a:avLst/>
          </a:prstGeom>
          <a:noFill/>
          <a:ln w="9525">
            <a:noFill/>
            <a:miter lim="800000"/>
            <a:headEnd/>
            <a:tailEnd/>
          </a:ln>
        </p:spPr>
        <p:txBody>
          <a:bodyPr>
            <a:spAutoFit/>
          </a:bodyPr>
          <a:lstStyle/>
          <a:p>
            <a:pPr algn="r">
              <a:spcBef>
                <a:spcPct val="50000"/>
              </a:spcBef>
            </a:pPr>
            <a:r>
              <a:rPr lang="en-US" sz="1000" b="0" i="1" dirty="0">
                <a:solidFill>
                  <a:schemeClr val="bg1"/>
                </a:solidFill>
              </a:rPr>
              <a:t>Photo courtesy of  PA WTC; Product photo by J&amp;R Products, Inc.</a:t>
            </a:r>
          </a:p>
        </p:txBody>
      </p:sp>
      <p:sp>
        <p:nvSpPr>
          <p:cNvPr id="8" name="Footer Placeholder 1">
            <a:extLst>
              <a:ext uri="{FF2B5EF4-FFF2-40B4-BE49-F238E27FC236}">
                <a16:creationId xmlns:a16="http://schemas.microsoft.com/office/drawing/2014/main" id="{780AE6CA-0400-47B8-B9B9-461642B1983D}"/>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2773404E-F865-48B0-8358-6C9E242F50E5}"/>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03605F93-5616-481A-94E4-51974EC2A765}"/>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08956CAA-EE13-4053-A304-AF88EB622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AA5DC64B-A154-485F-A4F6-96484DE41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5DC9769E-DDBA-4B06-9E2B-DF2D23270A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4B01EB2-F7C9-4ADD-8BD8-581276055BA8}"/>
              </a:ext>
            </a:extLst>
          </p:cNvPr>
          <p:cNvPicPr>
            <a:picLocks noChangeAspect="1" noChangeArrowheads="1"/>
          </p:cNvPicPr>
          <p:nvPr/>
        </p:nvPicPr>
        <p:blipFill>
          <a:blip r:embed="rId8"/>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A799100E-7FBE-4C36-A4CF-C6740849E4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943100" y="-19050"/>
            <a:ext cx="52578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Attic Ventilation Exercise</a:t>
            </a:r>
          </a:p>
        </p:txBody>
      </p:sp>
      <p:sp>
        <p:nvSpPr>
          <p:cNvPr id="17411" name="Rectangle 8"/>
          <p:cNvSpPr>
            <a:spLocks noGrp="1" noChangeArrowheads="1"/>
          </p:cNvSpPr>
          <p:nvPr>
            <p:ph type="body" sz="half" idx="1"/>
          </p:nvPr>
        </p:nvSpPr>
        <p:spPr>
          <a:xfrm>
            <a:off x="7434" y="1022892"/>
            <a:ext cx="4267200" cy="5181600"/>
          </a:xfrm>
        </p:spPr>
        <p:txBody>
          <a:bodyPr>
            <a:noAutofit/>
          </a:bodyPr>
          <a:lstStyle/>
          <a:p>
            <a:pPr>
              <a:spcAft>
                <a:spcPts val="600"/>
              </a:spcAft>
            </a:pPr>
            <a:r>
              <a:rPr lang="en-US" dirty="0"/>
              <a:t>Is more attic ventilation is needed? Where?</a:t>
            </a:r>
          </a:p>
          <a:p>
            <a:pPr>
              <a:spcAft>
                <a:spcPts val="600"/>
              </a:spcAft>
            </a:pPr>
            <a:r>
              <a:rPr lang="en-US" dirty="0"/>
              <a:t>Ceiling has vapor barrier, attic will be weatherized.</a:t>
            </a:r>
          </a:p>
          <a:p>
            <a:r>
              <a:rPr lang="en-US" dirty="0"/>
              <a:t>Building size = 44’ x 30’.</a:t>
            </a:r>
          </a:p>
          <a:p>
            <a:r>
              <a:rPr lang="en-US" dirty="0"/>
              <a:t>4” wood soffits, unvented.</a:t>
            </a:r>
          </a:p>
          <a:p>
            <a:pPr>
              <a:spcAft>
                <a:spcPts val="600"/>
              </a:spcAft>
            </a:pPr>
            <a:r>
              <a:rPr lang="en-US" b="1" dirty="0"/>
              <a:t>Existing vents:</a:t>
            </a:r>
          </a:p>
          <a:p>
            <a:pPr>
              <a:spcAft>
                <a:spcPts val="600"/>
              </a:spcAft>
            </a:pPr>
            <a:r>
              <a:rPr lang="en-US" dirty="0"/>
              <a:t>3 #865 Roof (0.4 sf)</a:t>
            </a:r>
          </a:p>
          <a:p>
            <a:pPr>
              <a:spcAft>
                <a:spcPts val="600"/>
              </a:spcAft>
            </a:pPr>
            <a:r>
              <a:rPr lang="en-US" dirty="0"/>
              <a:t>2 12”x12” gable (0.52 sf)</a:t>
            </a:r>
          </a:p>
          <a:p>
            <a:pPr>
              <a:spcAft>
                <a:spcPts val="600"/>
              </a:spcAft>
            </a:pPr>
            <a:r>
              <a:rPr lang="en-US" dirty="0"/>
              <a:t>Note: 50% High, 50%Low</a:t>
            </a:r>
          </a:p>
        </p:txBody>
      </p:sp>
      <p:pic>
        <p:nvPicPr>
          <p:cNvPr id="66565" name="Picture 14" descr="Photo of roof vents."/>
          <p:cNvPicPr>
            <a:picLocks noGrp="1" noChangeAspect="1" noChangeArrowheads="1"/>
          </p:cNvPicPr>
          <p:nvPr>
            <p:ph sz="half" idx="2"/>
          </p:nvPr>
        </p:nvPicPr>
        <p:blipFill>
          <a:blip r:embed="rId3" cstate="email"/>
          <a:stretch>
            <a:fillRect/>
          </a:stretch>
        </p:blipFill>
        <p:spPr>
          <a:xfrm>
            <a:off x="4947441" y="1556292"/>
            <a:ext cx="3883610" cy="41910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17415" name="Text Box 8"/>
          <p:cNvSpPr txBox="1">
            <a:spLocks noChangeArrowheads="1"/>
          </p:cNvSpPr>
          <p:nvPr/>
        </p:nvSpPr>
        <p:spPr bwMode="auto">
          <a:xfrm>
            <a:off x="5173451" y="1578918"/>
            <a:ext cx="36576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the US Department of Energy</a:t>
            </a:r>
          </a:p>
        </p:txBody>
      </p:sp>
      <p:sp>
        <p:nvSpPr>
          <p:cNvPr id="16" name="Footer Placeholder 1">
            <a:extLst>
              <a:ext uri="{FF2B5EF4-FFF2-40B4-BE49-F238E27FC236}">
                <a16:creationId xmlns:a16="http://schemas.microsoft.com/office/drawing/2014/main" id="{39D3D4E4-9DE6-40EA-BF4B-8D1A9AD63394}"/>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7" name="Rectangle 16">
            <a:extLst>
              <a:ext uri="{FF2B5EF4-FFF2-40B4-BE49-F238E27FC236}">
                <a16:creationId xmlns:a16="http://schemas.microsoft.com/office/drawing/2014/main" id="{489F0E79-71CA-4E5C-BE8D-38097E422438}"/>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8" name="Slide Number Placeholder 2">
            <a:extLst>
              <a:ext uri="{FF2B5EF4-FFF2-40B4-BE49-F238E27FC236}">
                <a16:creationId xmlns:a16="http://schemas.microsoft.com/office/drawing/2014/main" id="{36C60AAE-2734-4126-9F69-F8551C96AA11}"/>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44D746B5-FE4C-45B4-8C14-D1FCF46DA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58F2C76D-3BC9-4D13-AE3E-32B8E84EA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4DEB44E9-31A1-45FF-870B-4B8C396B5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FE8FBF5-2732-45C3-893B-E5587958A78A}"/>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D255C675-B029-408B-87D8-C0982B427E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6553200" cy="838200"/>
          </a:xfrm>
        </p:spPr>
        <p:txBody>
          <a:bodyPr/>
          <a:lstStyle/>
          <a:p>
            <a:pPr eaLnBrk="0" hangingPunct="0">
              <a:defRPr/>
            </a:pPr>
            <a:r>
              <a:rPr lang="en-US" dirty="0">
                <a:solidFill>
                  <a:schemeClr val="bg1"/>
                </a:solidFill>
              </a:rPr>
              <a:t>Example: Attic Ventilation </a:t>
            </a:r>
          </a:p>
        </p:txBody>
      </p:sp>
      <p:sp>
        <p:nvSpPr>
          <p:cNvPr id="18436" name="Text Placeholder 2"/>
          <p:cNvSpPr>
            <a:spLocks noGrp="1"/>
          </p:cNvSpPr>
          <p:nvPr>
            <p:ph type="body" sz="half" idx="1"/>
          </p:nvPr>
        </p:nvSpPr>
        <p:spPr>
          <a:xfrm>
            <a:off x="304800" y="228600"/>
            <a:ext cx="8534400" cy="5179828"/>
          </a:xfrm>
        </p:spPr>
        <p:txBody>
          <a:bodyPr>
            <a:noAutofit/>
          </a:bodyPr>
          <a:lstStyle/>
          <a:p>
            <a:pPr marL="45720" indent="0">
              <a:spcAft>
                <a:spcPts val="1200"/>
              </a:spcAft>
              <a:buNone/>
            </a:pPr>
            <a:r>
              <a:rPr lang="en-US" sz="3200" b="1" dirty="0">
                <a:solidFill>
                  <a:srgbClr val="0070C0"/>
                </a:solidFill>
              </a:rPr>
              <a:t>Attic Ventilation and Roof Vent Selection</a:t>
            </a:r>
          </a:p>
          <a:p>
            <a:pPr marL="45720" indent="0">
              <a:buNone/>
            </a:pPr>
            <a:r>
              <a:rPr lang="en-US" b="1" dirty="0">
                <a:solidFill>
                  <a:srgbClr val="0070C0"/>
                </a:solidFill>
              </a:rPr>
              <a:t>Attic Area</a:t>
            </a:r>
            <a:r>
              <a:rPr lang="en-US" dirty="0">
                <a:solidFill>
                  <a:srgbClr val="0070C0"/>
                </a:solidFill>
              </a:rPr>
              <a:t>: 44’ x 30’ = 1,320 sf. </a:t>
            </a:r>
          </a:p>
          <a:p>
            <a:pPr marL="45720" indent="0">
              <a:buNone/>
            </a:pPr>
            <a:r>
              <a:rPr lang="en-US" b="1" dirty="0">
                <a:solidFill>
                  <a:srgbClr val="0070C0"/>
                </a:solidFill>
              </a:rPr>
              <a:t>With Vapor Barrier</a:t>
            </a:r>
            <a:r>
              <a:rPr lang="en-US" dirty="0">
                <a:solidFill>
                  <a:srgbClr val="0070C0"/>
                </a:solidFill>
              </a:rPr>
              <a:t>: </a:t>
            </a:r>
            <a:r>
              <a:rPr lang="en-US" i="1" dirty="0">
                <a:solidFill>
                  <a:srgbClr val="0070C0"/>
                </a:solidFill>
              </a:rPr>
              <a:t>Divide by </a:t>
            </a:r>
            <a:r>
              <a:rPr lang="en-US" b="1" i="1" dirty="0">
                <a:solidFill>
                  <a:srgbClr val="0070C0"/>
                </a:solidFill>
              </a:rPr>
              <a:t>300						  </a:t>
            </a:r>
            <a:r>
              <a:rPr lang="en-US" sz="2200" b="1" i="1" u="sng" dirty="0">
                <a:solidFill>
                  <a:srgbClr val="0070C0"/>
                </a:solidFill>
              </a:rPr>
              <a:t>Need</a:t>
            </a:r>
          </a:p>
          <a:p>
            <a:pPr marL="45720" indent="0">
              <a:buNone/>
            </a:pPr>
            <a:r>
              <a:rPr lang="en-US" b="1" dirty="0">
                <a:solidFill>
                  <a:srgbClr val="0070C0"/>
                </a:solidFill>
              </a:rPr>
              <a:t>Total Needed =</a:t>
            </a:r>
            <a:r>
              <a:rPr lang="en-US" dirty="0">
                <a:solidFill>
                  <a:srgbClr val="0070C0"/>
                </a:solidFill>
              </a:rPr>
              <a:t>	1,320 /300 = </a:t>
            </a:r>
            <a:r>
              <a:rPr lang="en-US" u="sng" dirty="0">
                <a:solidFill>
                  <a:srgbClr val="0070C0"/>
                </a:solidFill>
              </a:rPr>
              <a:t>4.4 sf NFA</a:t>
            </a:r>
            <a:r>
              <a:rPr lang="en-US" b="1" dirty="0">
                <a:solidFill>
                  <a:srgbClr val="0070C0"/>
                </a:solidFill>
              </a:rPr>
              <a:t> 	50% High</a:t>
            </a:r>
            <a:r>
              <a:rPr lang="en-US" dirty="0">
                <a:solidFill>
                  <a:srgbClr val="0070C0"/>
                </a:solidFill>
              </a:rPr>
              <a:t>: </a:t>
            </a:r>
            <a:r>
              <a:rPr lang="en-US" u="sng" dirty="0">
                <a:solidFill>
                  <a:srgbClr val="0070C0"/>
                </a:solidFill>
              </a:rPr>
              <a:t>2.2 sf</a:t>
            </a:r>
            <a:endParaRPr lang="en-US" b="1" dirty="0">
              <a:solidFill>
                <a:srgbClr val="0070C0"/>
              </a:solidFill>
            </a:endParaRPr>
          </a:p>
          <a:p>
            <a:pPr marL="45720" indent="0">
              <a:spcAft>
                <a:spcPts val="0"/>
              </a:spcAft>
              <a:buNone/>
            </a:pPr>
            <a:r>
              <a:rPr lang="en-US" b="1" dirty="0">
                <a:solidFill>
                  <a:srgbClr val="0070C0"/>
                </a:solidFill>
              </a:rPr>
              <a:t>Existing</a:t>
            </a:r>
            <a:r>
              <a:rPr lang="en-US" dirty="0">
                <a:solidFill>
                  <a:srgbClr val="0070C0"/>
                </a:solidFill>
              </a:rPr>
              <a:t>:</a:t>
            </a:r>
            <a:r>
              <a:rPr lang="en-US" b="1" dirty="0">
                <a:solidFill>
                  <a:srgbClr val="0070C0"/>
                </a:solidFill>
              </a:rPr>
              <a:t>											50% Low</a:t>
            </a:r>
            <a:r>
              <a:rPr lang="en-US" dirty="0">
                <a:solidFill>
                  <a:srgbClr val="0070C0"/>
                </a:solidFill>
              </a:rPr>
              <a:t>:  </a:t>
            </a:r>
            <a:r>
              <a:rPr lang="en-US" u="sng" dirty="0">
                <a:solidFill>
                  <a:srgbClr val="0070C0"/>
                </a:solidFill>
              </a:rPr>
              <a:t>2.2 sf</a:t>
            </a:r>
            <a:endParaRPr lang="en-US" dirty="0">
              <a:solidFill>
                <a:srgbClr val="0070C0"/>
              </a:solidFill>
            </a:endParaRPr>
          </a:p>
          <a:p>
            <a:pPr marL="0" indent="0">
              <a:spcBef>
                <a:spcPts val="0"/>
              </a:spcBef>
              <a:spcAft>
                <a:spcPts val="0"/>
              </a:spcAft>
              <a:buNone/>
            </a:pPr>
            <a:r>
              <a:rPr lang="en-US" dirty="0">
                <a:solidFill>
                  <a:srgbClr val="0070C0"/>
                </a:solidFill>
              </a:rPr>
              <a:t>	</a:t>
            </a:r>
            <a:r>
              <a:rPr lang="en-US" sz="2200" dirty="0">
                <a:solidFill>
                  <a:srgbClr val="0070C0"/>
                </a:solidFill>
              </a:rPr>
              <a:t>High: 0.4 x 2 + 0.52 x 2	= </a:t>
            </a:r>
            <a:r>
              <a:rPr lang="en-US" sz="2200" u="sng" dirty="0">
                <a:solidFill>
                  <a:srgbClr val="0070C0"/>
                </a:solidFill>
              </a:rPr>
              <a:t>1.84</a:t>
            </a:r>
          </a:p>
          <a:p>
            <a:pPr marL="0" indent="0">
              <a:spcAft>
                <a:spcPts val="0"/>
              </a:spcAft>
              <a:buNone/>
            </a:pPr>
            <a:r>
              <a:rPr lang="en-US" sz="2200" dirty="0">
                <a:solidFill>
                  <a:srgbClr val="0070C0"/>
                </a:solidFill>
              </a:rPr>
              <a:t>	Low: 0.4 x 1				= </a:t>
            </a:r>
            <a:r>
              <a:rPr lang="en-US" sz="2200" u="sng" dirty="0">
                <a:solidFill>
                  <a:srgbClr val="0070C0"/>
                </a:solidFill>
              </a:rPr>
              <a:t>0.40</a:t>
            </a:r>
          </a:p>
          <a:p>
            <a:pPr marL="45720" indent="0">
              <a:spcBef>
                <a:spcPts val="2400"/>
              </a:spcBef>
              <a:spcAft>
                <a:spcPts val="0"/>
              </a:spcAft>
              <a:buNone/>
            </a:pPr>
            <a:r>
              <a:rPr lang="en-US" b="1" dirty="0">
                <a:solidFill>
                  <a:srgbClr val="0070C0"/>
                </a:solidFill>
              </a:rPr>
              <a:t>Total - Existing =   Add	Vent Type			   Quantity</a:t>
            </a:r>
          </a:p>
          <a:p>
            <a:pPr marL="320040" lvl="1" indent="0">
              <a:spcAft>
                <a:spcPts val="0"/>
              </a:spcAft>
              <a:buNone/>
            </a:pPr>
            <a:r>
              <a:rPr lang="en-US" dirty="0">
                <a:solidFill>
                  <a:srgbClr val="0070C0"/>
                </a:solidFill>
              </a:rPr>
              <a:t>High: 2.2 - 1.84 = 	</a:t>
            </a:r>
            <a:r>
              <a:rPr lang="en-US" b="1" dirty="0">
                <a:solidFill>
                  <a:srgbClr val="0070C0"/>
                </a:solidFill>
              </a:rPr>
              <a:t>0.36</a:t>
            </a:r>
            <a:r>
              <a:rPr lang="en-US" dirty="0">
                <a:solidFill>
                  <a:srgbClr val="0070C0"/>
                </a:solidFill>
              </a:rPr>
              <a:t>	#865 vent (0.40 each)	   	</a:t>
            </a:r>
            <a:r>
              <a:rPr lang="en-US" u="sng" dirty="0">
                <a:solidFill>
                  <a:srgbClr val="0070C0"/>
                </a:solidFill>
              </a:rPr>
              <a:t>		</a:t>
            </a:r>
            <a:endParaRPr lang="en-US" dirty="0">
              <a:solidFill>
                <a:srgbClr val="0070C0"/>
              </a:solidFill>
            </a:endParaRPr>
          </a:p>
          <a:p>
            <a:pPr marL="320040" lvl="1" indent="0">
              <a:spcBef>
                <a:spcPts val="1200"/>
              </a:spcBef>
              <a:buNone/>
            </a:pPr>
            <a:r>
              <a:rPr lang="en-US" dirty="0">
                <a:solidFill>
                  <a:srgbClr val="0070C0"/>
                </a:solidFill>
              </a:rPr>
              <a:t>Low: 2.2 - 0.40 = 		</a:t>
            </a:r>
            <a:r>
              <a:rPr lang="en-US" b="1" dirty="0">
                <a:solidFill>
                  <a:srgbClr val="0070C0"/>
                </a:solidFill>
              </a:rPr>
              <a:t>1.80</a:t>
            </a:r>
            <a:r>
              <a:rPr lang="en-US" dirty="0">
                <a:solidFill>
                  <a:srgbClr val="0070C0"/>
                </a:solidFill>
              </a:rPr>
              <a:t>	Soffit 4”x16” (0.20 each)  	</a:t>
            </a:r>
            <a:r>
              <a:rPr lang="en-US" u="sng" dirty="0">
                <a:solidFill>
                  <a:srgbClr val="0070C0"/>
                </a:solidFill>
              </a:rPr>
              <a:t>		</a:t>
            </a:r>
            <a:endParaRPr lang="en-US" dirty="0">
              <a:solidFill>
                <a:srgbClr val="0070C0"/>
              </a:solidFill>
            </a:endParaRPr>
          </a:p>
          <a:p>
            <a:pPr marL="3657600" lvl="8" indent="0">
              <a:buNone/>
            </a:pPr>
            <a:endParaRPr lang="en-US" b="1" dirty="0">
              <a:solidFill>
                <a:srgbClr val="0070C0"/>
              </a:solidFill>
            </a:endParaRP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cxnSp>
        <p:nvCxnSpPr>
          <p:cNvPr id="3" name="Straight Arrow Connector 2">
            <a:extLst>
              <a:ext uri="{FF2B5EF4-FFF2-40B4-BE49-F238E27FC236}">
                <a16:creationId xmlns:a16="http://schemas.microsoft.com/office/drawing/2014/main" id="{CB91170E-4064-480E-9044-56D71A484F2A}"/>
              </a:ext>
            </a:extLst>
          </p:cNvPr>
          <p:cNvCxnSpPr/>
          <p:nvPr/>
        </p:nvCxnSpPr>
        <p:spPr>
          <a:xfrm>
            <a:off x="5867400" y="2362200"/>
            <a:ext cx="38100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EB7700F-C74F-4F5A-AB43-9461F322B415}"/>
              </a:ext>
            </a:extLst>
          </p:cNvPr>
          <p:cNvCxnSpPr>
            <a:cxnSpLocks/>
          </p:cNvCxnSpPr>
          <p:nvPr/>
        </p:nvCxnSpPr>
        <p:spPr>
          <a:xfrm flipV="1">
            <a:off x="5897526" y="2209800"/>
            <a:ext cx="350874" cy="826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384A81E-D1FA-4714-8C6C-8785DB47BCBE}"/>
              </a:ext>
            </a:extLst>
          </p:cNvPr>
          <p:cNvSpPr txBox="1"/>
          <p:nvPr/>
        </p:nvSpPr>
        <p:spPr>
          <a:xfrm>
            <a:off x="7543800" y="4267200"/>
            <a:ext cx="457200" cy="431726"/>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C00000"/>
                </a:solidFill>
                <a:effectLst/>
                <a:uLnTx/>
                <a:uFillTx/>
                <a:latin typeface="Arial Narrow"/>
                <a:ea typeface="+mn-ea"/>
                <a:cs typeface="Arial Narrow"/>
              </a:rPr>
              <a:t>1</a:t>
            </a:r>
          </a:p>
        </p:txBody>
      </p:sp>
      <p:sp>
        <p:nvSpPr>
          <p:cNvPr id="12" name="TextBox 11">
            <a:extLst>
              <a:ext uri="{FF2B5EF4-FFF2-40B4-BE49-F238E27FC236}">
                <a16:creationId xmlns:a16="http://schemas.microsoft.com/office/drawing/2014/main" id="{B55EDB94-EBD3-4D5D-8F9F-25C2486EB234}"/>
              </a:ext>
            </a:extLst>
          </p:cNvPr>
          <p:cNvSpPr txBox="1"/>
          <p:nvPr/>
        </p:nvSpPr>
        <p:spPr>
          <a:xfrm>
            <a:off x="7543800" y="4724400"/>
            <a:ext cx="457200" cy="431726"/>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C00000"/>
                </a:solidFill>
                <a:effectLst/>
                <a:uLnTx/>
                <a:uFillTx/>
                <a:latin typeface="Arial Narrow"/>
                <a:ea typeface="+mn-ea"/>
                <a:cs typeface="Arial Narrow"/>
              </a:rPr>
              <a:t>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371600" y="-19050"/>
            <a:ext cx="64008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Ground Rules and Specifications</a:t>
            </a:r>
          </a:p>
        </p:txBody>
      </p:sp>
      <p:sp>
        <p:nvSpPr>
          <p:cNvPr id="19459" name="Rectangle 5"/>
          <p:cNvSpPr>
            <a:spLocks noGrp="1" noChangeArrowheads="1"/>
          </p:cNvSpPr>
          <p:nvPr>
            <p:ph idx="1"/>
          </p:nvPr>
        </p:nvSpPr>
        <p:spPr>
          <a:xfrm>
            <a:off x="838200" y="1143000"/>
            <a:ext cx="7467600" cy="4800600"/>
          </a:xfrm>
        </p:spPr>
        <p:txBody>
          <a:bodyPr>
            <a:noAutofit/>
          </a:bodyPr>
          <a:lstStyle/>
          <a:p>
            <a:pPr marL="0" indent="0">
              <a:buNone/>
            </a:pPr>
            <a:r>
              <a:rPr lang="en-US" sz="2600" dirty="0">
                <a:solidFill>
                  <a:srgbClr val="0070C0"/>
                </a:solidFill>
              </a:rPr>
              <a:t>Blower Door Guided Airsealing must completely separate unconditioned, vented attics from the conditioned space. </a:t>
            </a:r>
          </a:p>
          <a:p>
            <a:pPr>
              <a:spcBef>
                <a:spcPts val="1800"/>
              </a:spcBef>
              <a:spcAft>
                <a:spcPts val="1200"/>
              </a:spcAft>
              <a:buFont typeface="Arial" pitchFamily="34" charset="0"/>
              <a:buChar char="•"/>
            </a:pPr>
            <a:r>
              <a:rPr lang="en-US" dirty="0"/>
              <a:t>Specify appropriate air sealing on work order.</a:t>
            </a:r>
          </a:p>
          <a:p>
            <a:pPr>
              <a:spcAft>
                <a:spcPts val="1200"/>
              </a:spcAft>
            </a:pPr>
            <a:r>
              <a:rPr lang="en-US" dirty="0"/>
              <a:t>Specify where to locate vents, and the color. </a:t>
            </a:r>
          </a:p>
          <a:p>
            <a:pPr>
              <a:spcAft>
                <a:spcPts val="1200"/>
              </a:spcAft>
            </a:pPr>
            <a:r>
              <a:rPr lang="en-US" b="1" dirty="0"/>
              <a:t>Example:</a:t>
            </a:r>
            <a:r>
              <a:rPr lang="en-US" dirty="0"/>
              <a:t> 2, #865, Rear, High, Black. 10, 4x16” soffit, gray, 5 front, 5 rear. 10 accuvents, 34 chutes.</a:t>
            </a:r>
          </a:p>
          <a:p>
            <a:r>
              <a:rPr lang="en-US" dirty="0"/>
              <a:t>Specify all mechanical ventilation vents outside. </a:t>
            </a:r>
          </a:p>
          <a:p>
            <a:r>
              <a:rPr lang="en-US" b="1" dirty="0"/>
              <a:t>Example</a:t>
            </a:r>
            <a:r>
              <a:rPr lang="en-US" dirty="0"/>
              <a:t>: Vent primary bath fan to roof. Vent  basement dryer out rim joist.</a:t>
            </a:r>
          </a:p>
        </p:txBody>
      </p:sp>
      <p:sp>
        <p:nvSpPr>
          <p:cNvPr id="5" name="Footer Placeholder 1">
            <a:extLst>
              <a:ext uri="{FF2B5EF4-FFF2-40B4-BE49-F238E27FC236}">
                <a16:creationId xmlns:a16="http://schemas.microsoft.com/office/drawing/2014/main" id="{A877F744-E5B5-4E16-A639-1A8392B1CCA6}"/>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71774120-B5CB-45E6-95EE-6878217759D3}"/>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FAFDC739-4E35-4681-A000-C570EEE8C8B8}"/>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2984F133-656E-4C33-86FC-9A0316C12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1AABFB3D-4756-451F-8609-633E8588B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9B7B9529-2000-4B03-9AD3-977C90D80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C1F082A-8CA7-400B-AE24-F23DC0D3E4E9}"/>
              </a:ext>
            </a:extLst>
          </p:cNvPr>
          <p:cNvPicPr>
            <a:picLocks noChangeAspect="1" noChangeArrowheads="1"/>
          </p:cNvPicPr>
          <p:nvPr/>
        </p:nvPicPr>
        <p:blipFill>
          <a:blip r:embed="rId6"/>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4C2316CA-8693-4539-88EF-59B1D6E83D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362200" y="21006"/>
            <a:ext cx="44196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Vent Placement</a:t>
            </a:r>
          </a:p>
        </p:txBody>
      </p:sp>
      <p:pic>
        <p:nvPicPr>
          <p:cNvPr id="23555" name="Picture 3" descr="Photo of roof displaying high vent placement."/>
          <p:cNvPicPr>
            <a:picLocks noChangeAspect="1" noChangeArrowheads="1"/>
          </p:cNvPicPr>
          <p:nvPr/>
        </p:nvPicPr>
        <p:blipFill>
          <a:blip r:embed="rId3">
            <a:lum bright="-6000"/>
          </a:blip>
          <a:srcRect/>
          <a:stretch>
            <a:fillRect/>
          </a:stretch>
        </p:blipFill>
        <p:spPr bwMode="auto">
          <a:xfrm>
            <a:off x="0" y="895350"/>
            <a:ext cx="9144000" cy="5056188"/>
          </a:xfrm>
          <a:prstGeom prst="rect">
            <a:avLst/>
          </a:prstGeom>
          <a:noFill/>
          <a:ln w="9525">
            <a:noFill/>
            <a:miter lim="800000"/>
            <a:headEnd/>
            <a:tailEnd/>
          </a:ln>
        </p:spPr>
      </p:pic>
      <p:sp>
        <p:nvSpPr>
          <p:cNvPr id="23556" name="Oval 7"/>
          <p:cNvSpPr>
            <a:spLocks noChangeArrowheads="1"/>
          </p:cNvSpPr>
          <p:nvPr/>
        </p:nvSpPr>
        <p:spPr bwMode="auto">
          <a:xfrm>
            <a:off x="2895600" y="2281075"/>
            <a:ext cx="533400" cy="502920"/>
          </a:xfrm>
          <a:prstGeom prst="ellipse">
            <a:avLst/>
          </a:prstGeom>
          <a:noFill/>
          <a:ln w="19050">
            <a:solidFill>
              <a:srgbClr val="FF0000"/>
            </a:solidFill>
            <a:round/>
            <a:headEnd/>
            <a:tailEnd/>
          </a:ln>
        </p:spPr>
        <p:txBody>
          <a:bodyPr wrap="none" anchor="ctr"/>
          <a:lstStyle/>
          <a:p>
            <a:endParaRPr lang="en-US" dirty="0"/>
          </a:p>
        </p:txBody>
      </p:sp>
      <p:sp>
        <p:nvSpPr>
          <p:cNvPr id="23557" name="Oval 8"/>
          <p:cNvSpPr>
            <a:spLocks noChangeArrowheads="1"/>
          </p:cNvSpPr>
          <p:nvPr/>
        </p:nvSpPr>
        <p:spPr bwMode="auto">
          <a:xfrm>
            <a:off x="6096000" y="2256609"/>
            <a:ext cx="533400" cy="502920"/>
          </a:xfrm>
          <a:prstGeom prst="ellipse">
            <a:avLst/>
          </a:prstGeom>
          <a:noFill/>
          <a:ln w="19050">
            <a:solidFill>
              <a:srgbClr val="FF0000"/>
            </a:solidFill>
            <a:round/>
            <a:headEnd/>
            <a:tailEnd/>
          </a:ln>
        </p:spPr>
        <p:txBody>
          <a:bodyPr wrap="none" anchor="ctr"/>
          <a:lstStyle/>
          <a:p>
            <a:endParaRPr lang="en-US" dirty="0"/>
          </a:p>
        </p:txBody>
      </p:sp>
      <p:sp>
        <p:nvSpPr>
          <p:cNvPr id="12" name="Rectangular Callout 11"/>
          <p:cNvSpPr>
            <a:spLocks noChangeArrowheads="1"/>
          </p:cNvSpPr>
          <p:nvPr/>
        </p:nvSpPr>
        <p:spPr bwMode="auto">
          <a:xfrm>
            <a:off x="3048000" y="1504950"/>
            <a:ext cx="3581400" cy="359229"/>
          </a:xfrm>
          <a:prstGeom prst="wedgeRectCallout">
            <a:avLst>
              <a:gd name="adj1" fmla="val -42556"/>
              <a:gd name="adj2" fmla="val 17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Roof vents placed high on roof</a:t>
            </a:r>
          </a:p>
        </p:txBody>
      </p:sp>
      <p:sp>
        <p:nvSpPr>
          <p:cNvPr id="13" name="Text Box 8"/>
          <p:cNvSpPr txBox="1">
            <a:spLocks noChangeArrowheads="1"/>
          </p:cNvSpPr>
          <p:nvPr/>
        </p:nvSpPr>
        <p:spPr bwMode="auto">
          <a:xfrm>
            <a:off x="3962400" y="5678329"/>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a:solidFill>
                  <a:schemeClr val="tx2"/>
                </a:solidFill>
                <a:latin typeface="Arial" pitchFamily="33" charset="0"/>
                <a:ea typeface="ＭＳ Ｐゴシック" pitchFamily="33" charset="-128"/>
              </a:rPr>
              <a:t>Photo courtesy of PA WTC</a:t>
            </a:r>
          </a:p>
        </p:txBody>
      </p:sp>
      <p:sp>
        <p:nvSpPr>
          <p:cNvPr id="9" name="Rectangular Callout 8"/>
          <p:cNvSpPr>
            <a:spLocks noChangeArrowheads="1"/>
          </p:cNvSpPr>
          <p:nvPr/>
        </p:nvSpPr>
        <p:spPr bwMode="auto">
          <a:xfrm>
            <a:off x="381000" y="5010150"/>
            <a:ext cx="2590800" cy="431074"/>
          </a:xfrm>
          <a:prstGeom prst="wedgeRectCallout">
            <a:avLst>
              <a:gd name="adj1" fmla="val 1894"/>
              <a:gd name="adj2" fmla="val -406838"/>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t>Soffit vents spaced out</a:t>
            </a:r>
          </a:p>
        </p:txBody>
      </p:sp>
      <p:sp>
        <p:nvSpPr>
          <p:cNvPr id="10" name="Footer Placeholder 1">
            <a:extLst>
              <a:ext uri="{FF2B5EF4-FFF2-40B4-BE49-F238E27FC236}">
                <a16:creationId xmlns:a16="http://schemas.microsoft.com/office/drawing/2014/main" id="{E8FFE484-28E6-4D29-9157-296284FF53CD}"/>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770CCF4E-779A-47C5-A0D7-B2CE47923B2D}"/>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949D82C3-ADB2-4502-80A9-EC86D23D6931}"/>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A6D44C20-7E30-48D9-B096-38FECBE90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C14F6B08-BA09-4764-B30D-C7F141413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DC1D7765-6AE6-42A6-8984-79AE9822C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A35BCDC5-FC62-4AEB-B4C4-0162FD81671B}"/>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590D2E39-5CBD-4D22-A151-1EB35359F0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hoto of proper roof vent installation."/>
          <p:cNvPicPr>
            <a:picLocks noChangeAspect="1"/>
          </p:cNvPicPr>
          <p:nvPr/>
        </p:nvPicPr>
        <p:blipFill>
          <a:blip r:embed="rId3" cstate="email"/>
          <a:stretch>
            <a:fillRect/>
          </a:stretch>
        </p:blipFill>
        <p:spPr>
          <a:xfrm>
            <a:off x="3886200" y="1097931"/>
            <a:ext cx="5195476"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Text Placeholder 2"/>
          <p:cNvSpPr txBox="1">
            <a:spLocks/>
          </p:cNvSpPr>
          <p:nvPr/>
        </p:nvSpPr>
        <p:spPr bwMode="auto">
          <a:xfrm>
            <a:off x="292100" y="1097930"/>
            <a:ext cx="3429000" cy="4589621"/>
          </a:xfrm>
          <a:prstGeom prst="rect">
            <a:avLst/>
          </a:prstGeom>
          <a:noFill/>
          <a:ln w="9525">
            <a:noFill/>
            <a:miter lim="800000"/>
            <a:headEnd/>
            <a:tailEnd/>
          </a:ln>
        </p:spPr>
        <p:txBody>
          <a:bodyPr lIns="0" tIns="0" rIns="0" bIns="0"/>
          <a:lstStyle/>
          <a:p>
            <a:pPr marL="274320" indent="-228600" algn="l" eaLnBrk="0" hangingPunct="0">
              <a:spcBef>
                <a:spcPts val="600"/>
              </a:spcBef>
              <a:spcAft>
                <a:spcPts val="600"/>
              </a:spcAft>
              <a:buFont typeface="Arial" pitchFamily="34" charset="0"/>
              <a:buChar char="•"/>
            </a:pPr>
            <a:r>
              <a:rPr lang="en-US" sz="2400" b="0" dirty="0"/>
              <a:t>Cut hole to fit, test fit the vent.</a:t>
            </a:r>
          </a:p>
          <a:p>
            <a:pPr marL="274320" indent="-228600" algn="l" eaLnBrk="0" hangingPunct="0">
              <a:spcBef>
                <a:spcPts val="600"/>
              </a:spcBef>
              <a:spcAft>
                <a:spcPts val="600"/>
              </a:spcAft>
              <a:buFont typeface="Arial" pitchFamily="34" charset="0"/>
              <a:buChar char="•"/>
            </a:pPr>
            <a:r>
              <a:rPr lang="en-US" sz="2400" b="0" dirty="0"/>
              <a:t>Slide under shingles and tar paper for proper drainage.</a:t>
            </a:r>
          </a:p>
          <a:p>
            <a:pPr marL="274320" indent="-228600" algn="l" eaLnBrk="0" hangingPunct="0">
              <a:spcBef>
                <a:spcPts val="600"/>
              </a:spcBef>
              <a:spcAft>
                <a:spcPts val="600"/>
              </a:spcAft>
              <a:buFont typeface="Arial" pitchFamily="34" charset="0"/>
              <a:buChar char="•"/>
            </a:pPr>
            <a:r>
              <a:rPr lang="en-US" sz="2400" b="0" dirty="0"/>
              <a:t>Lift shingles and nail top corners.</a:t>
            </a:r>
          </a:p>
          <a:p>
            <a:pPr marL="274320" indent="-228600" algn="l" eaLnBrk="0" hangingPunct="0">
              <a:spcBef>
                <a:spcPts val="600"/>
              </a:spcBef>
              <a:spcAft>
                <a:spcPts val="600"/>
              </a:spcAft>
              <a:buFont typeface="Arial" pitchFamily="34" charset="0"/>
              <a:buChar char="•"/>
            </a:pPr>
            <a:r>
              <a:rPr lang="en-US" sz="2400" b="0" dirty="0"/>
              <a:t>Caulk under shingles above an on sides. Caulk and nail bottom corners.</a:t>
            </a:r>
          </a:p>
        </p:txBody>
      </p:sp>
      <p:sp>
        <p:nvSpPr>
          <p:cNvPr id="78853" name="Rectangle 2"/>
          <p:cNvSpPr>
            <a:spLocks noChangeArrowheads="1"/>
          </p:cNvSpPr>
          <p:nvPr/>
        </p:nvSpPr>
        <p:spPr bwMode="auto">
          <a:xfrm>
            <a:off x="2362200" y="0"/>
            <a:ext cx="44196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Vent Installation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7" name="Text Box 8"/>
          <p:cNvSpPr txBox="1">
            <a:spLocks noChangeArrowheads="1"/>
          </p:cNvSpPr>
          <p:nvPr/>
        </p:nvSpPr>
        <p:spPr bwMode="auto">
          <a:xfrm>
            <a:off x="5168900" y="5441331"/>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a:solidFill>
                  <a:schemeClr val="bg1"/>
                </a:solidFill>
                <a:latin typeface="Arial" pitchFamily="33" charset="0"/>
                <a:ea typeface="ＭＳ Ｐゴシック" pitchFamily="33" charset="-128"/>
              </a:rPr>
              <a:t>Photo courtesy of the US Department of Energy</a:t>
            </a:r>
          </a:p>
        </p:txBody>
      </p:sp>
      <p:sp>
        <p:nvSpPr>
          <p:cNvPr id="9" name="Footer Placeholder 1">
            <a:extLst>
              <a:ext uri="{FF2B5EF4-FFF2-40B4-BE49-F238E27FC236}">
                <a16:creationId xmlns:a16="http://schemas.microsoft.com/office/drawing/2014/main" id="{5FA31D59-BF98-4119-A01C-2C241AD3E253}"/>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CC2A7FF4-6BC7-474E-88D4-89484D3127F7}"/>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FBAF9163-1D87-43E5-80DE-53B7558AA153}"/>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CA4577BC-0592-49BB-8616-F8A7A6918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CE2C3AC4-DED4-4F6E-A73F-EA3E15B3E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A389AAF7-5135-45DF-AF8D-D82073002F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AD772C2-669B-431F-8C65-E58675096995}"/>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046F1EA5-655D-4656-8300-C223B3C265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866900" y="-20637"/>
            <a:ext cx="5410200" cy="914400"/>
          </a:xfrm>
        </p:spPr>
        <p:txBody>
          <a:bodyPr/>
          <a:lstStyle/>
          <a:p>
            <a:pPr algn="ctr">
              <a:defRPr/>
            </a:pPr>
            <a:r>
              <a:rPr lang="en-US" dirty="0"/>
              <a:t>Learning Objectives</a:t>
            </a:r>
          </a:p>
        </p:txBody>
      </p:sp>
      <p:sp>
        <p:nvSpPr>
          <p:cNvPr id="8195" name="Rectangle 3"/>
          <p:cNvSpPr>
            <a:spLocks noGrp="1" noChangeArrowheads="1"/>
          </p:cNvSpPr>
          <p:nvPr>
            <p:ph type="body" idx="4294967295"/>
          </p:nvPr>
        </p:nvSpPr>
        <p:spPr>
          <a:xfrm>
            <a:off x="536265" y="1341941"/>
            <a:ext cx="8077200" cy="4800600"/>
          </a:xfrm>
        </p:spPr>
        <p:txBody>
          <a:bodyPr>
            <a:noAutofit/>
          </a:bodyPr>
          <a:lstStyle/>
          <a:p>
            <a:pPr>
              <a:spcBef>
                <a:spcPts val="800"/>
              </a:spcBef>
              <a:spcAft>
                <a:spcPts val="600"/>
              </a:spcAft>
              <a:buFontTx/>
              <a:buNone/>
            </a:pPr>
            <a:r>
              <a:rPr lang="en-US" sz="2600" dirty="0">
                <a:solidFill>
                  <a:srgbClr val="000066"/>
                </a:solidFill>
              </a:rPr>
              <a:t>By attending this session, participants will be able to:</a:t>
            </a:r>
          </a:p>
          <a:p>
            <a:pPr lvl="0"/>
            <a:r>
              <a:rPr lang="en-US" dirty="0"/>
              <a:t>Explain the purpose and principles of attic ventilation.</a:t>
            </a:r>
          </a:p>
          <a:p>
            <a:pPr lvl="0"/>
            <a:r>
              <a:rPr lang="en-US" dirty="0"/>
              <a:t>Summarize misconceptions about attic ventilation.</a:t>
            </a:r>
          </a:p>
          <a:p>
            <a:pPr lvl="0"/>
            <a:r>
              <a:rPr lang="en-US" dirty="0"/>
              <a:t>Determine ventilation needs by code and practical alternatives.</a:t>
            </a:r>
          </a:p>
          <a:p>
            <a:pPr lvl="0"/>
            <a:r>
              <a:rPr lang="en-US" dirty="0"/>
              <a:t>List ventilation options.</a:t>
            </a:r>
          </a:p>
          <a:p>
            <a:pPr lvl="0"/>
            <a:r>
              <a:rPr lang="en-US" dirty="0"/>
              <a:t>Propose specific attic ventilation.</a:t>
            </a:r>
          </a:p>
          <a:p>
            <a:pPr lvl="0"/>
            <a:r>
              <a:rPr lang="en-US" dirty="0"/>
              <a:t>Describe safeguards for ensuring that attic ventilation does not cause problems.</a:t>
            </a:r>
          </a:p>
          <a:p>
            <a:endParaRPr lang="en-US" sz="2000" dirty="0"/>
          </a:p>
          <a:p>
            <a:pPr>
              <a:buFontTx/>
              <a:buNone/>
            </a:pPr>
            <a:endParaRPr lang="en-US" sz="2000" dirty="0"/>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6" name="Footer Placeholder 1">
            <a:extLst>
              <a:ext uri="{FF2B5EF4-FFF2-40B4-BE49-F238E27FC236}">
                <a16:creationId xmlns:a16="http://schemas.microsoft.com/office/drawing/2014/main" id="{7B1CEEB6-BD19-438D-B715-B597F32997AE}"/>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EC64EF02-ABFE-4C13-A39E-3A1B4AED7272}"/>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4591E24E-ECF3-48FB-9AEE-8295CD25AC23}"/>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BA59F1BF-E24B-4768-9294-C92A088CE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C21D7375-1536-42D1-B39A-EEEE07BBF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D2B05DE4-DC16-45B0-A998-941F22FBE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394F0CC-02BB-4CB5-B000-7713BAD379B7}"/>
              </a:ext>
            </a:extLst>
          </p:cNvPr>
          <p:cNvPicPr>
            <a:picLocks noChangeAspect="1" noChangeArrowheads="1"/>
          </p:cNvPicPr>
          <p:nvPr/>
        </p:nvPicPr>
        <p:blipFill>
          <a:blip r:embed="rId6"/>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79EBD3BD-C7CC-4C24-95F8-4A89AC00BF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324100" y="-20668"/>
            <a:ext cx="44958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Vent Placement</a:t>
            </a:r>
          </a:p>
        </p:txBody>
      </p:sp>
      <p:pic>
        <p:nvPicPr>
          <p:cNvPr id="77829" name="Picture 12" descr="Photo showing triangular gable vent."/>
          <p:cNvPicPr>
            <a:picLocks noChangeArrowheads="1"/>
          </p:cNvPicPr>
          <p:nvPr/>
        </p:nvPicPr>
        <p:blipFill>
          <a:blip r:embed="rId3" cstate="email"/>
          <a:srcRect/>
          <a:stretch>
            <a:fillRect/>
          </a:stretch>
        </p:blipFill>
        <p:spPr bwMode="auto">
          <a:xfrm>
            <a:off x="4724400" y="2589182"/>
            <a:ext cx="4038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30" name="Picture 13" descr="Photo showing rectangular gable vent.&#10;"/>
          <p:cNvPicPr>
            <a:picLocks noChangeAspect="1" noChangeArrowheads="1"/>
          </p:cNvPicPr>
          <p:nvPr/>
        </p:nvPicPr>
        <p:blipFill>
          <a:blip r:embed="rId4" cstate="email"/>
          <a:srcRect/>
          <a:stretch>
            <a:fillRect/>
          </a:stretch>
        </p:blipFill>
        <p:spPr bwMode="auto">
          <a:xfrm>
            <a:off x="381000" y="2589182"/>
            <a:ext cx="4114800" cy="2744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TextBox 6"/>
          <p:cNvSpPr txBox="1">
            <a:spLocks noChangeArrowheads="1"/>
          </p:cNvSpPr>
          <p:nvPr/>
        </p:nvSpPr>
        <p:spPr bwMode="auto">
          <a:xfrm>
            <a:off x="0" y="1676400"/>
            <a:ext cx="9144000" cy="492443"/>
          </a:xfrm>
          <a:prstGeom prst="rect">
            <a:avLst/>
          </a:prstGeom>
          <a:noFill/>
          <a:ln w="9525">
            <a:noFill/>
            <a:miter lim="800000"/>
            <a:headEnd/>
            <a:tailEnd/>
          </a:ln>
        </p:spPr>
        <p:txBody>
          <a:bodyPr>
            <a:spAutoFit/>
          </a:bodyPr>
          <a:lstStyle/>
          <a:p>
            <a:r>
              <a:rPr lang="en-US" sz="2600" b="0" dirty="0">
                <a:solidFill>
                  <a:srgbClr val="000066"/>
                </a:solidFill>
              </a:rPr>
              <a:t>Gable vents are cut-in through the siding.</a:t>
            </a:r>
          </a:p>
        </p:txBody>
      </p:sp>
      <p:sp>
        <p:nvSpPr>
          <p:cNvPr id="25607" name="Text Box 8"/>
          <p:cNvSpPr txBox="1">
            <a:spLocks noChangeArrowheads="1"/>
          </p:cNvSpPr>
          <p:nvPr/>
        </p:nvSpPr>
        <p:spPr bwMode="auto">
          <a:xfrm>
            <a:off x="5105400" y="5410200"/>
            <a:ext cx="3657600" cy="230832"/>
          </a:xfrm>
          <a:prstGeom prst="rect">
            <a:avLst/>
          </a:prstGeom>
          <a:noFill/>
          <a:ln w="9525">
            <a:noFill/>
            <a:miter lim="800000"/>
            <a:headEnd/>
            <a:tailEnd/>
          </a:ln>
        </p:spPr>
        <p:txBody>
          <a:bodyPr>
            <a:spAutoFit/>
          </a:bodyPr>
          <a:lstStyle/>
          <a:p>
            <a:pPr algn="r">
              <a:spcBef>
                <a:spcPct val="50000"/>
              </a:spcBef>
            </a:pPr>
            <a:r>
              <a:rPr lang="en-US" sz="900" b="0" i="1" dirty="0">
                <a:solidFill>
                  <a:srgbClr val="50565C"/>
                </a:solidFill>
              </a:rPr>
              <a:t>Photos courtesy of the U.S. Department of Energy</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8" name="Footer Placeholder 1">
            <a:extLst>
              <a:ext uri="{FF2B5EF4-FFF2-40B4-BE49-F238E27FC236}">
                <a16:creationId xmlns:a16="http://schemas.microsoft.com/office/drawing/2014/main" id="{0ACBF5EF-ED29-4EBA-B913-C3C8403E1F27}"/>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9CE2750C-2A8E-4940-97F3-CCBFFC129B06}"/>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B963EDA4-EAD5-4762-B26C-C9021486B902}"/>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0F21C658-9DB3-4A0B-9C33-510063DA6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AC63A92A-0C22-4910-A9C4-995045E19C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817861BA-5EDB-48B1-890A-535CA959BD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215B987-B403-45FC-93D8-9E0C9697119B}"/>
              </a:ext>
            </a:extLst>
          </p:cNvPr>
          <p:cNvPicPr>
            <a:picLocks noChangeAspect="1" noChangeArrowheads="1"/>
          </p:cNvPicPr>
          <p:nvPr/>
        </p:nvPicPr>
        <p:blipFill>
          <a:blip r:embed="rId8"/>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D5D933A6-976C-49FB-989F-C35CB5912C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6" name="Picture 7" descr="Photo showing the common practice of replacing an existing attic window with a plywood panel and standard rectangular gable vent."/>
          <p:cNvPicPr>
            <a:picLocks noChangeAspect="1" noChangeArrowheads="1"/>
          </p:cNvPicPr>
          <p:nvPr/>
        </p:nvPicPr>
        <p:blipFill>
          <a:blip r:embed="rId3" cstate="email"/>
          <a:srcRect/>
          <a:stretch>
            <a:fillRect/>
          </a:stretch>
        </p:blipFill>
        <p:spPr bwMode="auto">
          <a:xfrm>
            <a:off x="0" y="944193"/>
            <a:ext cx="9144000" cy="503115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1922" name="Rectangle 2"/>
          <p:cNvSpPr>
            <a:spLocks noChangeArrowheads="1"/>
          </p:cNvSpPr>
          <p:nvPr/>
        </p:nvSpPr>
        <p:spPr bwMode="auto">
          <a:xfrm>
            <a:off x="2400300" y="-11405"/>
            <a:ext cx="43434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Attic Window Vent</a:t>
            </a:r>
          </a:p>
        </p:txBody>
      </p:sp>
      <p:sp>
        <p:nvSpPr>
          <p:cNvPr id="26629" name="Text Box 8"/>
          <p:cNvSpPr txBox="1">
            <a:spLocks noChangeArrowheads="1"/>
          </p:cNvSpPr>
          <p:nvPr/>
        </p:nvSpPr>
        <p:spPr bwMode="auto">
          <a:xfrm>
            <a:off x="5410200" y="5634310"/>
            <a:ext cx="3657600" cy="246063"/>
          </a:xfrm>
          <a:prstGeom prst="rect">
            <a:avLst/>
          </a:prstGeom>
          <a:noFill/>
          <a:ln w="9525">
            <a:noFill/>
            <a:miter lim="800000"/>
            <a:headEnd/>
            <a:tailEnd/>
          </a:ln>
        </p:spPr>
        <p:txBody>
          <a:bodyPr>
            <a:spAutoFit/>
          </a:bodyPr>
          <a:lstStyle/>
          <a:p>
            <a:pPr algn="r">
              <a:spcBef>
                <a:spcPct val="50000"/>
              </a:spcBef>
            </a:pPr>
            <a:r>
              <a:rPr lang="en-US" sz="1000" b="0" i="1" dirty="0">
                <a:solidFill>
                  <a:schemeClr val="bg1"/>
                </a:solidFill>
              </a:rPr>
              <a:t>Photo courtesy of the US Department of Energy</a:t>
            </a:r>
          </a:p>
        </p:txBody>
      </p:sp>
      <p:sp>
        <p:nvSpPr>
          <p:cNvPr id="6" name="Footer Placeholder 1">
            <a:extLst>
              <a:ext uri="{FF2B5EF4-FFF2-40B4-BE49-F238E27FC236}">
                <a16:creationId xmlns:a16="http://schemas.microsoft.com/office/drawing/2014/main" id="{6319AB88-B5EF-49D2-AEF7-2584C37E2AA3}"/>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73992268-3A5D-45C8-9F61-7376A8654140}"/>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8A0AA924-37EE-4FE1-A4CE-96C15A657CC1}"/>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4CEE0853-8E82-4634-BD83-8EF48FF21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FC1FE469-8344-4986-ADBC-C78EB3C0B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2BD9A460-33F2-446D-9069-DC9CB0190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A1E3D40-E023-4365-B25E-F2A8C66D998F}"/>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82C81C9E-DCAB-4953-A043-BDE8DDFEE1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2" descr="Graphic of a home showing the thermal boundary including the attic"/>
          <p:cNvPicPr>
            <a:picLocks noChangeAspect="1"/>
          </p:cNvPicPr>
          <p:nvPr/>
        </p:nvPicPr>
        <p:blipFill>
          <a:blip r:embed="rId3"/>
          <a:srcRect t="-6941"/>
          <a:stretch>
            <a:fillRect/>
          </a:stretch>
        </p:blipFill>
        <p:spPr bwMode="auto">
          <a:xfrm>
            <a:off x="3276600" y="304800"/>
            <a:ext cx="5867400" cy="5334000"/>
          </a:xfrm>
          <a:prstGeom prst="rect">
            <a:avLst/>
          </a:prstGeom>
          <a:noFill/>
          <a:ln w="9525">
            <a:noFill/>
            <a:miter lim="800000"/>
            <a:headEnd/>
            <a:tailEnd/>
          </a:ln>
        </p:spPr>
      </p:pic>
      <p:sp>
        <p:nvSpPr>
          <p:cNvPr id="64514" name="Rectangle 2"/>
          <p:cNvSpPr>
            <a:spLocks noChangeArrowheads="1"/>
          </p:cNvSpPr>
          <p:nvPr/>
        </p:nvSpPr>
        <p:spPr bwMode="auto">
          <a:xfrm>
            <a:off x="3200400" y="21714"/>
            <a:ext cx="2743200" cy="914400"/>
          </a:xfrm>
          <a:prstGeom prst="rect">
            <a:avLst/>
          </a:prstGeom>
          <a:noFill/>
          <a:ln w="9525">
            <a:noFill/>
            <a:miter lim="800000"/>
            <a:headEnd/>
            <a:tailEnd/>
          </a:ln>
        </p:spPr>
        <p:txBody>
          <a:bodyPr anchor="ctr"/>
          <a:lstStyle/>
          <a:p>
            <a:pPr eaLnBrk="0" hangingPunct="0">
              <a:defRPr/>
            </a:pPr>
            <a:r>
              <a:rPr lang="en-US" sz="2600" b="0" spc="100" dirty="0">
                <a:solidFill>
                  <a:schemeClr val="accent1"/>
                </a:solidFill>
              </a:rPr>
              <a:t>Code Issues</a:t>
            </a:r>
          </a:p>
        </p:txBody>
      </p:sp>
      <p:sp>
        <p:nvSpPr>
          <p:cNvPr id="16388" name="Rectangle 5"/>
          <p:cNvSpPr>
            <a:spLocks noChangeArrowheads="1"/>
          </p:cNvSpPr>
          <p:nvPr/>
        </p:nvSpPr>
        <p:spPr bwMode="auto">
          <a:xfrm>
            <a:off x="228600" y="2013972"/>
            <a:ext cx="4572000" cy="2677656"/>
          </a:xfrm>
          <a:prstGeom prst="rect">
            <a:avLst/>
          </a:prstGeom>
          <a:noFill/>
          <a:ln w="9525">
            <a:noFill/>
            <a:miter lim="800000"/>
            <a:headEnd/>
            <a:tailEnd/>
          </a:ln>
        </p:spPr>
        <p:txBody>
          <a:bodyPr wrap="square">
            <a:spAutoFit/>
          </a:bodyPr>
          <a:lstStyle/>
          <a:p>
            <a:pPr algn="l"/>
            <a:r>
              <a:rPr lang="en-US" sz="2400" b="0" dirty="0"/>
              <a:t>Known as a “Hot Roof”, when the roof assembly is the thermal and pressure boundary.</a:t>
            </a:r>
          </a:p>
          <a:p>
            <a:pPr algn="l"/>
            <a:endParaRPr lang="en-US" sz="2400" b="0" dirty="0"/>
          </a:p>
          <a:p>
            <a:pPr algn="l"/>
            <a:r>
              <a:rPr lang="en-US" sz="2400" b="0" dirty="0"/>
              <a:t>There’s no attic to ventilate. The finished slopes are filled with insulation.</a:t>
            </a:r>
          </a:p>
        </p:txBody>
      </p:sp>
      <p:sp>
        <p:nvSpPr>
          <p:cNvPr id="14" name="Rectangular Callout 13"/>
          <p:cNvSpPr>
            <a:spLocks noChangeArrowheads="1"/>
          </p:cNvSpPr>
          <p:nvPr/>
        </p:nvSpPr>
        <p:spPr bwMode="auto">
          <a:xfrm>
            <a:off x="3962400" y="1066800"/>
            <a:ext cx="2438400" cy="685800"/>
          </a:xfrm>
          <a:prstGeom prst="wedgeRectCallout">
            <a:avLst>
              <a:gd name="adj1" fmla="val 45778"/>
              <a:gd name="adj2" fmla="val 12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rPr>
              <a:t>Thermal boundary – </a:t>
            </a:r>
            <a:br>
              <a:rPr lang="en-US" sz="1800" b="0" dirty="0">
                <a:solidFill>
                  <a:srgbClr val="50565C"/>
                </a:solidFill>
              </a:rPr>
            </a:br>
            <a:r>
              <a:rPr lang="en-US" sz="1800" b="0" dirty="0">
                <a:solidFill>
                  <a:srgbClr val="50565C"/>
                </a:solidFill>
              </a:rPr>
              <a:t>Roof deck</a:t>
            </a:r>
          </a:p>
        </p:txBody>
      </p:sp>
      <p:sp>
        <p:nvSpPr>
          <p:cNvPr id="7" name="TextBox 6"/>
          <p:cNvSpPr txBox="1">
            <a:spLocks noChangeArrowheads="1"/>
          </p:cNvSpPr>
          <p:nvPr/>
        </p:nvSpPr>
        <p:spPr bwMode="auto">
          <a:xfrm>
            <a:off x="6016625" y="5631954"/>
            <a:ext cx="3127375" cy="230832"/>
          </a:xfrm>
          <a:prstGeom prst="rect">
            <a:avLst/>
          </a:prstGeom>
          <a:noFill/>
          <a:ln w="9525">
            <a:noFill/>
            <a:miter lim="800000"/>
            <a:headEnd/>
            <a:tailEnd/>
          </a:ln>
        </p:spPr>
        <p:txBody>
          <a:bodyPr>
            <a:spAutoFit/>
          </a:bodyPr>
          <a:lstStyle/>
          <a:p>
            <a:pPr algn="r"/>
            <a:r>
              <a:rPr lang="en-US" sz="900" b="0" i="1" dirty="0"/>
              <a:t>Graphic developed for the US Department of Energy </a:t>
            </a:r>
          </a:p>
        </p:txBody>
      </p:sp>
      <p:sp>
        <p:nvSpPr>
          <p:cNvPr id="9" name="Footer Placeholder 1">
            <a:extLst>
              <a:ext uri="{FF2B5EF4-FFF2-40B4-BE49-F238E27FC236}">
                <a16:creationId xmlns:a16="http://schemas.microsoft.com/office/drawing/2014/main" id="{6CC8C772-A947-4304-9070-5A304F0893DB}"/>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3C73F46D-7664-499C-9DD5-C8ACEDC06037}"/>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2CDC6C1E-7059-4431-911E-AAACD9A6598E}"/>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6710875A-7C89-4BA4-9187-2D8354C8B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820E8905-2B77-4FF8-A152-AB3A3E590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472F42E4-26BF-4D7E-9C60-F19863B07A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E4F17B2-9A7C-466B-8829-CD6512FEF4B7}"/>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E141B5C6-A5F3-45F4-A4DE-C635BBDBF8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6" descr="Graphic showing continuous soffit and ridge venting."/>
          <p:cNvPicPr>
            <a:picLocks noChangeAspect="1"/>
          </p:cNvPicPr>
          <p:nvPr/>
        </p:nvPicPr>
        <p:blipFill>
          <a:blip r:embed="rId3"/>
          <a:srcRect/>
          <a:stretch>
            <a:fillRect/>
          </a:stretch>
        </p:blipFill>
        <p:spPr bwMode="auto">
          <a:xfrm>
            <a:off x="419100" y="2057400"/>
            <a:ext cx="8305800" cy="2903538"/>
          </a:xfrm>
          <a:prstGeom prst="rect">
            <a:avLst/>
          </a:prstGeom>
          <a:noFill/>
          <a:ln w="9525">
            <a:noFill/>
            <a:miter lim="800000"/>
            <a:headEnd/>
            <a:tailEnd/>
          </a:ln>
        </p:spPr>
      </p:pic>
      <p:sp>
        <p:nvSpPr>
          <p:cNvPr id="70658" name="Rectangle 2"/>
          <p:cNvSpPr>
            <a:spLocks noChangeArrowheads="1"/>
          </p:cNvSpPr>
          <p:nvPr/>
        </p:nvSpPr>
        <p:spPr bwMode="auto">
          <a:xfrm>
            <a:off x="2362200" y="0"/>
            <a:ext cx="44196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Venting Configurations</a:t>
            </a:r>
          </a:p>
        </p:txBody>
      </p:sp>
      <p:sp>
        <p:nvSpPr>
          <p:cNvPr id="20484" name="Text Box 6"/>
          <p:cNvSpPr txBox="1">
            <a:spLocks noChangeArrowheads="1"/>
          </p:cNvSpPr>
          <p:nvPr/>
        </p:nvSpPr>
        <p:spPr bwMode="auto">
          <a:xfrm>
            <a:off x="457200" y="1066800"/>
            <a:ext cx="41148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In new construction </a:t>
            </a:r>
          </a:p>
        </p:txBody>
      </p:sp>
      <p:sp>
        <p:nvSpPr>
          <p:cNvPr id="8" name="Rectangular Callout 7"/>
          <p:cNvSpPr>
            <a:spLocks noChangeArrowheads="1"/>
          </p:cNvSpPr>
          <p:nvPr/>
        </p:nvSpPr>
        <p:spPr bwMode="auto">
          <a:xfrm>
            <a:off x="4800600" y="1371600"/>
            <a:ext cx="2971800" cy="381000"/>
          </a:xfrm>
          <a:prstGeom prst="wedgeRectCallout">
            <a:avLst>
              <a:gd name="adj1" fmla="val -46102"/>
              <a:gd name="adj2" fmla="val 146495"/>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Continuous ridge vent</a:t>
            </a:r>
          </a:p>
        </p:txBody>
      </p:sp>
      <p:sp>
        <p:nvSpPr>
          <p:cNvPr id="9" name="Rectangular Callout 8"/>
          <p:cNvSpPr>
            <a:spLocks noChangeArrowheads="1"/>
          </p:cNvSpPr>
          <p:nvPr/>
        </p:nvSpPr>
        <p:spPr bwMode="auto">
          <a:xfrm>
            <a:off x="381000" y="4876800"/>
            <a:ext cx="3962400" cy="457200"/>
          </a:xfrm>
          <a:prstGeom prst="wedgeRectCallout">
            <a:avLst>
              <a:gd name="adj1" fmla="val -162"/>
              <a:gd name="adj2" fmla="val -120727"/>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Continuous eave vent (soffit vents)</a:t>
            </a:r>
          </a:p>
        </p:txBody>
      </p:sp>
      <p:sp>
        <p:nvSpPr>
          <p:cNvPr id="10" name="TextBox 6"/>
          <p:cNvSpPr txBox="1">
            <a:spLocks noChangeArrowheads="1"/>
          </p:cNvSpPr>
          <p:nvPr/>
        </p:nvSpPr>
        <p:spPr bwMode="auto">
          <a:xfrm>
            <a:off x="5791200" y="5218584"/>
            <a:ext cx="3127375" cy="230832"/>
          </a:xfrm>
          <a:prstGeom prst="rect">
            <a:avLst/>
          </a:prstGeom>
          <a:noFill/>
          <a:ln w="9525">
            <a:noFill/>
            <a:miter lim="800000"/>
            <a:headEnd/>
            <a:tailEnd/>
          </a:ln>
        </p:spPr>
        <p:txBody>
          <a:bodyPr>
            <a:spAutoFit/>
          </a:bodyPr>
          <a:lstStyle/>
          <a:p>
            <a:pPr algn="r"/>
            <a:r>
              <a:rPr lang="en-US" sz="900" b="0" i="1" dirty="0"/>
              <a:t>Graphic developed for the US Department of Energy </a:t>
            </a:r>
          </a:p>
        </p:txBody>
      </p:sp>
      <p:sp>
        <p:nvSpPr>
          <p:cNvPr id="12" name="Footer Placeholder 1">
            <a:extLst>
              <a:ext uri="{FF2B5EF4-FFF2-40B4-BE49-F238E27FC236}">
                <a16:creationId xmlns:a16="http://schemas.microsoft.com/office/drawing/2014/main" id="{14346CB0-8A0C-4B68-AC46-7A3F282639E4}"/>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AE51B579-9B86-41E6-9B29-1CD7B6B36516}"/>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9537ACFF-58E2-4606-A70D-3CC367A5B42A}"/>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4B3BE69B-7F35-4300-862A-6D5EC6163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4B9E59E0-6410-48B5-A5B4-6D8BE7C31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321F3C8C-DEE2-4B3B-B073-8DDCBF989E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A3D8C47-E0B2-42F9-958A-E2C28A15919B}"/>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3B1A6B77-4BD6-40AD-91C1-0E19FF4D2D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1905000" y="7434"/>
            <a:ext cx="5334000" cy="914400"/>
          </a:xfrm>
        </p:spPr>
        <p:txBody>
          <a:bodyPr lIns="91440" tIns="45720" rIns="91440" bIns="45720"/>
          <a:lstStyle/>
          <a:p>
            <a:pPr algn="ctr">
              <a:defRPr/>
            </a:pPr>
            <a:r>
              <a:rPr lang="en-US" dirty="0"/>
              <a:t>Summary</a:t>
            </a:r>
          </a:p>
        </p:txBody>
      </p:sp>
      <p:sp>
        <p:nvSpPr>
          <p:cNvPr id="100355" name="Rectangle 3"/>
          <p:cNvSpPr>
            <a:spLocks noGrp="1" noChangeArrowheads="1"/>
          </p:cNvSpPr>
          <p:nvPr>
            <p:ph type="body" idx="4294967295"/>
          </p:nvPr>
        </p:nvSpPr>
        <p:spPr>
          <a:xfrm>
            <a:off x="1447800" y="1260552"/>
            <a:ext cx="7696200" cy="4724400"/>
          </a:xfrm>
        </p:spPr>
        <p:txBody>
          <a:bodyPr lIns="91440" tIns="45720" rIns="91440" bIns="45720"/>
          <a:lstStyle/>
          <a:p>
            <a:pPr>
              <a:spcAft>
                <a:spcPts val="600"/>
              </a:spcAft>
            </a:pPr>
            <a:r>
              <a:rPr lang="en-US" sz="2400" dirty="0">
                <a:solidFill>
                  <a:srgbClr val="0070C0"/>
                </a:solidFill>
              </a:rPr>
              <a:t>Vent attics where possible and practical.</a:t>
            </a:r>
          </a:p>
          <a:p>
            <a:pPr>
              <a:spcAft>
                <a:spcPts val="600"/>
              </a:spcAft>
            </a:pPr>
            <a:r>
              <a:rPr lang="en-US" sz="2400" dirty="0">
                <a:solidFill>
                  <a:srgbClr val="0070C0"/>
                </a:solidFill>
              </a:rPr>
              <a:t>Follow 1/150 and 1/300 code guidelines.</a:t>
            </a:r>
          </a:p>
          <a:p>
            <a:pPr>
              <a:spcAft>
                <a:spcPts val="600"/>
              </a:spcAft>
            </a:pPr>
            <a:r>
              <a:rPr lang="en-US" sz="2400" dirty="0">
                <a:solidFill>
                  <a:srgbClr val="0070C0"/>
                </a:solidFill>
              </a:rPr>
              <a:t>Don’t specify vents to solve an attic moisture problem.</a:t>
            </a:r>
          </a:p>
          <a:p>
            <a:pPr>
              <a:spcAft>
                <a:spcPts val="600"/>
              </a:spcAft>
            </a:pPr>
            <a:r>
              <a:rPr lang="en-US" sz="2400" dirty="0">
                <a:solidFill>
                  <a:srgbClr val="0070C0"/>
                </a:solidFill>
              </a:rPr>
              <a:t>Keep moisture out of the attic by air sealing.</a:t>
            </a:r>
          </a:p>
          <a:p>
            <a:pPr>
              <a:spcAft>
                <a:spcPts val="600"/>
              </a:spcAft>
            </a:pPr>
            <a:r>
              <a:rPr lang="en-US" sz="2400" dirty="0">
                <a:solidFill>
                  <a:srgbClr val="0070C0"/>
                </a:solidFill>
              </a:rPr>
              <a:t>Use the right vent for the job. </a:t>
            </a:r>
          </a:p>
          <a:p>
            <a:pPr>
              <a:spcAft>
                <a:spcPts val="600"/>
              </a:spcAft>
            </a:pPr>
            <a:r>
              <a:rPr lang="en-US" sz="2400" dirty="0">
                <a:solidFill>
                  <a:srgbClr val="0070C0"/>
                </a:solidFill>
              </a:rPr>
              <a:t>Place vents high and low.</a:t>
            </a:r>
          </a:p>
          <a:p>
            <a:pPr>
              <a:spcAft>
                <a:spcPts val="600"/>
              </a:spcAft>
            </a:pPr>
            <a:r>
              <a:rPr lang="en-US" dirty="0">
                <a:solidFill>
                  <a:srgbClr val="0070C0"/>
                </a:solidFill>
              </a:rPr>
              <a:t>T</a:t>
            </a:r>
            <a:r>
              <a:rPr lang="en-US" sz="2400" dirty="0">
                <a:solidFill>
                  <a:srgbClr val="0070C0"/>
                </a:solidFill>
              </a:rPr>
              <a:t>urbine or power vents are not allowed. </a:t>
            </a:r>
          </a:p>
          <a:p>
            <a:pPr>
              <a:spcAft>
                <a:spcPts val="600"/>
              </a:spcAft>
            </a:pPr>
            <a:r>
              <a:rPr lang="en-US" dirty="0">
                <a:solidFill>
                  <a:srgbClr val="0070C0"/>
                </a:solidFill>
              </a:rPr>
              <a:t>Refer to the Weatherization manual.</a:t>
            </a:r>
            <a:endParaRPr lang="en-US" sz="2400" dirty="0">
              <a:solidFill>
                <a:srgbClr val="0070C0"/>
              </a:solidFill>
            </a:endParaRP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5" name="Footer Placeholder 1">
            <a:extLst>
              <a:ext uri="{FF2B5EF4-FFF2-40B4-BE49-F238E27FC236}">
                <a16:creationId xmlns:a16="http://schemas.microsoft.com/office/drawing/2014/main" id="{29DF0EFC-2165-47E6-AB41-87B5E3761D1B}"/>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5C6F98CA-0E5D-4812-BB9D-583C57F14745}"/>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41F827C6-8E23-4C54-A0B2-9EC17DA31AE8}"/>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0E20CFDF-37FF-4052-81F5-AD8E6382D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2082D0F3-81A2-4634-9795-5A7A71BEA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D4DD41BC-7328-4A1D-9E96-8F68BC81E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D7257F1-9A3E-4C70-B77E-E71786B80CF6}"/>
              </a:ext>
            </a:extLst>
          </p:cNvPr>
          <p:cNvPicPr>
            <a:picLocks noChangeAspect="1" noChangeArrowheads="1"/>
          </p:cNvPicPr>
          <p:nvPr/>
        </p:nvPicPr>
        <p:blipFill>
          <a:blip r:embed="rId6"/>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775AE6D7-C60B-4B6E-9DF1-C7A9AA973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10"/>
          <p:cNvSpPr>
            <a:spLocks noGrp="1" noChangeArrowheads="1"/>
          </p:cNvSpPr>
          <p:nvPr>
            <p:ph type="body" sz="half" idx="1"/>
          </p:nvPr>
        </p:nvSpPr>
        <p:spPr>
          <a:xfrm>
            <a:off x="457200" y="4724400"/>
            <a:ext cx="7772400" cy="1447800"/>
          </a:xfrm>
        </p:spPr>
        <p:txBody>
          <a:bodyPr/>
          <a:lstStyle/>
          <a:p>
            <a:r>
              <a:rPr lang="en-US" sz="2400" dirty="0"/>
              <a:t>Removes solar heat during hot weather</a:t>
            </a:r>
          </a:p>
          <a:p>
            <a:r>
              <a:rPr lang="en-US" sz="2400" dirty="0"/>
              <a:t>Removes moisture vapor during cold weather</a:t>
            </a:r>
          </a:p>
        </p:txBody>
      </p:sp>
      <p:pic>
        <p:nvPicPr>
          <p:cNvPr id="49156" name="Picture 13" descr="Photo displaying roof vents."/>
          <p:cNvPicPr>
            <a:picLocks noGrp="1" noChangeAspect="1" noChangeArrowheads="1"/>
          </p:cNvPicPr>
          <p:nvPr>
            <p:ph sz="half" idx="2"/>
          </p:nvPr>
        </p:nvPicPr>
        <p:blipFill>
          <a:blip r:embed="rId3" cstate="email"/>
          <a:srcRect/>
          <a:stretch>
            <a:fillRect/>
          </a:stretch>
        </p:blipFill>
        <p:spPr>
          <a:xfrm>
            <a:off x="0" y="1143000"/>
            <a:ext cx="9144000" cy="3254375"/>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50178" name="Rectangle 2"/>
          <p:cNvSpPr>
            <a:spLocks noChangeArrowheads="1"/>
          </p:cNvSpPr>
          <p:nvPr/>
        </p:nvSpPr>
        <p:spPr bwMode="auto">
          <a:xfrm>
            <a:off x="1943100" y="-38100"/>
            <a:ext cx="52578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Purpose of Attic Ventilation</a:t>
            </a:r>
          </a:p>
        </p:txBody>
      </p:sp>
      <p:sp>
        <p:nvSpPr>
          <p:cNvPr id="9222" name="TextBox 6"/>
          <p:cNvSpPr txBox="1">
            <a:spLocks noChangeArrowheads="1"/>
          </p:cNvSpPr>
          <p:nvPr/>
        </p:nvSpPr>
        <p:spPr bwMode="auto">
          <a:xfrm>
            <a:off x="6016625" y="4114800"/>
            <a:ext cx="3127375" cy="230832"/>
          </a:xfrm>
          <a:prstGeom prst="rect">
            <a:avLst/>
          </a:prstGeom>
          <a:noFill/>
          <a:ln w="9525">
            <a:noFill/>
            <a:miter lim="800000"/>
            <a:headEnd/>
            <a:tailEnd/>
          </a:ln>
        </p:spPr>
        <p:txBody>
          <a:bodyPr>
            <a:spAutoFit/>
          </a:bodyPr>
          <a:lstStyle/>
          <a:p>
            <a:pPr algn="r"/>
            <a:r>
              <a:rPr lang="en-US" sz="900" b="0" i="1" dirty="0">
                <a:solidFill>
                  <a:schemeClr val="bg1"/>
                </a:solidFill>
              </a:rPr>
              <a:t>Photo courtesy of US Department of Energy</a:t>
            </a: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7" name="Footer Placeholder 1">
            <a:extLst>
              <a:ext uri="{FF2B5EF4-FFF2-40B4-BE49-F238E27FC236}">
                <a16:creationId xmlns:a16="http://schemas.microsoft.com/office/drawing/2014/main" id="{9DF2FF8E-B119-457E-9AE1-F82B5B15CFDD}"/>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229C016C-B2FE-4BA6-99D6-406FA64835AB}"/>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BCF610C0-019B-4379-AB55-4AF2739F1631}"/>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4037CF14-2811-441D-A4D3-0A965425C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09037063-1180-46BF-9B8C-0F50BA738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46722099-7BFE-4F30-BEE6-B17EB1A9E0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4B38AE5-7DD7-409B-BD42-0060A31216AA}"/>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47913866-ECDE-48B2-85ED-B3201F9130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905000" y="0"/>
            <a:ext cx="53340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Common Misconceptions</a:t>
            </a:r>
          </a:p>
        </p:txBody>
      </p:sp>
      <p:sp>
        <p:nvSpPr>
          <p:cNvPr id="10243" name="Rectangle 4"/>
          <p:cNvSpPr>
            <a:spLocks noGrp="1" noChangeArrowheads="1"/>
          </p:cNvSpPr>
          <p:nvPr>
            <p:ph idx="1"/>
          </p:nvPr>
        </p:nvSpPr>
        <p:spPr>
          <a:xfrm>
            <a:off x="1295400" y="990948"/>
            <a:ext cx="6324600" cy="4953000"/>
          </a:xfrm>
        </p:spPr>
        <p:txBody>
          <a:bodyPr>
            <a:normAutofit fontScale="92500" lnSpcReduction="20000"/>
          </a:bodyPr>
          <a:lstStyle/>
          <a:p>
            <a:pPr>
              <a:spcAft>
                <a:spcPts val="1200"/>
              </a:spcAft>
            </a:pPr>
            <a:r>
              <a:rPr lang="en-US" sz="2600" dirty="0"/>
              <a:t>Attic ventilation always removes moisture vapor during cold weather. </a:t>
            </a:r>
          </a:p>
          <a:p>
            <a:pPr>
              <a:spcAft>
                <a:spcPts val="1200"/>
              </a:spcAft>
            </a:pPr>
            <a:r>
              <a:rPr lang="en-US" sz="2600" dirty="0"/>
              <a:t>Attic ventilation will cure an attic moisture problem.</a:t>
            </a:r>
          </a:p>
          <a:p>
            <a:pPr>
              <a:spcAft>
                <a:spcPts val="1200"/>
              </a:spcAft>
            </a:pPr>
            <a:r>
              <a:rPr lang="en-US" sz="2600" dirty="0"/>
              <a:t>The more attic ventilation, the better.</a:t>
            </a:r>
          </a:p>
          <a:p>
            <a:pPr>
              <a:spcAft>
                <a:spcPts val="1200"/>
              </a:spcAft>
            </a:pPr>
            <a:r>
              <a:rPr lang="en-US" sz="2600" dirty="0"/>
              <a:t>Attic ventilation is not necessary.</a:t>
            </a:r>
          </a:p>
          <a:p>
            <a:pPr>
              <a:spcAft>
                <a:spcPts val="1200"/>
              </a:spcAft>
            </a:pPr>
            <a:endParaRPr lang="en-US" sz="2600" dirty="0"/>
          </a:p>
          <a:p>
            <a:pPr marL="45720" indent="0">
              <a:spcAft>
                <a:spcPts val="1200"/>
              </a:spcAft>
              <a:buNone/>
            </a:pPr>
            <a:r>
              <a:rPr lang="en-US" sz="2600" dirty="0"/>
              <a:t>IT ALL comes down to SOURCE CONTROL and workmanship.</a:t>
            </a:r>
          </a:p>
          <a:p>
            <a:pPr marL="45720" indent="0">
              <a:spcAft>
                <a:spcPts val="1200"/>
              </a:spcAft>
              <a:buNone/>
            </a:pPr>
            <a:r>
              <a:rPr lang="en-US" sz="2600" dirty="0"/>
              <a:t>Start with air-sealing completely and venting moisture sources outside.</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a:solidFill>
                  <a:schemeClr val="bg1"/>
                </a:solidFill>
              </a:rPr>
              <a:t>Attic Ventilation</a:t>
            </a:r>
          </a:p>
        </p:txBody>
      </p:sp>
      <p:sp>
        <p:nvSpPr>
          <p:cNvPr id="6" name="Footer Placeholder 1">
            <a:extLst>
              <a:ext uri="{FF2B5EF4-FFF2-40B4-BE49-F238E27FC236}">
                <a16:creationId xmlns:a16="http://schemas.microsoft.com/office/drawing/2014/main" id="{1176FD65-BC25-4B00-87AA-03833CC75278}"/>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93C5B47C-1AF1-4DA2-AC2D-0B0108A3E29F}"/>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4964E758-4B0B-44B7-9E8A-1753786F917D}"/>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FF698C5A-8A42-4AC1-8BFF-E1202FB84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233D85AC-FBF2-4612-83E3-E31F83826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631BD79F-961D-4281-9B8B-56B102899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99A29DA-92BB-4A88-81D5-EF2BD0E7C3F0}"/>
              </a:ext>
            </a:extLst>
          </p:cNvPr>
          <p:cNvPicPr>
            <a:picLocks noChangeAspect="1" noChangeArrowheads="1"/>
          </p:cNvPicPr>
          <p:nvPr/>
        </p:nvPicPr>
        <p:blipFill>
          <a:blip r:embed="rId6"/>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D8DC0CA8-7BFF-4682-B3F0-96A16669B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8" name="Picture 3" descr="Photo showing mold on sheathing after weatherization methods were applied."/>
          <p:cNvPicPr>
            <a:picLocks noChangeArrowheads="1"/>
          </p:cNvPicPr>
          <p:nvPr/>
        </p:nvPicPr>
        <p:blipFill>
          <a:blip r:embed="rId3" cstate="email">
            <a:lum bright="18000" contrast="22000"/>
          </a:blip>
          <a:srcRect/>
          <a:stretch>
            <a:fillRect/>
          </a:stretch>
        </p:blipFill>
        <p:spPr bwMode="auto">
          <a:xfrm>
            <a:off x="381000" y="1371600"/>
            <a:ext cx="39624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9" name="Picture 3" descr="Photo showing frost on sheathing after weatherization methods were applied."/>
          <p:cNvPicPr>
            <a:picLocks noChangeArrowheads="1"/>
          </p:cNvPicPr>
          <p:nvPr/>
        </p:nvPicPr>
        <p:blipFill>
          <a:blip r:embed="rId4" cstate="email"/>
          <a:srcRect/>
          <a:stretch>
            <a:fillRect/>
          </a:stretch>
        </p:blipFill>
        <p:spPr bwMode="auto">
          <a:xfrm>
            <a:off x="4724399" y="1371600"/>
            <a:ext cx="3813175" cy="3809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Rectangle 2"/>
          <p:cNvSpPr>
            <a:spLocks noChangeArrowheads="1"/>
          </p:cNvSpPr>
          <p:nvPr/>
        </p:nvSpPr>
        <p:spPr bwMode="auto">
          <a:xfrm>
            <a:off x="1752600" y="0"/>
            <a:ext cx="5638800" cy="914400"/>
          </a:xfrm>
          <a:prstGeom prst="rect">
            <a:avLst/>
          </a:prstGeom>
          <a:noFill/>
          <a:ln w="9525">
            <a:noFill/>
            <a:miter lim="800000"/>
            <a:headEnd/>
            <a:tailEnd/>
          </a:ln>
        </p:spPr>
        <p:txBody>
          <a:bodyPr anchor="ctr"/>
          <a:lstStyle/>
          <a:p>
            <a:pPr eaLnBrk="0" hangingPunct="0"/>
            <a:r>
              <a:rPr lang="en-US" sz="2600" b="0" spc="100" dirty="0">
                <a:solidFill>
                  <a:srgbClr val="0070C0"/>
                </a:solidFill>
              </a:rPr>
              <a:t>Air-sealing is very important</a:t>
            </a:r>
          </a:p>
        </p:txBody>
      </p:sp>
      <p:sp>
        <p:nvSpPr>
          <p:cNvPr id="11270" name="TextBox 5"/>
          <p:cNvSpPr txBox="1">
            <a:spLocks noChangeArrowheads="1"/>
          </p:cNvSpPr>
          <p:nvPr/>
        </p:nvSpPr>
        <p:spPr bwMode="auto">
          <a:xfrm>
            <a:off x="609600" y="762000"/>
            <a:ext cx="3657600" cy="492443"/>
          </a:xfrm>
          <a:prstGeom prst="rect">
            <a:avLst/>
          </a:prstGeom>
          <a:noFill/>
          <a:ln w="9525">
            <a:noFill/>
            <a:miter lim="800000"/>
            <a:headEnd/>
            <a:tailEnd/>
          </a:ln>
        </p:spPr>
        <p:txBody>
          <a:bodyPr>
            <a:spAutoFit/>
          </a:bodyPr>
          <a:lstStyle/>
          <a:p>
            <a:r>
              <a:rPr lang="en-US" sz="2600" b="0" dirty="0">
                <a:solidFill>
                  <a:srgbClr val="000066"/>
                </a:solidFill>
              </a:rPr>
              <a:t>Mold on Roof Deck</a:t>
            </a:r>
          </a:p>
        </p:txBody>
      </p:sp>
      <p:sp>
        <p:nvSpPr>
          <p:cNvPr id="11271" name="TextBox 6"/>
          <p:cNvSpPr txBox="1">
            <a:spLocks noChangeArrowheads="1"/>
          </p:cNvSpPr>
          <p:nvPr/>
        </p:nvSpPr>
        <p:spPr bwMode="auto">
          <a:xfrm>
            <a:off x="4724400" y="762000"/>
            <a:ext cx="3733800" cy="492443"/>
          </a:xfrm>
          <a:prstGeom prst="rect">
            <a:avLst/>
          </a:prstGeom>
          <a:noFill/>
          <a:ln w="9525">
            <a:noFill/>
            <a:miter lim="800000"/>
            <a:headEnd/>
            <a:tailEnd/>
          </a:ln>
        </p:spPr>
        <p:txBody>
          <a:bodyPr>
            <a:spAutoFit/>
          </a:bodyPr>
          <a:lstStyle/>
          <a:p>
            <a:r>
              <a:rPr lang="en-US" sz="2600" b="0" dirty="0">
                <a:solidFill>
                  <a:srgbClr val="000066"/>
                </a:solidFill>
              </a:rPr>
              <a:t>Frost on Nails</a:t>
            </a:r>
          </a:p>
        </p:txBody>
      </p:sp>
      <p:sp>
        <p:nvSpPr>
          <p:cNvPr id="11272" name="TextBox 7"/>
          <p:cNvSpPr txBox="1">
            <a:spLocks noChangeArrowheads="1"/>
          </p:cNvSpPr>
          <p:nvPr/>
        </p:nvSpPr>
        <p:spPr bwMode="auto">
          <a:xfrm>
            <a:off x="533400" y="5265737"/>
            <a:ext cx="8077200" cy="769441"/>
          </a:xfrm>
          <a:prstGeom prst="rect">
            <a:avLst/>
          </a:prstGeom>
          <a:noFill/>
          <a:ln w="9525">
            <a:noFill/>
            <a:miter lim="800000"/>
            <a:headEnd/>
            <a:tailEnd/>
          </a:ln>
        </p:spPr>
        <p:txBody>
          <a:bodyPr>
            <a:spAutoFit/>
          </a:bodyPr>
          <a:lstStyle/>
          <a:p>
            <a:r>
              <a:rPr lang="en-US" sz="2200" b="0" dirty="0"/>
              <a:t>Both conditions occurred </a:t>
            </a:r>
            <a:r>
              <a:rPr lang="en-US" sz="2200" b="0" i="1" dirty="0"/>
              <a:t>after </a:t>
            </a:r>
            <a:r>
              <a:rPr lang="en-US" sz="2200" b="0" dirty="0"/>
              <a:t>attics were </a:t>
            </a:r>
            <a:br>
              <a:rPr lang="en-US" sz="2200" b="0" dirty="0"/>
            </a:br>
            <a:r>
              <a:rPr lang="en-US" sz="2200" b="0" dirty="0"/>
              <a:t>insulated and vented, not before. </a:t>
            </a:r>
          </a:p>
        </p:txBody>
      </p:sp>
      <p:sp>
        <p:nvSpPr>
          <p:cNvPr id="13" name="TextBox 6"/>
          <p:cNvSpPr txBox="1">
            <a:spLocks noChangeArrowheads="1"/>
          </p:cNvSpPr>
          <p:nvPr/>
        </p:nvSpPr>
        <p:spPr bwMode="auto">
          <a:xfrm>
            <a:off x="5345693" y="4840223"/>
            <a:ext cx="3127375" cy="230832"/>
          </a:xfrm>
          <a:prstGeom prst="rect">
            <a:avLst/>
          </a:prstGeom>
          <a:noFill/>
          <a:ln w="9525">
            <a:noFill/>
            <a:miter lim="800000"/>
            <a:headEnd/>
            <a:tailEnd/>
          </a:ln>
        </p:spPr>
        <p:txBody>
          <a:bodyPr>
            <a:spAutoFit/>
          </a:bodyPr>
          <a:lstStyle/>
          <a:p>
            <a:pPr algn="r"/>
            <a:r>
              <a:rPr lang="en-US" sz="900" b="0" i="1" dirty="0">
                <a:solidFill>
                  <a:schemeClr val="bg1"/>
                </a:solidFill>
              </a:rPr>
              <a:t>Photo courtesy of US Department of Energy</a:t>
            </a:r>
          </a:p>
        </p:txBody>
      </p:sp>
      <p:sp>
        <p:nvSpPr>
          <p:cNvPr id="10" name="Footer Placeholder 1">
            <a:extLst>
              <a:ext uri="{FF2B5EF4-FFF2-40B4-BE49-F238E27FC236}">
                <a16:creationId xmlns:a16="http://schemas.microsoft.com/office/drawing/2014/main" id="{D435FC3A-7790-4857-8CBC-32A624A54C6F}"/>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B07E3FBA-8D1C-4944-B9A3-65A374948E87}"/>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BABBE210-20FD-4E4B-8B1A-52A20E653537}"/>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11A3036D-19B4-4AA7-A6CA-85DB95DD0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2802148B-BDE7-4872-966B-D53282585E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80A636E3-2BC7-4197-970A-84700D361D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49D8A3C3-9159-4151-96D2-C5DBB9F1F5FF}"/>
              </a:ext>
            </a:extLst>
          </p:cNvPr>
          <p:cNvPicPr>
            <a:picLocks noChangeAspect="1" noChangeArrowheads="1"/>
          </p:cNvPicPr>
          <p:nvPr/>
        </p:nvPicPr>
        <p:blipFill>
          <a:blip r:embed="rId8"/>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93816497-ACBE-47A3-84EB-C2715E618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485900" y="0"/>
            <a:ext cx="61722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Unvented exhaust fan</a:t>
            </a:r>
          </a:p>
        </p:txBody>
      </p:sp>
      <p:pic>
        <p:nvPicPr>
          <p:cNvPr id="28675" name="Picture 2" descr="Photo of a disconnected bathroom exhaust fan and resulting degradation of roof sheathing."/>
          <p:cNvPicPr>
            <a:picLocks noChangeAspect="1" noChangeArrowheads="1"/>
          </p:cNvPicPr>
          <p:nvPr/>
        </p:nvPicPr>
        <p:blipFill>
          <a:blip r:embed="rId3"/>
          <a:srcRect/>
          <a:stretch>
            <a:fillRect/>
          </a:stretch>
        </p:blipFill>
        <p:spPr bwMode="auto">
          <a:xfrm>
            <a:off x="0" y="782212"/>
            <a:ext cx="9144000" cy="5181600"/>
          </a:xfrm>
          <a:prstGeom prst="rect">
            <a:avLst/>
          </a:prstGeom>
          <a:noFill/>
          <a:ln w="9525">
            <a:noFill/>
            <a:miter lim="800000"/>
            <a:headEnd/>
            <a:tailEnd/>
          </a:ln>
        </p:spPr>
      </p:pic>
      <p:sp>
        <p:nvSpPr>
          <p:cNvPr id="6" name="Text Box 8"/>
          <p:cNvSpPr txBox="1">
            <a:spLocks noChangeArrowheads="1"/>
          </p:cNvSpPr>
          <p:nvPr/>
        </p:nvSpPr>
        <p:spPr bwMode="auto">
          <a:xfrm>
            <a:off x="5486400" y="5621180"/>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a:solidFill>
                  <a:schemeClr val="bg1"/>
                </a:solidFill>
                <a:latin typeface="Arial" pitchFamily="33" charset="0"/>
                <a:ea typeface="ＭＳ Ｐゴシック" pitchFamily="33" charset="-128"/>
              </a:rPr>
              <a:t>Photo courtesy of PA WTC</a:t>
            </a:r>
          </a:p>
        </p:txBody>
      </p:sp>
      <p:sp>
        <p:nvSpPr>
          <p:cNvPr id="8" name="Footer Placeholder 1">
            <a:extLst>
              <a:ext uri="{FF2B5EF4-FFF2-40B4-BE49-F238E27FC236}">
                <a16:creationId xmlns:a16="http://schemas.microsoft.com/office/drawing/2014/main" id="{6973C85E-69E9-40CD-A869-25E2576C8670}"/>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D5CB41E0-E4AB-45C8-B24D-041ADC9633D4}"/>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D1DAB931-BA38-47D5-ACE4-898099D47F75}"/>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841B5213-8390-459F-824A-4C1D67689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0A9D9C9E-4823-49E1-977C-2134A9288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B7557E43-6EA1-44CB-BA7B-E42F7467E2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4027773A-EF12-4BAE-BB1D-D19E0B70803A}"/>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E4B0B269-4F88-4E13-B1BF-748136DF92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4" descr="Graphic illustrating venting via natural convection."/>
          <p:cNvPicPr>
            <a:picLocks noChangeAspect="1"/>
          </p:cNvPicPr>
          <p:nvPr/>
        </p:nvPicPr>
        <p:blipFill>
          <a:blip r:embed="rId3"/>
          <a:srcRect t="-2940"/>
          <a:stretch>
            <a:fillRect/>
          </a:stretch>
        </p:blipFill>
        <p:spPr bwMode="auto">
          <a:xfrm>
            <a:off x="2971800" y="685800"/>
            <a:ext cx="6172200" cy="5334000"/>
          </a:xfrm>
          <a:prstGeom prst="rect">
            <a:avLst/>
          </a:prstGeom>
          <a:noFill/>
          <a:ln w="9525">
            <a:noFill/>
            <a:miter lim="800000"/>
            <a:headEnd/>
            <a:tailEnd/>
          </a:ln>
        </p:spPr>
      </p:pic>
      <p:sp>
        <p:nvSpPr>
          <p:cNvPr id="56322" name="Rectangle 2"/>
          <p:cNvSpPr>
            <a:spLocks noChangeArrowheads="1"/>
          </p:cNvSpPr>
          <p:nvPr/>
        </p:nvSpPr>
        <p:spPr bwMode="auto">
          <a:xfrm>
            <a:off x="1371600" y="56782"/>
            <a:ext cx="64008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Passive Attic Venting: Convection</a:t>
            </a:r>
          </a:p>
        </p:txBody>
      </p:sp>
      <p:sp>
        <p:nvSpPr>
          <p:cNvPr id="12293" name="Text Box 7"/>
          <p:cNvSpPr txBox="1">
            <a:spLocks noChangeArrowheads="1"/>
          </p:cNvSpPr>
          <p:nvPr/>
        </p:nvSpPr>
        <p:spPr bwMode="auto">
          <a:xfrm>
            <a:off x="533400" y="1219200"/>
            <a:ext cx="42672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a:t>
            </a:r>
          </a:p>
        </p:txBody>
      </p:sp>
      <p:sp>
        <p:nvSpPr>
          <p:cNvPr id="12294" name="Rectangle 3"/>
          <p:cNvSpPr txBox="1">
            <a:spLocks noChangeArrowheads="1"/>
          </p:cNvSpPr>
          <p:nvPr/>
        </p:nvSpPr>
        <p:spPr bwMode="auto">
          <a:xfrm>
            <a:off x="609600" y="1981200"/>
            <a:ext cx="3276600" cy="3810000"/>
          </a:xfrm>
          <a:prstGeom prst="rect">
            <a:avLst/>
          </a:prstGeom>
          <a:noFill/>
          <a:ln w="9525">
            <a:noFill/>
            <a:miter lim="800000"/>
            <a:headEnd/>
            <a:tailEnd/>
          </a:ln>
        </p:spPr>
        <p:txBody>
          <a:bodyPr lIns="0" tIns="0" rIns="0" bIns="0"/>
          <a:lstStyle/>
          <a:p>
            <a:pPr marL="342900" indent="-342900" algn="l" eaLnBrk="0" hangingPunct="0">
              <a:spcBef>
                <a:spcPts val="1200"/>
              </a:spcBef>
              <a:buClr>
                <a:srgbClr val="8DC63F"/>
              </a:buClr>
            </a:pPr>
            <a:r>
              <a:rPr lang="en-US" sz="2400" b="0" dirty="0"/>
              <a:t>Natural Convection</a:t>
            </a:r>
          </a:p>
          <a:p>
            <a:pPr marL="342900" indent="-342900" algn="l" eaLnBrk="0" hangingPunct="0">
              <a:spcBef>
                <a:spcPts val="1200"/>
              </a:spcBef>
              <a:buFontTx/>
              <a:buChar char="•"/>
            </a:pPr>
            <a:r>
              <a:rPr lang="en-US" sz="2400" b="0" dirty="0"/>
              <a:t>Warm air rises and </a:t>
            </a:r>
            <a:br>
              <a:rPr lang="en-US" sz="2400" b="0" dirty="0"/>
            </a:br>
            <a:r>
              <a:rPr lang="en-US" sz="2400" b="0" dirty="0"/>
              <a:t>escapes high vents</a:t>
            </a:r>
          </a:p>
          <a:p>
            <a:pPr marL="342900" indent="-342900" algn="l" eaLnBrk="0" hangingPunct="0">
              <a:spcBef>
                <a:spcPts val="1200"/>
              </a:spcBef>
              <a:buFontTx/>
              <a:buChar char="•"/>
            </a:pPr>
            <a:r>
              <a:rPr lang="en-US" sz="2400" b="0" dirty="0"/>
              <a:t>Cooler air is pulled through soffit vents</a:t>
            </a:r>
          </a:p>
          <a:p>
            <a:pPr marL="342900" indent="-342900" algn="l" eaLnBrk="0" hangingPunct="0">
              <a:spcBef>
                <a:spcPts val="1200"/>
              </a:spcBef>
              <a:buFontTx/>
              <a:buChar char="•"/>
            </a:pPr>
            <a:r>
              <a:rPr lang="en-US" sz="2400" b="0" dirty="0"/>
              <a:t>Warm air rises and</a:t>
            </a:r>
            <a:br>
              <a:rPr lang="en-US" sz="2400" b="0" dirty="0"/>
            </a:br>
            <a:r>
              <a:rPr lang="en-US" sz="2400" b="0" dirty="0"/>
              <a:t>escapes ridge vents</a:t>
            </a:r>
          </a:p>
          <a:p>
            <a:pPr marL="342900" indent="-342900" algn="l" eaLnBrk="0" hangingPunct="0">
              <a:spcBef>
                <a:spcPts val="1200"/>
              </a:spcBef>
              <a:buClr>
                <a:srgbClr val="8DC63F"/>
              </a:buClr>
            </a:pPr>
            <a:endParaRPr lang="en-US" sz="2400" b="0" dirty="0">
              <a:solidFill>
                <a:srgbClr val="333333"/>
              </a:solidFill>
            </a:endParaRPr>
          </a:p>
        </p:txBody>
      </p:sp>
      <p:sp>
        <p:nvSpPr>
          <p:cNvPr id="12296" name="TextBox 22"/>
          <p:cNvSpPr txBox="1">
            <a:spLocks noChangeArrowheads="1"/>
          </p:cNvSpPr>
          <p:nvPr/>
        </p:nvSpPr>
        <p:spPr bwMode="auto">
          <a:xfrm>
            <a:off x="7772400" y="3124200"/>
            <a:ext cx="985838" cy="554038"/>
          </a:xfrm>
          <a:prstGeom prst="rect">
            <a:avLst/>
          </a:prstGeom>
          <a:noFill/>
          <a:ln w="9525">
            <a:noFill/>
            <a:miter lim="800000"/>
            <a:headEnd/>
            <a:tailEnd/>
          </a:ln>
        </p:spPr>
        <p:txBody>
          <a:bodyPr wrap="none">
            <a:spAutoFit/>
          </a:bodyPr>
          <a:lstStyle/>
          <a:p>
            <a:r>
              <a:rPr lang="en-US" sz="1500" dirty="0"/>
              <a:t>Inlet</a:t>
            </a:r>
          </a:p>
          <a:p>
            <a:r>
              <a:rPr lang="en-US" sz="1500" b="0" dirty="0"/>
              <a:t>(Cool Air)</a:t>
            </a:r>
          </a:p>
        </p:txBody>
      </p:sp>
      <p:sp>
        <p:nvSpPr>
          <p:cNvPr id="12297" name="TextBox 22"/>
          <p:cNvSpPr txBox="1">
            <a:spLocks noChangeArrowheads="1"/>
          </p:cNvSpPr>
          <p:nvPr/>
        </p:nvSpPr>
        <p:spPr bwMode="auto">
          <a:xfrm>
            <a:off x="6553200" y="1295400"/>
            <a:ext cx="1211263" cy="554038"/>
          </a:xfrm>
          <a:prstGeom prst="rect">
            <a:avLst/>
          </a:prstGeom>
          <a:noFill/>
          <a:ln w="9525">
            <a:noFill/>
            <a:miter lim="800000"/>
            <a:headEnd/>
            <a:tailEnd/>
          </a:ln>
        </p:spPr>
        <p:txBody>
          <a:bodyPr wrap="none">
            <a:spAutoFit/>
          </a:bodyPr>
          <a:lstStyle/>
          <a:p>
            <a:r>
              <a:rPr lang="en-US" sz="1500" dirty="0"/>
              <a:t>Outlet</a:t>
            </a:r>
          </a:p>
          <a:p>
            <a:r>
              <a:rPr lang="en-US" sz="1500" b="0" dirty="0"/>
              <a:t>(Heated Air)</a:t>
            </a:r>
          </a:p>
        </p:txBody>
      </p:sp>
      <p:sp>
        <p:nvSpPr>
          <p:cNvPr id="30" name="Rectangular Callout 29"/>
          <p:cNvSpPr>
            <a:spLocks noChangeArrowheads="1"/>
          </p:cNvSpPr>
          <p:nvPr/>
        </p:nvSpPr>
        <p:spPr bwMode="auto">
          <a:xfrm>
            <a:off x="5029200" y="1066800"/>
            <a:ext cx="1371600" cy="381000"/>
          </a:xfrm>
          <a:prstGeom prst="wedgeRectCallout">
            <a:avLst>
              <a:gd name="adj1" fmla="val 36727"/>
              <a:gd name="adj2" fmla="val 88486"/>
            </a:avLst>
          </a:prstGeom>
          <a:solidFill>
            <a:schemeClr val="bg1"/>
          </a:solidFill>
          <a:ln w="9525">
            <a:no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Ridge vent</a:t>
            </a:r>
          </a:p>
        </p:txBody>
      </p:sp>
      <p:sp>
        <p:nvSpPr>
          <p:cNvPr id="11" name="TextBox 6"/>
          <p:cNvSpPr txBox="1">
            <a:spLocks noChangeArrowheads="1"/>
          </p:cNvSpPr>
          <p:nvPr/>
        </p:nvSpPr>
        <p:spPr bwMode="auto">
          <a:xfrm>
            <a:off x="6012908" y="5694512"/>
            <a:ext cx="3127375" cy="230832"/>
          </a:xfrm>
          <a:prstGeom prst="rect">
            <a:avLst/>
          </a:prstGeom>
          <a:noFill/>
          <a:ln w="9525">
            <a:noFill/>
            <a:miter lim="800000"/>
            <a:headEnd/>
            <a:tailEnd/>
          </a:ln>
        </p:spPr>
        <p:txBody>
          <a:bodyPr>
            <a:spAutoFit/>
          </a:bodyPr>
          <a:lstStyle/>
          <a:p>
            <a:pPr algn="r"/>
            <a:r>
              <a:rPr lang="en-US" sz="900" b="0" i="1" dirty="0"/>
              <a:t>Graphic developed for the US Department of Energy </a:t>
            </a:r>
          </a:p>
        </p:txBody>
      </p:sp>
      <p:sp>
        <p:nvSpPr>
          <p:cNvPr id="12" name="Footer Placeholder 1">
            <a:extLst>
              <a:ext uri="{FF2B5EF4-FFF2-40B4-BE49-F238E27FC236}">
                <a16:creationId xmlns:a16="http://schemas.microsoft.com/office/drawing/2014/main" id="{3EDA7A5D-4189-4956-AA7A-A4DE3BE6E805}"/>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B3AD4FAD-10C2-4F00-919E-8CA96DA8A8F4}"/>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C667AF1D-C187-4151-A979-4E762301089D}"/>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954E799A-F73F-42C6-8DCD-DC88611A6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C24468F8-EF70-4445-93EE-4D96988C6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96083FD4-D4A9-4323-B5F8-F5CBA118AB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5FD84C3D-BA6D-4E35-8385-5F665194F798}"/>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36B3D1F3-B460-43CD-8E70-B8FC993FD1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33" descr="Graphic illustrating venting via wind effect."/>
          <p:cNvPicPr>
            <a:picLocks noChangeAspect="1"/>
          </p:cNvPicPr>
          <p:nvPr/>
        </p:nvPicPr>
        <p:blipFill>
          <a:blip r:embed="rId3"/>
          <a:srcRect/>
          <a:stretch>
            <a:fillRect/>
          </a:stretch>
        </p:blipFill>
        <p:spPr bwMode="auto">
          <a:xfrm>
            <a:off x="2743200" y="800100"/>
            <a:ext cx="6400800" cy="5257800"/>
          </a:xfrm>
          <a:prstGeom prst="rect">
            <a:avLst/>
          </a:prstGeom>
          <a:noFill/>
          <a:ln w="9525">
            <a:noFill/>
            <a:miter lim="800000"/>
            <a:headEnd/>
            <a:tailEnd/>
          </a:ln>
        </p:spPr>
      </p:pic>
      <p:sp>
        <p:nvSpPr>
          <p:cNvPr id="58370" name="Rectangle 2"/>
          <p:cNvSpPr>
            <a:spLocks noChangeArrowheads="1"/>
          </p:cNvSpPr>
          <p:nvPr/>
        </p:nvSpPr>
        <p:spPr bwMode="auto">
          <a:xfrm>
            <a:off x="1600200" y="24161"/>
            <a:ext cx="5943600" cy="914400"/>
          </a:xfrm>
          <a:prstGeom prst="rect">
            <a:avLst/>
          </a:prstGeom>
          <a:noFill/>
          <a:ln w="9525">
            <a:noFill/>
            <a:miter lim="800000"/>
            <a:headEnd/>
            <a:tailEnd/>
          </a:ln>
        </p:spPr>
        <p:txBody>
          <a:bodyPr anchor="ctr"/>
          <a:lstStyle/>
          <a:p>
            <a:pPr eaLnBrk="0" hangingPunct="0">
              <a:defRPr/>
            </a:pPr>
            <a:r>
              <a:rPr lang="en-US" sz="2600" b="0" spc="100" dirty="0">
                <a:solidFill>
                  <a:srgbClr val="0070C0"/>
                </a:solidFill>
              </a:rPr>
              <a:t>Passive Attic Venting: Wind</a:t>
            </a:r>
          </a:p>
        </p:txBody>
      </p:sp>
      <p:sp>
        <p:nvSpPr>
          <p:cNvPr id="13316" name="Text Box 41"/>
          <p:cNvSpPr txBox="1">
            <a:spLocks noChangeArrowheads="1"/>
          </p:cNvSpPr>
          <p:nvPr/>
        </p:nvSpPr>
        <p:spPr bwMode="auto">
          <a:xfrm>
            <a:off x="403225" y="2552700"/>
            <a:ext cx="184150" cy="336550"/>
          </a:xfrm>
          <a:prstGeom prst="rect">
            <a:avLst/>
          </a:prstGeom>
          <a:noFill/>
          <a:ln w="9525">
            <a:noFill/>
            <a:miter lim="800000"/>
            <a:headEnd/>
            <a:tailEnd/>
          </a:ln>
        </p:spPr>
        <p:txBody>
          <a:bodyPr>
            <a:spAutoFit/>
          </a:bodyPr>
          <a:lstStyle/>
          <a:p>
            <a:pPr>
              <a:spcBef>
                <a:spcPct val="50000"/>
              </a:spcBef>
            </a:pPr>
            <a:endParaRPr lang="en-US" sz="1600" dirty="0"/>
          </a:p>
        </p:txBody>
      </p:sp>
      <p:sp>
        <p:nvSpPr>
          <p:cNvPr id="13317" name="Text Box 7"/>
          <p:cNvSpPr txBox="1">
            <a:spLocks noChangeArrowheads="1"/>
          </p:cNvSpPr>
          <p:nvPr/>
        </p:nvSpPr>
        <p:spPr bwMode="auto">
          <a:xfrm>
            <a:off x="457200" y="12668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3318" name="Rectangle 3"/>
          <p:cNvSpPr txBox="1">
            <a:spLocks noChangeArrowheads="1"/>
          </p:cNvSpPr>
          <p:nvPr/>
        </p:nvSpPr>
        <p:spPr bwMode="auto">
          <a:xfrm>
            <a:off x="457200" y="2019300"/>
            <a:ext cx="3200400" cy="36576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400" b="0" dirty="0"/>
              <a:t>Bernoulli Principle</a:t>
            </a:r>
          </a:p>
          <a:p>
            <a:pPr marL="342900" indent="-342900" algn="l" eaLnBrk="0" hangingPunct="0">
              <a:spcBef>
                <a:spcPts val="1200"/>
              </a:spcBef>
              <a:buFontTx/>
              <a:buChar char="•"/>
            </a:pPr>
            <a:r>
              <a:rPr lang="en-US" sz="2400" b="0" dirty="0"/>
              <a:t>Positive pressure on windward side</a:t>
            </a:r>
          </a:p>
          <a:p>
            <a:pPr marL="342900" indent="-342900" algn="l" eaLnBrk="0" hangingPunct="0">
              <a:spcBef>
                <a:spcPts val="1200"/>
              </a:spcBef>
              <a:buFontTx/>
              <a:buChar char="•"/>
            </a:pPr>
            <a:r>
              <a:rPr lang="en-US" sz="2400" b="0" dirty="0"/>
              <a:t>Negative pressure on leeward (protected) side</a:t>
            </a:r>
          </a:p>
          <a:p>
            <a:pPr marL="342900" indent="-342900" algn="l" eaLnBrk="0" hangingPunct="0">
              <a:spcBef>
                <a:spcPts val="1200"/>
              </a:spcBef>
              <a:buFontTx/>
              <a:buChar char="•"/>
            </a:pPr>
            <a:r>
              <a:rPr lang="en-US" sz="2400" b="0" dirty="0"/>
              <a:t>Air is sucked out of high leeward vents</a:t>
            </a: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3320" name="TextBox 22"/>
          <p:cNvSpPr txBox="1">
            <a:spLocks noChangeArrowheads="1"/>
          </p:cNvSpPr>
          <p:nvPr/>
        </p:nvSpPr>
        <p:spPr bwMode="auto">
          <a:xfrm>
            <a:off x="5932488" y="1085850"/>
            <a:ext cx="696912" cy="323850"/>
          </a:xfrm>
          <a:prstGeom prst="rect">
            <a:avLst/>
          </a:prstGeom>
          <a:solidFill>
            <a:schemeClr val="bg1">
              <a:alpha val="85097"/>
            </a:schemeClr>
          </a:solidFill>
          <a:ln w="9525">
            <a:noFill/>
            <a:miter lim="800000"/>
            <a:headEnd/>
            <a:tailEnd/>
          </a:ln>
        </p:spPr>
        <p:txBody>
          <a:bodyPr wrap="none">
            <a:spAutoFit/>
          </a:bodyPr>
          <a:lstStyle/>
          <a:p>
            <a:r>
              <a:rPr lang="en-US" sz="1500" dirty="0">
                <a:solidFill>
                  <a:srgbClr val="0CB0D8"/>
                </a:solidFill>
              </a:rPr>
              <a:t>WIND</a:t>
            </a:r>
            <a:endParaRPr lang="en-US" sz="1500" b="0" dirty="0">
              <a:solidFill>
                <a:srgbClr val="0CB0D8"/>
              </a:solidFill>
            </a:endParaRPr>
          </a:p>
        </p:txBody>
      </p:sp>
      <p:sp>
        <p:nvSpPr>
          <p:cNvPr id="10" name="TextBox 6"/>
          <p:cNvSpPr txBox="1">
            <a:spLocks noChangeArrowheads="1"/>
          </p:cNvSpPr>
          <p:nvPr/>
        </p:nvSpPr>
        <p:spPr bwMode="auto">
          <a:xfrm>
            <a:off x="6016625" y="5673403"/>
            <a:ext cx="3127375" cy="230832"/>
          </a:xfrm>
          <a:prstGeom prst="rect">
            <a:avLst/>
          </a:prstGeom>
          <a:noFill/>
          <a:ln w="9525">
            <a:noFill/>
            <a:miter lim="800000"/>
            <a:headEnd/>
            <a:tailEnd/>
          </a:ln>
        </p:spPr>
        <p:txBody>
          <a:bodyPr>
            <a:spAutoFit/>
          </a:bodyPr>
          <a:lstStyle/>
          <a:p>
            <a:pPr algn="r"/>
            <a:r>
              <a:rPr lang="en-US" sz="900" b="0" i="1" dirty="0"/>
              <a:t>Graphic developed for the US Department of Energy </a:t>
            </a:r>
          </a:p>
        </p:txBody>
      </p:sp>
      <p:sp>
        <p:nvSpPr>
          <p:cNvPr id="11" name="Footer Placeholder 1">
            <a:extLst>
              <a:ext uri="{FF2B5EF4-FFF2-40B4-BE49-F238E27FC236}">
                <a16:creationId xmlns:a16="http://schemas.microsoft.com/office/drawing/2014/main" id="{C8A8FC4C-4EC0-4B08-9145-DDC4C0B9D014}"/>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EEAF3887-3D32-49A2-BCE0-0AC2D683C53B}"/>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5860F80C-DB8E-4863-B622-FF840A32D5D2}"/>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4A0F132B-63D4-4CB6-BC43-3FC3AD987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C73069F0-B993-4F3C-8B53-A226F2B70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AC67F861-0D5B-4D4B-9121-73699A955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4CD01E8E-4522-4222-8B93-84F25A3FA072}"/>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B740C1A6-92CC-4053-A91E-879EF974BD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8" descr="Graphic illustrating power venting."/>
          <p:cNvPicPr>
            <a:picLocks noChangeAspect="1"/>
          </p:cNvPicPr>
          <p:nvPr/>
        </p:nvPicPr>
        <p:blipFill>
          <a:blip r:embed="rId3"/>
          <a:srcRect/>
          <a:stretch>
            <a:fillRect/>
          </a:stretch>
        </p:blipFill>
        <p:spPr bwMode="auto">
          <a:xfrm>
            <a:off x="2743200" y="838200"/>
            <a:ext cx="6400800" cy="5181600"/>
          </a:xfrm>
          <a:prstGeom prst="rect">
            <a:avLst/>
          </a:prstGeom>
          <a:noFill/>
          <a:ln w="9525">
            <a:noFill/>
            <a:miter lim="800000"/>
            <a:headEnd/>
            <a:tailEnd/>
          </a:ln>
        </p:spPr>
      </p:pic>
      <p:sp>
        <p:nvSpPr>
          <p:cNvPr id="14339" name="Rectangle 2"/>
          <p:cNvSpPr>
            <a:spLocks noChangeArrowheads="1"/>
          </p:cNvSpPr>
          <p:nvPr/>
        </p:nvSpPr>
        <p:spPr bwMode="auto">
          <a:xfrm>
            <a:off x="2095500" y="38100"/>
            <a:ext cx="4953000" cy="914400"/>
          </a:xfrm>
          <a:prstGeom prst="rect">
            <a:avLst/>
          </a:prstGeom>
          <a:noFill/>
          <a:ln w="9525">
            <a:noFill/>
            <a:miter lim="800000"/>
            <a:headEnd/>
            <a:tailEnd/>
          </a:ln>
        </p:spPr>
        <p:txBody>
          <a:bodyPr anchor="ctr"/>
          <a:lstStyle/>
          <a:p>
            <a:pPr eaLnBrk="0" hangingPunct="0"/>
            <a:r>
              <a:rPr lang="en-US" sz="2600" b="0" spc="100" dirty="0">
                <a:solidFill>
                  <a:srgbClr val="0070C0"/>
                </a:solidFill>
              </a:rPr>
              <a:t>Power Venting</a:t>
            </a:r>
          </a:p>
        </p:txBody>
      </p:sp>
      <p:sp>
        <p:nvSpPr>
          <p:cNvPr id="14340" name="Rectangle 3"/>
          <p:cNvSpPr txBox="1">
            <a:spLocks noChangeArrowheads="1"/>
          </p:cNvSpPr>
          <p:nvPr/>
        </p:nvSpPr>
        <p:spPr bwMode="auto">
          <a:xfrm>
            <a:off x="152400" y="1676400"/>
            <a:ext cx="4114800" cy="35814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400" b="0" dirty="0">
                <a:solidFill>
                  <a:srgbClr val="50565C"/>
                </a:solidFill>
              </a:rPr>
              <a:t>Whole-house Fan: mounted in central hallway ceiling in non-air conditioned homes.</a:t>
            </a:r>
          </a:p>
          <a:p>
            <a:pPr marL="342900" indent="-342900" algn="l" eaLnBrk="0" hangingPunct="0">
              <a:spcBef>
                <a:spcPts val="1200"/>
              </a:spcBef>
              <a:buFontTx/>
              <a:buChar char="•"/>
            </a:pPr>
            <a:r>
              <a:rPr lang="en-US" sz="2400" b="0" dirty="0">
                <a:solidFill>
                  <a:srgbClr val="50565C"/>
                </a:solidFill>
              </a:rPr>
              <a:t>Attic Power Ventilators: commonly used in air conditioned homes.</a:t>
            </a:r>
          </a:p>
          <a:p>
            <a:pPr algn="l" eaLnBrk="0" hangingPunct="0">
              <a:spcBef>
                <a:spcPts val="1200"/>
              </a:spcBef>
            </a:pPr>
            <a:r>
              <a:rPr lang="en-US" sz="2400" b="0" dirty="0">
                <a:solidFill>
                  <a:srgbClr val="50565C"/>
                </a:solidFill>
              </a:rPr>
              <a:t>    </a:t>
            </a:r>
            <a:r>
              <a:rPr lang="en-US" sz="2400" b="0" u="sng" dirty="0">
                <a:solidFill>
                  <a:srgbClr val="50565C"/>
                </a:solidFill>
              </a:rPr>
              <a:t>Neither</a:t>
            </a:r>
            <a:r>
              <a:rPr lang="en-US" sz="2400" b="0" dirty="0">
                <a:solidFill>
                  <a:srgbClr val="50565C"/>
                </a:solidFill>
              </a:rPr>
              <a:t> is recommended:</a:t>
            </a:r>
          </a:p>
          <a:p>
            <a:pPr lvl="1" algn="l" eaLnBrk="0" hangingPunct="0">
              <a:spcBef>
                <a:spcPts val="0"/>
              </a:spcBef>
            </a:pPr>
            <a:r>
              <a:rPr lang="en-US" sz="2400" b="0" dirty="0">
                <a:solidFill>
                  <a:srgbClr val="50565C"/>
                </a:solidFill>
              </a:rPr>
              <a:t>- Moisture concerns</a:t>
            </a:r>
          </a:p>
          <a:p>
            <a:pPr lvl="1" algn="l" eaLnBrk="0" hangingPunct="0">
              <a:spcBef>
                <a:spcPts val="0"/>
              </a:spcBef>
            </a:pPr>
            <a:r>
              <a:rPr lang="en-US" sz="2400" b="0" dirty="0">
                <a:solidFill>
                  <a:srgbClr val="50565C"/>
                </a:solidFill>
              </a:rPr>
              <a:t>- Depressurization issues</a:t>
            </a:r>
          </a:p>
          <a:p>
            <a:pPr marL="342900" indent="-342900" algn="l" eaLnBrk="0" hangingPunct="0">
              <a:spcBef>
                <a:spcPts val="1200"/>
              </a:spcBef>
              <a:buFontTx/>
              <a:buChar char="•"/>
            </a:pPr>
            <a:endParaRPr lang="en-US" sz="2400" b="0" dirty="0">
              <a:solidFill>
                <a:srgbClr val="333333"/>
              </a:solidFill>
            </a:endParaRP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4342" name="Text Box 7"/>
          <p:cNvSpPr txBox="1">
            <a:spLocks noChangeArrowheads="1"/>
          </p:cNvSpPr>
          <p:nvPr/>
        </p:nvSpPr>
        <p:spPr bwMode="auto">
          <a:xfrm>
            <a:off x="228600" y="990600"/>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2" name="Rectangular Callout 11"/>
          <p:cNvSpPr>
            <a:spLocks noChangeArrowheads="1"/>
          </p:cNvSpPr>
          <p:nvPr/>
        </p:nvSpPr>
        <p:spPr bwMode="auto">
          <a:xfrm>
            <a:off x="6858000" y="914400"/>
            <a:ext cx="1676400" cy="762000"/>
          </a:xfrm>
          <a:prstGeom prst="wedgeRectCallout">
            <a:avLst>
              <a:gd name="adj1" fmla="val -70847"/>
              <a:gd name="adj2" fmla="val 61819"/>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Fan-powered roof vent</a:t>
            </a:r>
          </a:p>
        </p:txBody>
      </p:sp>
      <p:sp>
        <p:nvSpPr>
          <p:cNvPr id="8" name="TextBox 6"/>
          <p:cNvSpPr txBox="1">
            <a:spLocks noChangeArrowheads="1"/>
          </p:cNvSpPr>
          <p:nvPr/>
        </p:nvSpPr>
        <p:spPr bwMode="auto">
          <a:xfrm>
            <a:off x="6016625" y="5673403"/>
            <a:ext cx="3127375" cy="230832"/>
          </a:xfrm>
          <a:prstGeom prst="rect">
            <a:avLst/>
          </a:prstGeom>
          <a:noFill/>
          <a:ln w="9525">
            <a:noFill/>
            <a:miter lim="800000"/>
            <a:headEnd/>
            <a:tailEnd/>
          </a:ln>
        </p:spPr>
        <p:txBody>
          <a:bodyPr>
            <a:spAutoFit/>
          </a:bodyPr>
          <a:lstStyle/>
          <a:p>
            <a:pPr algn="r"/>
            <a:r>
              <a:rPr lang="en-US" sz="900" b="0" i="1" dirty="0"/>
              <a:t>Graphic developed for the US Department of Energy </a:t>
            </a:r>
          </a:p>
        </p:txBody>
      </p:sp>
      <p:sp>
        <p:nvSpPr>
          <p:cNvPr id="10" name="Footer Placeholder 1">
            <a:extLst>
              <a:ext uri="{FF2B5EF4-FFF2-40B4-BE49-F238E27FC236}">
                <a16:creationId xmlns:a16="http://schemas.microsoft.com/office/drawing/2014/main" id="{E934FE91-AF63-457A-B4AA-AFCFEECCA542}"/>
              </a:ext>
            </a:extLst>
          </p:cNvPr>
          <p:cNvSpPr>
            <a:spLocks noGrp="1" noChangeArrowheads="1"/>
          </p:cNvSpPr>
          <p:nvPr/>
        </p:nvSpPr>
        <p:spPr bwMode="auto">
          <a:xfrm>
            <a:off x="1485900" y="661828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D3735850-7CC4-4918-8F2C-3BFFEC7D8621}"/>
              </a:ext>
            </a:extLst>
          </p:cNvPr>
          <p:cNvSpPr/>
          <p:nvPr/>
        </p:nvSpPr>
        <p:spPr>
          <a:xfrm>
            <a:off x="0" y="595312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DBC0E7B8-0C01-4B2C-B6EB-B022BB199E9C}"/>
              </a:ext>
            </a:extLst>
          </p:cNvPr>
          <p:cNvSpPr>
            <a:spLocks noGrp="1" noChangeArrowheads="1"/>
          </p:cNvSpPr>
          <p:nvPr/>
        </p:nvSpPr>
        <p:spPr bwMode="auto">
          <a:xfrm>
            <a:off x="7716838" y="589756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2FAD4CA5-E010-49E8-B0FC-50C7BB011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872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47C0EA83-D393-4BA7-8978-CE9955C55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095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B544D869-FB88-4D18-8725-B80660A77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412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3AA5F25-7EC5-4C59-A0C3-CEAAC33CC18E}"/>
              </a:ext>
            </a:extLst>
          </p:cNvPr>
          <p:cNvPicPr>
            <a:picLocks noChangeAspect="1" noChangeArrowheads="1"/>
          </p:cNvPicPr>
          <p:nvPr/>
        </p:nvPicPr>
        <p:blipFill>
          <a:blip r:embed="rId7"/>
          <a:stretch>
            <a:fillRect/>
          </a:stretch>
        </p:blipFill>
        <p:spPr bwMode="auto">
          <a:xfrm>
            <a:off x="8386763" y="13434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E69F74FA-639D-43D9-A71F-4951747672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2949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024 Theme GJ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Theme GJA" id="{864F0390-85EF-4740-87E5-3B31B8BB3A6D}" vid="{555DF3CB-8798-4456-8032-92056725D03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c19d59eedec386a8cb051c9112a4bf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c4497013d61ce24b505da181544aae09"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3110E923-28A3-47A0-9C95-E25DB1B588A7}"/>
</file>

<file path=customXml/itemProps2.xml><?xml version="1.0" encoding="utf-8"?>
<ds:datastoreItem xmlns:ds="http://schemas.openxmlformats.org/officeDocument/2006/customXml" ds:itemID="{4ED176D6-6F4D-413B-893F-C197E7C44AA5}">
  <ds:schemaRefs>
    <ds:schemaRef ds:uri="http://schemas.microsoft.com/sharepoint/v3/contenttype/forms"/>
  </ds:schemaRefs>
</ds:datastoreItem>
</file>

<file path=customXml/itemProps3.xml><?xml version="1.0" encoding="utf-8"?>
<ds:datastoreItem xmlns:ds="http://schemas.openxmlformats.org/officeDocument/2006/customXml" ds:itemID="{12AC7B17-F068-4F58-823F-DD40FCADDE96}">
  <ds:schemaRefs>
    <ds:schemaRef ds:uri="6bad041c-431a-48da-bc8b-7f3d4c40a49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263413f-67d7-4b20-801a-fceee06b426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Installer Fundamentals</Template>
  <TotalTime>4168</TotalTime>
  <Words>3429</Words>
  <Application>Microsoft Office PowerPoint</Application>
  <PresentationFormat>On-screen Show (4:3)</PresentationFormat>
  <Paragraphs>320</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Narrow</vt:lpstr>
      <vt:lpstr>Calibri</vt:lpstr>
      <vt:lpstr>Courier New</vt:lpstr>
      <vt:lpstr>Symbol</vt:lpstr>
      <vt:lpstr>Times New Roman</vt:lpstr>
      <vt:lpstr>2024 Theme GJA</vt:lpstr>
      <vt:lpstr>Vent Unconditioned Spaces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Attic Vents &amp; their NFA</vt:lpstr>
      <vt:lpstr>PowerPoint Presentation</vt:lpstr>
      <vt:lpstr>PowerPoint Presentation</vt:lpstr>
      <vt:lpstr>PowerPoint Presentation</vt:lpstr>
      <vt:lpstr>PowerPoint Presentation</vt:lpstr>
      <vt:lpstr>Example: Attic Ventilation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Susquehanna Dimensions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Attic Ventilation</dc:title>
  <dc:creator>Bill Van der Meer;scandito</dc:creator>
  <cp:lastModifiedBy>Matthew Martineau</cp:lastModifiedBy>
  <cp:revision>157</cp:revision>
  <cp:lastPrinted>2023-09-24T21:41:15Z</cp:lastPrinted>
  <dcterms:created xsi:type="dcterms:W3CDTF">2010-09-16T23:07:53Z</dcterms:created>
  <dcterms:modified xsi:type="dcterms:W3CDTF">2026-01-23T17:39:23Z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ies>
</file>