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8" r:id="rId4"/>
  </p:sldMasterIdLst>
  <p:notesMasterIdLst>
    <p:notesMasterId r:id="rId41"/>
  </p:notesMasterIdLst>
  <p:sldIdLst>
    <p:sldId id="343" r:id="rId5"/>
    <p:sldId id="259" r:id="rId6"/>
    <p:sldId id="317" r:id="rId7"/>
    <p:sldId id="319" r:id="rId8"/>
    <p:sldId id="357" r:id="rId9"/>
    <p:sldId id="332" r:id="rId10"/>
    <p:sldId id="333" r:id="rId11"/>
    <p:sldId id="334" r:id="rId12"/>
    <p:sldId id="335" r:id="rId13"/>
    <p:sldId id="336" r:id="rId14"/>
    <p:sldId id="337" r:id="rId15"/>
    <p:sldId id="294" r:id="rId16"/>
    <p:sldId id="338" r:id="rId17"/>
    <p:sldId id="339" r:id="rId18"/>
    <p:sldId id="297" r:id="rId19"/>
    <p:sldId id="321" r:id="rId20"/>
    <p:sldId id="340" r:id="rId21"/>
    <p:sldId id="356" r:id="rId22"/>
    <p:sldId id="348" r:id="rId23"/>
    <p:sldId id="349" r:id="rId24"/>
    <p:sldId id="295" r:id="rId25"/>
    <p:sldId id="350" r:id="rId26"/>
    <p:sldId id="352" r:id="rId27"/>
    <p:sldId id="354" r:id="rId28"/>
    <p:sldId id="341" r:id="rId29"/>
    <p:sldId id="355" r:id="rId30"/>
    <p:sldId id="290" r:id="rId31"/>
    <p:sldId id="344" r:id="rId32"/>
    <p:sldId id="330" r:id="rId33"/>
    <p:sldId id="345" r:id="rId34"/>
    <p:sldId id="328" r:id="rId35"/>
    <p:sldId id="329" r:id="rId36"/>
    <p:sldId id="347" r:id="rId37"/>
    <p:sldId id="327" r:id="rId38"/>
    <p:sldId id="342" r:id="rId39"/>
    <p:sldId id="288" r:id="rId40"/>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DA64"/>
    <a:srgbClr val="0B0C0D"/>
    <a:srgbClr val="A81404"/>
    <a:srgbClr val="811119"/>
    <a:srgbClr val="130A88"/>
    <a:srgbClr val="333333"/>
    <a:srgbClr val="000066"/>
    <a:srgbClr val="8FD744"/>
    <a:srgbClr val="6B9E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173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7" d="100"/>
          <a:sy n="57" d="100"/>
        </p:scale>
        <p:origin x="-247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93172" tIns="46586" rIns="93172" bIns="46586"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Footer Placeholder 5"/>
          <p:cNvSpPr txBox="1">
            <a:spLocks/>
          </p:cNvSpPr>
          <p:nvPr/>
        </p:nvSpPr>
        <p:spPr bwMode="auto">
          <a:xfrm>
            <a:off x="0" y="8830659"/>
            <a:ext cx="3038145" cy="464205"/>
          </a:xfrm>
          <a:prstGeom prst="rect">
            <a:avLst/>
          </a:prstGeom>
          <a:noFill/>
          <a:ln w="9525">
            <a:noFill/>
            <a:miter lim="800000"/>
            <a:headEnd/>
            <a:tailEnd/>
          </a:ln>
        </p:spPr>
        <p:txBody>
          <a:bodyPr lIns="93172" tIns="46586" rIns="93172" bIns="46586" anchor="b"/>
          <a:lstStyle/>
          <a:p>
            <a:pPr>
              <a:defRPr/>
            </a:pPr>
            <a:r>
              <a:rPr lang="en-US" sz="1300" dirty="0">
                <a:latin typeface="Times New Roman" charset="0"/>
                <a:ea typeface="ＭＳ Ｐゴシック" charset="-128"/>
                <a:cs typeface="Times New Roman" charset="0"/>
              </a:rPr>
              <a:t>August 2010</a:t>
            </a:r>
          </a:p>
        </p:txBody>
      </p:sp>
      <p:sp>
        <p:nvSpPr>
          <p:cNvPr id="9" name="Rectangle 7"/>
          <p:cNvSpPr txBox="1">
            <a:spLocks noChangeArrowheads="1"/>
          </p:cNvSpPr>
          <p:nvPr/>
        </p:nvSpPr>
        <p:spPr bwMode="auto">
          <a:xfrm>
            <a:off x="3903795" y="8819898"/>
            <a:ext cx="3106605" cy="476502"/>
          </a:xfrm>
          <a:prstGeom prst="rect">
            <a:avLst/>
          </a:prstGeom>
          <a:noFill/>
          <a:ln>
            <a:miter lim="800000"/>
            <a:headEnd/>
            <a:tailEnd/>
          </a:ln>
        </p:spPr>
        <p:txBody>
          <a:bodyPr lIns="93172" tIns="46586" rIns="93172" bIns="46586" anchor="b"/>
          <a:lstStyle/>
          <a:p>
            <a:pPr algn="r" defTabSz="931717">
              <a:defRPr/>
            </a:pPr>
            <a:fld id="{F456CB8C-FB59-4FC1-BB6B-ED6333349E24}" type="slidenum">
              <a:rPr lang="en-US" sz="1300">
                <a:latin typeface="Times New Roman" charset="0"/>
                <a:ea typeface="Times New Roman" charset="0"/>
                <a:cs typeface="Times New Roman" charset="0"/>
              </a:rPr>
              <a:pPr algn="r" defTabSz="931717">
                <a:defRPr/>
              </a:pPr>
              <a:t>‹#›</a:t>
            </a:fld>
            <a:endParaRPr lang="en-US" sz="13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925930956"/>
      </p:ext>
    </p:extLst>
  </p:cSld>
  <p:clrMap bg1="lt1" tx1="dk1" bg2="lt2" tx2="dk2" accent1="accent1" accent2="accent2" accent3="accent3" accent4="accent4" accent5="accent5" accent6="accent6" hlink="hlink" folHlink="folHlink"/>
  <p:notesStyle>
    <a:lvl1pPr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1pPr>
    <a:lvl2pPr marL="4572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2pPr>
    <a:lvl3pPr marL="9144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3pPr>
    <a:lvl4pPr marL="13716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4pPr>
    <a:lvl5pPr marL="18288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79516" indent="-232929" eaLnBrk="1" hangingPunct="1">
              <a:spcBef>
                <a:spcPts val="0"/>
              </a:spcBef>
              <a:spcAft>
                <a:spcPts val="0"/>
              </a:spcAft>
              <a:buFont typeface="Symbol"/>
              <a:buChar char="·"/>
              <a:defRPr/>
            </a:pPr>
            <a:r>
              <a:rPr lang="en-US" dirty="0">
                <a:latin typeface="Times New Roman"/>
              </a:rPr>
              <a:t>The 50 Pa over the building </a:t>
            </a:r>
            <a:r>
              <a:rPr lang="en-US" dirty="0" err="1">
                <a:latin typeface="Times New Roman"/>
              </a:rPr>
              <a:t>envelope</a:t>
            </a:r>
            <a:r>
              <a:rPr lang="en-US" dirty="0" err="1">
                <a:latin typeface="Times New Roman"/>
                <a:sym typeface="Symbol"/>
              </a:rPr>
              <a:t>like</a:t>
            </a:r>
            <a:r>
              <a:rPr lang="en-US" dirty="0">
                <a:latin typeface="Times New Roman"/>
                <a:sym typeface="Symbol"/>
              </a:rPr>
              <a:t> the temperature </a:t>
            </a:r>
            <a:r>
              <a:rPr lang="en-US" dirty="0" err="1">
                <a:latin typeface="Times New Roman"/>
                <a:sym typeface="Symbol"/>
              </a:rPr>
              <a:t>differenceis</a:t>
            </a:r>
            <a:r>
              <a:rPr lang="en-US" dirty="0">
                <a:latin typeface="Times New Roman"/>
                <a:sym typeface="Symbol"/>
              </a:rPr>
              <a:t> gradually reduced or partly contained by each layer of wall or ceiling between inside and outside.</a:t>
            </a:r>
          </a:p>
          <a:p>
            <a:pPr marL="279516" indent="-232929" eaLnBrk="1" hangingPunct="1">
              <a:spcBef>
                <a:spcPts val="0"/>
              </a:spcBef>
              <a:spcAft>
                <a:spcPts val="0"/>
              </a:spcAft>
              <a:buFont typeface="Symbol"/>
              <a:buChar char="·"/>
              <a:defRPr/>
            </a:pPr>
            <a:r>
              <a:rPr lang="en-US" dirty="0">
                <a:latin typeface="Times New Roman"/>
              </a:rPr>
              <a:t>If the pressure can be changed over one layer, creating a CFM</a:t>
            </a:r>
            <a:r>
              <a:rPr lang="en-US" baseline="-25000" dirty="0">
                <a:latin typeface="Times New Roman"/>
              </a:rPr>
              <a:t>50</a:t>
            </a:r>
            <a:r>
              <a:rPr lang="en-US" dirty="0">
                <a:latin typeface="Times New Roman"/>
              </a:rPr>
              <a:t> and pressure across each surface for each configuration, we can determine the size of the hole in each layer as well as the amount of air moving over the total path at 50 Pa! This also tells us how much CFM</a:t>
            </a:r>
            <a:r>
              <a:rPr lang="en-US" baseline="-25000" dirty="0">
                <a:latin typeface="Times New Roman"/>
              </a:rPr>
              <a:t>50</a:t>
            </a:r>
            <a:r>
              <a:rPr lang="en-US" dirty="0">
                <a:latin typeface="Times New Roman"/>
              </a:rPr>
              <a:t> reduction we can potentially achieve.</a:t>
            </a:r>
          </a:p>
          <a:p>
            <a:pPr marL="279516" indent="-232929" eaLnBrk="1" hangingPunct="1">
              <a:spcBef>
                <a:spcPts val="0"/>
              </a:spcBef>
              <a:spcAft>
                <a:spcPts val="0"/>
              </a:spcAft>
              <a:buFont typeface="Symbol"/>
              <a:buChar char="·"/>
              <a:defRPr/>
            </a:pPr>
            <a:r>
              <a:rPr lang="en-US" dirty="0">
                <a:latin typeface="Times New Roman"/>
              </a:rPr>
              <a:t>We need a chart or a computer. </a:t>
            </a:r>
          </a:p>
          <a:p>
            <a:pPr marL="279516" eaLnBrk="1" hangingPunct="1">
              <a:defRPr/>
            </a:pPr>
            <a:r>
              <a:rPr lang="en-US" i="1" dirty="0">
                <a:solidFill>
                  <a:srgbClr val="818181"/>
                </a:solidFill>
                <a:latin typeface="Times New Roman"/>
              </a:rPr>
              <a:t>Refer to the “ZPD Training Worksheet.”</a:t>
            </a:r>
          </a:p>
          <a:p>
            <a:pPr marL="279516" indent="-232929" eaLnBrk="1" hangingPunct="1">
              <a:buFont typeface="Symbol"/>
              <a:buChar char="·"/>
              <a:defRPr/>
            </a:pPr>
            <a:r>
              <a:rPr lang="en-US" dirty="0">
                <a:latin typeface="Times New Roman"/>
              </a:rPr>
              <a:t>Practitioners often laminate these charts so that they can write on them with an erasable grease pencil, allowing repeated use. </a:t>
            </a:r>
          </a:p>
          <a:p>
            <a:pPr marL="93172" indent="-93172" eaLnBrk="1" hangingPunct="1">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79516" indent="-232929" eaLnBrk="1" hangingPunct="1">
              <a:spcBef>
                <a:spcPts val="0"/>
              </a:spcBef>
              <a:spcAft>
                <a:spcPts val="0"/>
              </a:spcAft>
              <a:buFont typeface="Symbol"/>
              <a:buChar char="·"/>
              <a:defRPr/>
            </a:pPr>
            <a:r>
              <a:rPr lang="en-US" dirty="0">
                <a:latin typeface="Times New Roman"/>
              </a:rPr>
              <a:t>CFM</a:t>
            </a:r>
            <a:r>
              <a:rPr lang="en-US" baseline="-25000" dirty="0">
                <a:latin typeface="Times New Roman"/>
              </a:rPr>
              <a:t>50</a:t>
            </a:r>
            <a:r>
              <a:rPr lang="en-US" dirty="0">
                <a:latin typeface="Times New Roman"/>
              </a:rPr>
              <a:t> with the basement door closed = 1,850 CFM</a:t>
            </a:r>
            <a:r>
              <a:rPr lang="en-US" baseline="-25000" dirty="0">
                <a:latin typeface="Times New Roman"/>
              </a:rPr>
              <a:t>50</a:t>
            </a:r>
            <a:endParaRPr lang="en-US" dirty="0">
              <a:latin typeface="Times New Roman"/>
            </a:endParaRPr>
          </a:p>
          <a:p>
            <a:pPr marL="279516" indent="-232929" eaLnBrk="1" hangingPunct="1">
              <a:spcBef>
                <a:spcPts val="0"/>
              </a:spcBef>
              <a:spcAft>
                <a:spcPts val="0"/>
              </a:spcAft>
              <a:buFont typeface="Symbol"/>
              <a:buChar char="·"/>
              <a:defRPr/>
            </a:pPr>
            <a:r>
              <a:rPr lang="en-US" dirty="0">
                <a:latin typeface="Times New Roman"/>
              </a:rPr>
              <a:t>Pressure across the house floor with the basement door closed (house at 50 Pa) = 25 Pa</a:t>
            </a:r>
          </a:p>
          <a:p>
            <a:pPr marL="279516" indent="-232929" eaLnBrk="1" hangingPunct="1">
              <a:spcBef>
                <a:spcPts val="0"/>
              </a:spcBef>
              <a:spcAft>
                <a:spcPts val="0"/>
              </a:spcAft>
              <a:buFont typeface="Symbol"/>
              <a:buChar char="·"/>
              <a:defRPr/>
            </a:pPr>
            <a:r>
              <a:rPr lang="en-US" dirty="0">
                <a:latin typeface="Times New Roman"/>
              </a:rPr>
              <a:t>CFM</a:t>
            </a:r>
            <a:r>
              <a:rPr lang="en-US" baseline="-25000" dirty="0">
                <a:latin typeface="Times New Roman"/>
              </a:rPr>
              <a:t>50</a:t>
            </a:r>
            <a:r>
              <a:rPr lang="en-US" dirty="0">
                <a:latin typeface="Times New Roman"/>
              </a:rPr>
              <a:t> with the basement door open = 2,200 CFM</a:t>
            </a:r>
            <a:r>
              <a:rPr lang="en-US" baseline="-25000" dirty="0">
                <a:latin typeface="Times New Roman"/>
              </a:rPr>
              <a:t>50</a:t>
            </a:r>
            <a:endParaRPr lang="en-US" dirty="0">
              <a:latin typeface="Times New Roman"/>
            </a:endParaRPr>
          </a:p>
          <a:p>
            <a:pPr marL="279516" indent="-232929" eaLnBrk="1" hangingPunct="1">
              <a:spcBef>
                <a:spcPts val="0"/>
              </a:spcBef>
              <a:spcAft>
                <a:spcPts val="0"/>
              </a:spcAft>
              <a:buFont typeface="Symbol"/>
              <a:buChar char="·"/>
              <a:defRPr/>
            </a:pPr>
            <a:r>
              <a:rPr lang="en-US" dirty="0">
                <a:latin typeface="Times New Roman"/>
              </a:rPr>
              <a:t>Pressure across the house floor with the basement door open (house at 50 Pa) = 0 Pa</a:t>
            </a:r>
          </a:p>
          <a:p>
            <a:pPr eaLnBrk="1" hangingPunct="1">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p:txBody>
          <a:bodyPr wrap="square" numCol="1" anchor="t" anchorCtr="0" compatLnSpc="1">
            <a:prstTxWarp prst="textNoShape">
              <a:avLst/>
            </a:prstTxWarp>
          </a:bodyPr>
          <a:lstStyle/>
          <a:p>
            <a:pPr marL="279516" indent="-232929" eaLnBrk="1" hangingPunct="1">
              <a:spcBef>
                <a:spcPts val="0"/>
              </a:spcBef>
              <a:spcAft>
                <a:spcPts val="0"/>
              </a:spcAft>
              <a:buFont typeface="Symbol" charset="2"/>
              <a:buChar char="·"/>
              <a:defRPr/>
            </a:pPr>
            <a:r>
              <a:rPr lang="en-US" dirty="0">
                <a:latin typeface="Times New Roman" charset="0"/>
              </a:rPr>
              <a:t>Subtract the door closed CFM</a:t>
            </a:r>
            <a:r>
              <a:rPr lang="en-US" baseline="-25000" dirty="0">
                <a:latin typeface="Times New Roman" charset="0"/>
              </a:rPr>
              <a:t>50</a:t>
            </a:r>
            <a:r>
              <a:rPr lang="en-US" dirty="0">
                <a:latin typeface="Times New Roman" charset="0"/>
              </a:rPr>
              <a:t> from the door open CFM</a:t>
            </a:r>
            <a:r>
              <a:rPr lang="en-US" baseline="-25000" dirty="0">
                <a:latin typeface="Times New Roman" charset="0"/>
              </a:rPr>
              <a:t>50</a:t>
            </a:r>
            <a:r>
              <a:rPr lang="en-US" dirty="0">
                <a:latin typeface="Times New Roman" charset="0"/>
              </a:rPr>
              <a:t> (top row – calc chart).</a:t>
            </a:r>
          </a:p>
          <a:p>
            <a:pPr marL="279516" indent="-232929" eaLnBrk="1" hangingPunct="1">
              <a:spcBef>
                <a:spcPts val="0"/>
              </a:spcBef>
              <a:spcAft>
                <a:spcPts val="0"/>
              </a:spcAft>
              <a:buFont typeface="Symbol" charset="2"/>
              <a:buChar char="·"/>
              <a:defRPr/>
            </a:pPr>
            <a:r>
              <a:rPr lang="en-US" dirty="0">
                <a:latin typeface="Times New Roman" charset="0"/>
              </a:rPr>
              <a:t>Enter the result in the left side blanks of the next three rows.</a:t>
            </a:r>
          </a:p>
          <a:p>
            <a:pPr marL="279516" indent="-232929" eaLnBrk="1" hangingPunct="1">
              <a:spcBef>
                <a:spcPts val="0"/>
              </a:spcBef>
              <a:spcAft>
                <a:spcPts val="0"/>
              </a:spcAft>
              <a:buFont typeface="Symbol" charset="2"/>
              <a:buChar char="·"/>
              <a:defRPr/>
            </a:pPr>
            <a:r>
              <a:rPr lang="en-US" dirty="0">
                <a:latin typeface="Times New Roman" charset="0"/>
              </a:rPr>
              <a:t>Read down the far left column of the multiplier chart to find the proper multiplier row.</a:t>
            </a:r>
          </a:p>
          <a:p>
            <a:pPr marL="279516" indent="-232929" eaLnBrk="1" hangingPunct="1">
              <a:spcBef>
                <a:spcPts val="0"/>
              </a:spcBef>
              <a:spcAft>
                <a:spcPts val="0"/>
              </a:spcAft>
              <a:buFont typeface="Symbol" charset="2"/>
              <a:buChar char="·"/>
              <a:defRPr/>
            </a:pPr>
            <a:r>
              <a:rPr lang="en-US" dirty="0">
                <a:latin typeface="Times New Roman" charset="0"/>
              </a:rPr>
              <a:t>Read to the right to obtain the </a:t>
            </a:r>
            <a:r>
              <a:rPr lang="en-US" dirty="0" err="1">
                <a:latin typeface="Times New Roman" charset="0"/>
              </a:rPr>
              <a:t>multipliers</a:t>
            </a:r>
            <a:r>
              <a:rPr lang="en-US" dirty="0" err="1">
                <a:latin typeface="Times New Roman" charset="0"/>
                <a:sym typeface="Symbol" charset="2"/>
              </a:rPr>
              <a:t>interior</a:t>
            </a:r>
            <a:r>
              <a:rPr lang="en-US" dirty="0">
                <a:latin typeface="Times New Roman" charset="0"/>
                <a:sym typeface="Symbol" charset="2"/>
              </a:rPr>
              <a:t>, exterior, and total path.</a:t>
            </a:r>
          </a:p>
          <a:p>
            <a:pPr marL="279516" indent="-232929" eaLnBrk="1" hangingPunct="1">
              <a:spcBef>
                <a:spcPts val="0"/>
              </a:spcBef>
              <a:spcAft>
                <a:spcPts val="0"/>
              </a:spcAft>
              <a:buFont typeface="Symbol" charset="2"/>
              <a:buChar char="·"/>
              <a:defRPr/>
            </a:pPr>
            <a:r>
              <a:rPr lang="en-US" dirty="0">
                <a:latin typeface="Times New Roman" charset="0"/>
              </a:rPr>
              <a:t>Enter the multipliers in the appropriate row of the calculation chart. </a:t>
            </a:r>
          </a:p>
          <a:p>
            <a:pPr marL="279516" indent="-232929" eaLnBrk="1" hangingPunct="1">
              <a:spcBef>
                <a:spcPts val="0"/>
              </a:spcBef>
              <a:spcAft>
                <a:spcPts val="0"/>
              </a:spcAft>
              <a:buFont typeface="Symbol" charset="2"/>
              <a:buChar char="·"/>
              <a:defRPr/>
            </a:pPr>
            <a:r>
              <a:rPr lang="en-US" dirty="0">
                <a:latin typeface="Times New Roman" charset="0"/>
              </a:rPr>
              <a:t>Do the math!</a:t>
            </a:r>
          </a:p>
          <a:p>
            <a:pPr marL="278221" indent="-232929" eaLnBrk="1" hangingPunct="1">
              <a:defRPr/>
            </a:pPr>
            <a:endParaRPr lang="en-US" dirty="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marL="276965" indent="-232589" eaLnBrk="1" hangingPunct="1">
              <a:spcBef>
                <a:spcPct val="0"/>
              </a:spcBef>
              <a:spcAft>
                <a:spcPct val="0"/>
              </a:spcAft>
              <a:buFont typeface="Symbol" pitchFamily="18" charset="2"/>
              <a:buChar char="·"/>
            </a:pPr>
            <a:r>
              <a:rPr lang="en-US">
                <a:ea typeface="ＭＳ Ｐゴシック"/>
              </a:rPr>
              <a:t>The CFM</a:t>
            </a:r>
            <a:r>
              <a:rPr lang="en-US" baseline="-25000">
                <a:ea typeface="ＭＳ Ｐゴシック"/>
              </a:rPr>
              <a:t>50</a:t>
            </a:r>
            <a:r>
              <a:rPr lang="en-US">
                <a:ea typeface="ＭＳ Ｐゴシック"/>
              </a:rPr>
              <a:t> for each surface is meaningless but dividing the number by 10 gives the approximate hole in square inches in the surface!</a:t>
            </a:r>
          </a:p>
          <a:p>
            <a:pPr marL="276965" indent="-232589" eaLnBrk="1" hangingPunct="1">
              <a:spcBef>
                <a:spcPct val="0"/>
              </a:spcBef>
              <a:spcAft>
                <a:spcPct val="0"/>
              </a:spcAft>
              <a:buFont typeface="Symbol" pitchFamily="18" charset="2"/>
              <a:buChar char="·"/>
            </a:pPr>
            <a:r>
              <a:rPr lang="en-US">
                <a:ea typeface="ＭＳ Ｐゴシック"/>
              </a:rPr>
              <a:t>The total path number is the amount of the house CFM</a:t>
            </a:r>
            <a:r>
              <a:rPr lang="en-US" baseline="-25000">
                <a:ea typeface="ＭＳ Ｐゴシック"/>
              </a:rPr>
              <a:t>50</a:t>
            </a:r>
            <a:r>
              <a:rPr lang="en-US">
                <a:ea typeface="ＭＳ Ｐゴシック"/>
              </a:rPr>
              <a:t> attributable to losses through the zone. Here, of the 1,850 CFM</a:t>
            </a:r>
            <a:r>
              <a:rPr lang="en-US" baseline="-25000">
                <a:ea typeface="ＭＳ Ｐゴシック"/>
              </a:rPr>
              <a:t>50</a:t>
            </a:r>
            <a:r>
              <a:rPr lang="en-US">
                <a:ea typeface="ＭＳ Ｐゴシック"/>
              </a:rPr>
              <a:t> for the entire house, approximately</a:t>
            </a:r>
            <a:r>
              <a:rPr lang="en-US" baseline="-25000">
                <a:ea typeface="ＭＳ Ｐゴシック"/>
              </a:rPr>
              <a:t> </a:t>
            </a:r>
            <a:r>
              <a:rPr lang="en-US">
                <a:ea typeface="ＭＳ Ｐゴシック"/>
              </a:rPr>
              <a:t>600 CFM</a:t>
            </a:r>
            <a:r>
              <a:rPr lang="en-US" baseline="-25000">
                <a:ea typeface="ＭＳ Ｐゴシック"/>
              </a:rPr>
              <a:t>50</a:t>
            </a:r>
            <a:r>
              <a:rPr lang="en-US">
                <a:ea typeface="ＭＳ Ｐゴシック"/>
              </a:rPr>
              <a:t> is coming through the basement.</a:t>
            </a:r>
          </a:p>
          <a:p>
            <a:pPr marL="276965" indent="-232589" eaLnBrk="1" hangingPunct="1">
              <a:spcBef>
                <a:spcPct val="0"/>
              </a:spcBef>
              <a:spcAft>
                <a:spcPct val="0"/>
              </a:spcAft>
              <a:buFont typeface="Symbol" pitchFamily="18" charset="2"/>
              <a:buChar char="·"/>
            </a:pPr>
            <a:r>
              <a:rPr lang="en-US">
                <a:ea typeface="ＭＳ Ｐゴシック"/>
              </a:rPr>
              <a:t>If the crew seals every hole in either the house floor or the basement walls, the building CFM</a:t>
            </a:r>
            <a:r>
              <a:rPr lang="en-US" baseline="-25000">
                <a:ea typeface="ＭＳ Ｐゴシック"/>
              </a:rPr>
              <a:t>50</a:t>
            </a:r>
            <a:r>
              <a:rPr lang="en-US">
                <a:ea typeface="ＭＳ Ｐゴシック"/>
              </a:rPr>
              <a:t> will drop by approximately 600.</a:t>
            </a:r>
          </a:p>
          <a:p>
            <a:pPr marL="276965" indent="-232589" eaLnBrk="1" hangingPunct="1"/>
            <a:endParaRPr lang="en-US">
              <a:ea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marL="276965" indent="-232589" eaLnBrk="1" hangingPunct="1">
              <a:spcBef>
                <a:spcPct val="0"/>
              </a:spcBef>
              <a:spcAft>
                <a:spcPct val="0"/>
              </a:spcAft>
              <a:buFont typeface="Symbol" pitchFamily="18" charset="2"/>
              <a:buChar char="·"/>
            </a:pPr>
            <a:r>
              <a:rPr lang="en-US">
                <a:ea typeface="ＭＳ Ｐゴシック"/>
              </a:rPr>
              <a:t>The attic hatch is often too small to drop the pressure across the ceiling to 0 Pa. </a:t>
            </a:r>
          </a:p>
          <a:p>
            <a:pPr marL="276965" indent="-232589" eaLnBrk="1" hangingPunct="1">
              <a:spcBef>
                <a:spcPct val="0"/>
              </a:spcBef>
              <a:spcAft>
                <a:spcPct val="0"/>
              </a:spcAft>
              <a:buFont typeface="Symbol" pitchFamily="18" charset="2"/>
              <a:buChar char="·"/>
            </a:pPr>
            <a:r>
              <a:rPr lang="en-US">
                <a:ea typeface="ＭＳ Ｐゴシック"/>
              </a:rPr>
              <a:t>If opening the hatch creates a drop in pressure across the ceiling of at least 6 Pa and if the blower door can be brought back to 50 Pa with the hatch open, there is another method available to calculate the amount of the house’s total CFM</a:t>
            </a:r>
            <a:r>
              <a:rPr lang="en-US" baseline="-25000">
                <a:ea typeface="ＭＳ Ｐゴシック"/>
              </a:rPr>
              <a:t>50</a:t>
            </a:r>
            <a:r>
              <a:rPr lang="en-US">
                <a:ea typeface="ＭＳ Ｐゴシック"/>
              </a:rPr>
              <a:t> attributable to losses through the attic.</a:t>
            </a:r>
          </a:p>
          <a:p>
            <a:pPr marL="276965" indent="-232589" eaLnBrk="1" hangingPunct="1"/>
            <a:endParaRPr lang="en-US">
              <a:ea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79516" indent="-232929" eaLnBrk="1" hangingPunct="1">
              <a:buFont typeface="Symbol"/>
              <a:buChar char="·"/>
              <a:defRPr/>
            </a:pPr>
            <a:r>
              <a:rPr lang="en-US" dirty="0">
                <a:latin typeface="Times New Roman"/>
              </a:rPr>
              <a:t>Find the hatch closed pressure in the far right column (</a:t>
            </a:r>
            <a:r>
              <a:rPr lang="en-US" i="1" dirty="0">
                <a:latin typeface="Times New Roman"/>
              </a:rPr>
              <a:t>click), </a:t>
            </a:r>
            <a:r>
              <a:rPr lang="en-US" dirty="0">
                <a:latin typeface="Times New Roman"/>
              </a:rPr>
              <a:t>and the hatch open pressure in the top row. </a:t>
            </a:r>
          </a:p>
          <a:p>
            <a:pPr marL="279516" eaLnBrk="1" hangingPunct="1">
              <a:defRPr/>
            </a:pPr>
            <a:r>
              <a:rPr lang="en-US" i="1" dirty="0">
                <a:solidFill>
                  <a:srgbClr val="818181"/>
                </a:solidFill>
                <a:latin typeface="Times New Roman"/>
              </a:rPr>
              <a:t>Click to highlight in the slide. </a:t>
            </a:r>
          </a:p>
          <a:p>
            <a:pPr marL="279516" indent="-232929" eaLnBrk="1" hangingPunct="1">
              <a:buFont typeface="Symbol"/>
              <a:buChar char="·"/>
              <a:defRPr/>
            </a:pPr>
            <a:r>
              <a:rPr lang="en-US" dirty="0">
                <a:latin typeface="Times New Roman"/>
              </a:rPr>
              <a:t>Follow to the intersection to find the multiplier (1.36). </a:t>
            </a:r>
          </a:p>
          <a:p>
            <a:pPr eaLnBrk="1" hangingPunct="1">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marL="278495" indent="-232589" eaLnBrk="1" hangingPunct="1">
              <a:spcBef>
                <a:spcPct val="0"/>
              </a:spcBef>
              <a:spcAft>
                <a:spcPct val="0"/>
              </a:spcAft>
              <a:buFont typeface="Symbol" pitchFamily="18" charset="2"/>
              <a:buChar char="·"/>
            </a:pPr>
            <a:r>
              <a:rPr lang="en-US">
                <a:ea typeface="ＭＳ Ｐゴシック"/>
              </a:rPr>
              <a:t>Enter the hatch closed CFM</a:t>
            </a:r>
            <a:r>
              <a:rPr lang="en-US" baseline="-25000">
                <a:ea typeface="ＭＳ Ｐゴシック"/>
              </a:rPr>
              <a:t>50</a:t>
            </a:r>
            <a:r>
              <a:rPr lang="en-US">
                <a:ea typeface="ＭＳ Ｐゴシック"/>
              </a:rPr>
              <a:t> in the top blank, the hatch closed pressure in the second blank, the hatch open CFM</a:t>
            </a:r>
            <a:r>
              <a:rPr lang="en-US" baseline="-25000">
                <a:ea typeface="ＭＳ Ｐゴシック"/>
              </a:rPr>
              <a:t>50</a:t>
            </a:r>
            <a:r>
              <a:rPr lang="en-US">
                <a:ea typeface="ＭＳ Ｐゴシック"/>
              </a:rPr>
              <a:t> in the third blank, and the hatch open pressure in the fourth blank.</a:t>
            </a:r>
          </a:p>
          <a:p>
            <a:pPr marL="278495" indent="-232589" eaLnBrk="1" hangingPunct="1">
              <a:spcBef>
                <a:spcPct val="0"/>
              </a:spcBef>
              <a:spcAft>
                <a:spcPct val="0"/>
              </a:spcAft>
              <a:buFont typeface="Symbol" pitchFamily="18" charset="2"/>
              <a:buChar char="·"/>
            </a:pPr>
            <a:r>
              <a:rPr lang="en-US">
                <a:ea typeface="ＭＳ Ｐゴシック"/>
              </a:rPr>
              <a:t>Subtract the hatch closed CFM</a:t>
            </a:r>
            <a:r>
              <a:rPr lang="en-US" baseline="-25000">
                <a:ea typeface="ＭＳ Ｐゴシック"/>
              </a:rPr>
              <a:t>50</a:t>
            </a:r>
            <a:r>
              <a:rPr lang="en-US">
                <a:ea typeface="ＭＳ Ｐゴシック"/>
              </a:rPr>
              <a:t> from the hatch open CFM</a:t>
            </a:r>
            <a:r>
              <a:rPr lang="en-US" baseline="-25000">
                <a:ea typeface="ＭＳ Ｐゴシック"/>
              </a:rPr>
              <a:t>50</a:t>
            </a:r>
            <a:r>
              <a:rPr lang="en-US">
                <a:ea typeface="ＭＳ Ｐゴシック"/>
              </a:rPr>
              <a:t> and enter the result in the fifth blank. </a:t>
            </a:r>
          </a:p>
          <a:p>
            <a:pPr marL="278495" indent="-232589" eaLnBrk="1" hangingPunct="1">
              <a:spcBef>
                <a:spcPct val="0"/>
              </a:spcBef>
              <a:spcAft>
                <a:spcPct val="0"/>
              </a:spcAft>
              <a:buFont typeface="Symbol" pitchFamily="18" charset="2"/>
              <a:buChar char="·"/>
            </a:pPr>
            <a:r>
              <a:rPr lang="en-US">
                <a:ea typeface="ＭＳ Ｐゴシック"/>
              </a:rPr>
              <a:t>Enter the chart multiplier in the sixth blank.</a:t>
            </a:r>
          </a:p>
          <a:p>
            <a:pPr marL="278495" indent="-232589" eaLnBrk="1" hangingPunct="1">
              <a:spcBef>
                <a:spcPct val="0"/>
              </a:spcBef>
              <a:spcAft>
                <a:spcPct val="0"/>
              </a:spcAft>
              <a:buFont typeface="Symbol" pitchFamily="18" charset="2"/>
              <a:buChar char="·"/>
            </a:pPr>
            <a:r>
              <a:rPr lang="en-US">
                <a:ea typeface="ＭＳ Ｐゴシック"/>
              </a:rPr>
              <a:t>Multiply numbers in the fifth and sixth blanks and enter the result in the bottom blank.</a:t>
            </a:r>
          </a:p>
          <a:p>
            <a:pPr marL="278495" indent="-232589" eaLnBrk="1" hangingPunct="1">
              <a:spcBef>
                <a:spcPct val="0"/>
              </a:spcBef>
              <a:spcAft>
                <a:spcPct val="0"/>
              </a:spcAft>
              <a:buFont typeface="Symbol" pitchFamily="18" charset="2"/>
              <a:buChar char="·"/>
            </a:pPr>
            <a:r>
              <a:rPr lang="en-US">
                <a:ea typeface="ＭＳ Ｐゴシック"/>
              </a:rPr>
              <a:t>This is the total path CFM</a:t>
            </a:r>
            <a:r>
              <a:rPr lang="en-US" baseline="-25000">
                <a:ea typeface="ＭＳ Ｐゴシック"/>
              </a:rPr>
              <a:t>50</a:t>
            </a:r>
            <a:r>
              <a:rPr lang="en-US">
                <a:ea typeface="ＭＳ Ｐゴシック"/>
              </a:rPr>
              <a:t> or the amount of the entire house CFM</a:t>
            </a:r>
            <a:r>
              <a:rPr lang="en-US" baseline="-25000">
                <a:ea typeface="ＭＳ Ｐゴシック"/>
              </a:rPr>
              <a:t>50</a:t>
            </a:r>
            <a:r>
              <a:rPr lang="en-US">
                <a:ea typeface="ＭＳ Ｐゴシック"/>
              </a:rPr>
              <a:t> that is attributable to the path. That is, of the 1,850 CFM</a:t>
            </a:r>
            <a:r>
              <a:rPr lang="en-US" baseline="-25000">
                <a:ea typeface="ＭＳ Ｐゴシック"/>
              </a:rPr>
              <a:t>50</a:t>
            </a:r>
            <a:r>
              <a:rPr lang="en-US">
                <a:ea typeface="ＭＳ Ｐゴシック"/>
              </a:rPr>
              <a:t> for the entire house, approximately 900 CFM</a:t>
            </a:r>
            <a:r>
              <a:rPr lang="en-US" baseline="-25000">
                <a:ea typeface="ＭＳ Ｐゴシック"/>
              </a:rPr>
              <a:t>50 </a:t>
            </a:r>
            <a:r>
              <a:rPr lang="en-US">
                <a:ea typeface="ＭＳ Ｐゴシック"/>
              </a:rPr>
              <a:t>is coming through the attic.</a:t>
            </a:r>
          </a:p>
          <a:p>
            <a:pPr marL="278495" indent="-232589" eaLnBrk="1" hangingPunct="1">
              <a:spcBef>
                <a:spcPct val="0"/>
              </a:spcBef>
              <a:spcAft>
                <a:spcPct val="0"/>
              </a:spcAft>
              <a:buFont typeface="Symbol" pitchFamily="18" charset="2"/>
              <a:buChar char="·"/>
            </a:pPr>
            <a:r>
              <a:rPr lang="en-US">
                <a:ea typeface="ＭＳ Ｐゴシック"/>
              </a:rPr>
              <a:t>If the crew seals every hole in either surface, the building CFM</a:t>
            </a:r>
            <a:r>
              <a:rPr lang="en-US" baseline="-25000">
                <a:ea typeface="ＭＳ Ｐゴシック"/>
              </a:rPr>
              <a:t>50</a:t>
            </a:r>
            <a:r>
              <a:rPr lang="en-US">
                <a:ea typeface="ＭＳ Ｐゴシック"/>
              </a:rPr>
              <a:t> will drop by approximately 900.</a:t>
            </a:r>
          </a:p>
          <a:p>
            <a:pPr marL="278495" indent="-232589" eaLnBrk="1" hangingPunct="1">
              <a:spcBef>
                <a:spcPct val="0"/>
              </a:spcBef>
              <a:spcAft>
                <a:spcPct val="0"/>
              </a:spcAft>
              <a:buFont typeface="Symbol" pitchFamily="18" charset="2"/>
              <a:buChar char="·"/>
            </a:pPr>
            <a:r>
              <a:rPr lang="en-US">
                <a:ea typeface="ＭＳ Ｐゴシック"/>
              </a:rPr>
              <a:t>The flow method does not indicate the size of the holes in the tested surfaces.</a:t>
            </a:r>
          </a:p>
          <a:p>
            <a:pPr marL="278495" indent="-232589" eaLnBrk="1" hangingPunct="1">
              <a:spcBef>
                <a:spcPct val="0"/>
              </a:spcBef>
              <a:spcAft>
                <a:spcPct val="0"/>
              </a:spcAft>
              <a:buFont typeface="Symbol" pitchFamily="18" charset="2"/>
              <a:buChar char="·"/>
            </a:pPr>
            <a:r>
              <a:rPr lang="en-US">
                <a:ea typeface="ＭＳ Ｐゴシック"/>
              </a:rPr>
              <a:t>How accurate are the results? The chart colors indicate degree of accuracy. Note the key in the upper right. (</a:t>
            </a:r>
            <a:r>
              <a:rPr lang="en-US" i="1">
                <a:ea typeface="ＭＳ Ｐゴシック"/>
              </a:rPr>
              <a:t>Click to bring in the green arrow.) </a:t>
            </a:r>
            <a:r>
              <a:rPr lang="en-US">
                <a:ea typeface="ＭＳ Ｐゴシック"/>
              </a:rPr>
              <a:t>The numbers in purple are accurate to within 15%.</a:t>
            </a:r>
          </a:p>
          <a:p>
            <a:pPr marL="278495" indent="-232589" eaLnBrk="1" hangingPunct="1"/>
            <a:endParaRPr lang="en-US">
              <a:ea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r>
              <a:rPr lang="en-US" dirty="0">
                <a:latin typeface="Times New Roman"/>
              </a:rPr>
              <a:t>Of 1,850 CFM</a:t>
            </a:r>
            <a:r>
              <a:rPr lang="en-US" baseline="-25000" dirty="0">
                <a:latin typeface="Times New Roman"/>
              </a:rPr>
              <a:t>50</a:t>
            </a:r>
            <a:r>
              <a:rPr lang="en-US" dirty="0">
                <a:latin typeface="Times New Roman"/>
              </a:rPr>
              <a:t>:</a:t>
            </a:r>
          </a:p>
          <a:p>
            <a:pPr marL="279516" indent="-232929" eaLnBrk="1" hangingPunct="1">
              <a:spcBef>
                <a:spcPts val="0"/>
              </a:spcBef>
              <a:spcAft>
                <a:spcPts val="0"/>
              </a:spcAft>
              <a:buFont typeface="Symbol"/>
              <a:buChar char="·"/>
              <a:defRPr/>
            </a:pPr>
            <a:r>
              <a:rPr lang="en-US" dirty="0">
                <a:latin typeface="Times New Roman"/>
              </a:rPr>
              <a:t>Through attic ≈ 900</a:t>
            </a:r>
          </a:p>
          <a:p>
            <a:pPr marL="279516" indent="-232929" eaLnBrk="1" hangingPunct="1">
              <a:spcBef>
                <a:spcPts val="0"/>
              </a:spcBef>
              <a:spcAft>
                <a:spcPts val="0"/>
              </a:spcAft>
              <a:buFont typeface="Symbol"/>
              <a:buChar char="·"/>
              <a:defRPr/>
            </a:pPr>
            <a:r>
              <a:rPr lang="en-US" dirty="0">
                <a:latin typeface="Times New Roman"/>
              </a:rPr>
              <a:t>Through basement ≈ 600</a:t>
            </a:r>
          </a:p>
          <a:p>
            <a:pPr marL="279516" indent="-232929" eaLnBrk="1" hangingPunct="1">
              <a:spcBef>
                <a:spcPts val="0"/>
              </a:spcBef>
              <a:spcAft>
                <a:spcPts val="0"/>
              </a:spcAft>
              <a:buFont typeface="Symbol"/>
              <a:buChar char="·"/>
              <a:defRPr/>
            </a:pPr>
            <a:r>
              <a:rPr lang="en-US" dirty="0">
                <a:latin typeface="Times New Roman"/>
              </a:rPr>
              <a:t>Walls (remainder) ≈ 350</a:t>
            </a:r>
          </a:p>
          <a:p>
            <a:pPr marL="279516" eaLnBrk="1" hangingPunct="1">
              <a:defRPr/>
            </a:pPr>
            <a:r>
              <a:rPr lang="en-US" i="1" dirty="0">
                <a:solidFill>
                  <a:srgbClr val="818181"/>
                </a:solidFill>
                <a:latin typeface="Times New Roman"/>
              </a:rPr>
              <a:t>Q: Does this house need new windows for air sealing?</a:t>
            </a:r>
          </a:p>
          <a:p>
            <a:pPr marL="279516" eaLnBrk="1" hangingPunct="1">
              <a:defRPr/>
            </a:pPr>
            <a:r>
              <a:rPr lang="en-US" i="1" dirty="0">
                <a:solidFill>
                  <a:srgbClr val="818181"/>
                </a:solidFill>
                <a:latin typeface="Times New Roman"/>
              </a:rPr>
              <a:t>A: No.</a:t>
            </a:r>
          </a:p>
          <a:p>
            <a:pPr marL="279516" eaLnBrk="1" hangingPunct="1">
              <a:defRPr/>
            </a:pPr>
            <a:r>
              <a:rPr lang="en-US" i="1" dirty="0">
                <a:solidFill>
                  <a:srgbClr val="818181"/>
                </a:solidFill>
                <a:latin typeface="Times New Roman"/>
              </a:rPr>
              <a:t>Q: Why not?</a:t>
            </a:r>
          </a:p>
          <a:p>
            <a:pPr marL="279516" eaLnBrk="1" hangingPunct="1">
              <a:defRPr/>
            </a:pPr>
            <a:r>
              <a:rPr lang="en-US" i="1" dirty="0">
                <a:solidFill>
                  <a:srgbClr val="818181"/>
                </a:solidFill>
                <a:latin typeface="Times New Roman"/>
              </a:rPr>
              <a:t>A: Air leakage through the </a:t>
            </a:r>
            <a:r>
              <a:rPr lang="en-US" i="1" dirty="0" err="1">
                <a:solidFill>
                  <a:srgbClr val="818181"/>
                </a:solidFill>
                <a:latin typeface="Times New Roman"/>
              </a:rPr>
              <a:t>walls</a:t>
            </a:r>
            <a:r>
              <a:rPr lang="en-US" i="1" dirty="0" err="1">
                <a:solidFill>
                  <a:srgbClr val="818181"/>
                </a:solidFill>
                <a:latin typeface="Times New Roman"/>
                <a:sym typeface="Symbol"/>
              </a:rPr>
              <a:t>which</a:t>
            </a:r>
            <a:r>
              <a:rPr lang="en-US" i="1" dirty="0">
                <a:solidFill>
                  <a:srgbClr val="818181"/>
                </a:solidFill>
                <a:latin typeface="Times New Roman"/>
                <a:sym typeface="Symbol"/>
              </a:rPr>
              <a:t> include the windows and </a:t>
            </a:r>
            <a:r>
              <a:rPr lang="en-US" i="1" dirty="0" err="1">
                <a:solidFill>
                  <a:srgbClr val="818181"/>
                </a:solidFill>
                <a:latin typeface="Times New Roman"/>
                <a:sym typeface="Symbol"/>
              </a:rPr>
              <a:t>doorsis</a:t>
            </a:r>
            <a:r>
              <a:rPr lang="en-US" i="1" dirty="0">
                <a:solidFill>
                  <a:srgbClr val="818181"/>
                </a:solidFill>
                <a:latin typeface="Times New Roman"/>
                <a:sym typeface="Symbol"/>
              </a:rPr>
              <a:t> minimal.</a:t>
            </a:r>
          </a:p>
          <a:p>
            <a:pPr marL="279516" eaLnBrk="1" hangingPunct="1">
              <a:defRPr/>
            </a:pPr>
            <a:r>
              <a:rPr lang="en-US" i="1" dirty="0">
                <a:solidFill>
                  <a:srgbClr val="818181"/>
                </a:solidFill>
                <a:latin typeface="Times New Roman"/>
              </a:rPr>
              <a:t>Q: Where should we concentrate our air sealing activities?</a:t>
            </a:r>
          </a:p>
          <a:p>
            <a:pPr marL="279516" eaLnBrk="1" hangingPunct="1">
              <a:defRPr/>
            </a:pPr>
            <a:r>
              <a:rPr lang="en-US" i="1" dirty="0">
                <a:solidFill>
                  <a:srgbClr val="818181"/>
                </a:solidFill>
                <a:latin typeface="Times New Roman"/>
              </a:rPr>
              <a:t>A: The attic and then the basement.</a:t>
            </a:r>
          </a:p>
          <a:p>
            <a:pPr marL="279516" eaLnBrk="1" hangingPunct="1">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9" name="Rectangle 3"/>
          <p:cNvSpPr>
            <a:spLocks noGrp="1" noChangeArrowheads="1"/>
          </p:cNvSpPr>
          <p:nvPr>
            <p:ph type="body" idx="1"/>
          </p:nvPr>
        </p:nvSpPr>
        <p:spPr bwMode="auto"/>
        <p:txBody>
          <a:bodyPr wrap="square" numCol="1" anchor="t" anchorCtr="0" compatLnSpc="1">
            <a:prstTxWarp prst="textNoShape">
              <a:avLst/>
            </a:prstTxWarp>
          </a:bodyPr>
          <a:lstStyle/>
          <a:p>
            <a:pPr eaLnBrk="1" hangingPunct="1">
              <a:defRPr/>
            </a:pPr>
            <a:r>
              <a:rPr lang="en-US" dirty="0">
                <a:latin typeface="Times New Roman"/>
              </a:rPr>
              <a:t>By attending this session, participants will:</a:t>
            </a:r>
          </a:p>
          <a:p>
            <a:pPr marL="279516" indent="-232929" eaLnBrk="1" hangingPunct="1">
              <a:spcBef>
                <a:spcPts val="0"/>
              </a:spcBef>
              <a:spcAft>
                <a:spcPts val="0"/>
              </a:spcAft>
              <a:buFont typeface="Symbol"/>
              <a:buChar char="·"/>
              <a:defRPr/>
            </a:pPr>
            <a:r>
              <a:rPr lang="en-US" dirty="0">
                <a:latin typeface="Times New Roman"/>
              </a:rPr>
              <a:t>Gain an understanding of the powers and limitations of zone pressure diagnostics (ZPD).</a:t>
            </a:r>
          </a:p>
          <a:p>
            <a:pPr marL="279516" indent="-232929" eaLnBrk="1" hangingPunct="1">
              <a:spcBef>
                <a:spcPts val="0"/>
              </a:spcBef>
              <a:spcAft>
                <a:spcPts val="0"/>
              </a:spcAft>
              <a:buFont typeface="Symbol"/>
              <a:buChar char="·"/>
              <a:defRPr/>
            </a:pPr>
            <a:r>
              <a:rPr lang="en-US" dirty="0">
                <a:latin typeface="Times New Roman"/>
              </a:rPr>
              <a:t>Learn when it is best to use zone pressure diagnostics.</a:t>
            </a:r>
          </a:p>
          <a:p>
            <a:pPr marL="279516" indent="-232929" eaLnBrk="1" hangingPunct="1">
              <a:spcBef>
                <a:spcPts val="0"/>
              </a:spcBef>
              <a:spcAft>
                <a:spcPts val="0"/>
              </a:spcAft>
              <a:buFont typeface="Symbol"/>
              <a:buChar char="·"/>
              <a:defRPr/>
            </a:pPr>
            <a:r>
              <a:rPr lang="en-US" dirty="0">
                <a:latin typeface="Times New Roman"/>
              </a:rPr>
              <a:t>Practice using ZPD charts.</a:t>
            </a:r>
          </a:p>
          <a:p>
            <a:pPr marL="279516" indent="-232929" eaLnBrk="1" hangingPunct="1">
              <a:spcBef>
                <a:spcPct val="0"/>
              </a:spcBef>
              <a:defRPr/>
            </a:pPr>
            <a:endParaRPr lang="en-US" dirty="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79516" indent="-232929" eaLnBrk="1" hangingPunct="1">
              <a:spcBef>
                <a:spcPts val="0"/>
              </a:spcBef>
              <a:spcAft>
                <a:spcPts val="0"/>
              </a:spcAft>
              <a:buFont typeface="Symbol"/>
              <a:buChar char="·"/>
              <a:defRPr/>
            </a:pPr>
            <a:r>
              <a:rPr lang="en-US" dirty="0">
                <a:latin typeface="Times New Roman"/>
              </a:rPr>
              <a:t>CFM</a:t>
            </a:r>
            <a:r>
              <a:rPr lang="en-US" baseline="-25000" dirty="0">
                <a:latin typeface="Times New Roman"/>
              </a:rPr>
              <a:t>50</a:t>
            </a:r>
            <a:r>
              <a:rPr lang="en-US" dirty="0">
                <a:latin typeface="Times New Roman"/>
              </a:rPr>
              <a:t> with the basement door closed = 1,850 CFM</a:t>
            </a:r>
            <a:r>
              <a:rPr lang="en-US" baseline="-25000" dirty="0">
                <a:latin typeface="Times New Roman"/>
              </a:rPr>
              <a:t>50</a:t>
            </a:r>
            <a:endParaRPr lang="en-US" dirty="0">
              <a:latin typeface="Times New Roman"/>
            </a:endParaRPr>
          </a:p>
          <a:p>
            <a:pPr marL="279516" indent="-232929" eaLnBrk="1" hangingPunct="1">
              <a:spcBef>
                <a:spcPts val="0"/>
              </a:spcBef>
              <a:spcAft>
                <a:spcPts val="0"/>
              </a:spcAft>
              <a:buFont typeface="Symbol"/>
              <a:buChar char="·"/>
              <a:defRPr/>
            </a:pPr>
            <a:r>
              <a:rPr lang="en-US" dirty="0">
                <a:latin typeface="Times New Roman"/>
              </a:rPr>
              <a:t>Pressure across the house floor with the basement door closed (house at 50 Pa) = 25 Pa</a:t>
            </a:r>
          </a:p>
          <a:p>
            <a:pPr marL="279516" indent="-232929" eaLnBrk="1" hangingPunct="1">
              <a:spcBef>
                <a:spcPts val="0"/>
              </a:spcBef>
              <a:spcAft>
                <a:spcPts val="0"/>
              </a:spcAft>
              <a:buFont typeface="Symbol"/>
              <a:buChar char="·"/>
              <a:defRPr/>
            </a:pPr>
            <a:r>
              <a:rPr lang="en-US" dirty="0">
                <a:latin typeface="Times New Roman"/>
              </a:rPr>
              <a:t>CFM</a:t>
            </a:r>
            <a:r>
              <a:rPr lang="en-US" baseline="-25000" dirty="0">
                <a:latin typeface="Times New Roman"/>
              </a:rPr>
              <a:t>50</a:t>
            </a:r>
            <a:r>
              <a:rPr lang="en-US" dirty="0">
                <a:latin typeface="Times New Roman"/>
              </a:rPr>
              <a:t> with the basement door open = 2,200 CFM</a:t>
            </a:r>
            <a:r>
              <a:rPr lang="en-US" baseline="-25000" dirty="0">
                <a:latin typeface="Times New Roman"/>
              </a:rPr>
              <a:t>50</a:t>
            </a:r>
            <a:endParaRPr lang="en-US" dirty="0">
              <a:latin typeface="Times New Roman"/>
            </a:endParaRPr>
          </a:p>
          <a:p>
            <a:pPr marL="279516" indent="-232929" eaLnBrk="1" hangingPunct="1">
              <a:spcBef>
                <a:spcPts val="0"/>
              </a:spcBef>
              <a:spcAft>
                <a:spcPts val="0"/>
              </a:spcAft>
              <a:buFont typeface="Symbol"/>
              <a:buChar char="·"/>
              <a:defRPr/>
            </a:pPr>
            <a:r>
              <a:rPr lang="en-US" dirty="0">
                <a:latin typeface="Times New Roman"/>
              </a:rPr>
              <a:t>Pressure across the house floor with the basement door open (house at 50 Pa) = 0 Pa</a:t>
            </a:r>
          </a:p>
          <a:p>
            <a:pPr eaLnBrk="1" hangingPunct="1">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9" name="Rectangle 3"/>
          <p:cNvSpPr>
            <a:spLocks noGrp="1" noChangeArrowheads="1"/>
          </p:cNvSpPr>
          <p:nvPr>
            <p:ph type="body" idx="1"/>
          </p:nvPr>
        </p:nvSpPr>
        <p:spPr bwMode="auto"/>
        <p:txBody>
          <a:bodyPr wrap="square" numCol="1" anchor="t" anchorCtr="0" compatLnSpc="1">
            <a:prstTxWarp prst="textNoShape">
              <a:avLst/>
            </a:prstTxWarp>
          </a:bodyPr>
          <a:lstStyle/>
          <a:p>
            <a:pPr eaLnBrk="1" hangingPunct="1">
              <a:defRPr/>
            </a:pPr>
            <a:r>
              <a:rPr lang="en-US" dirty="0">
                <a:latin typeface="Times New Roman"/>
              </a:rPr>
              <a:t>By attending this session, participants will:</a:t>
            </a:r>
          </a:p>
          <a:p>
            <a:pPr marL="279516" indent="-232929" eaLnBrk="1" hangingPunct="1">
              <a:spcBef>
                <a:spcPts val="0"/>
              </a:spcBef>
              <a:spcAft>
                <a:spcPts val="0"/>
              </a:spcAft>
              <a:buFont typeface="Symbol"/>
              <a:buChar char="·"/>
              <a:defRPr/>
            </a:pPr>
            <a:r>
              <a:rPr lang="en-US" dirty="0">
                <a:latin typeface="Times New Roman"/>
              </a:rPr>
              <a:t>Gain an understanding of the powers and limitations of zone pressure diagnostics (ZPD).</a:t>
            </a:r>
          </a:p>
          <a:p>
            <a:pPr marL="279516" indent="-232929" eaLnBrk="1" hangingPunct="1">
              <a:spcBef>
                <a:spcPts val="0"/>
              </a:spcBef>
              <a:spcAft>
                <a:spcPts val="0"/>
              </a:spcAft>
              <a:buFont typeface="Symbol"/>
              <a:buChar char="·"/>
              <a:defRPr/>
            </a:pPr>
            <a:r>
              <a:rPr lang="en-US" dirty="0">
                <a:latin typeface="Times New Roman"/>
              </a:rPr>
              <a:t>Learn when it is best to use zone pressure diagnostics.</a:t>
            </a:r>
          </a:p>
          <a:p>
            <a:pPr marL="279516" indent="-232929" eaLnBrk="1" hangingPunct="1">
              <a:spcBef>
                <a:spcPts val="0"/>
              </a:spcBef>
              <a:spcAft>
                <a:spcPts val="0"/>
              </a:spcAft>
              <a:buFont typeface="Symbol"/>
              <a:buChar char="·"/>
              <a:defRPr/>
            </a:pPr>
            <a:r>
              <a:rPr lang="en-US" dirty="0">
                <a:latin typeface="Times New Roman"/>
              </a:rPr>
              <a:t>Practice using ZPD charts.</a:t>
            </a:r>
          </a:p>
          <a:p>
            <a:pPr marL="279516" indent="-232929" eaLnBrk="1" hangingPunct="1">
              <a:spcBef>
                <a:spcPct val="0"/>
              </a:spcBef>
              <a:defRPr/>
            </a:pPr>
            <a:endParaRPr lang="en-US" dirty="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79516" indent="-232929" eaLnBrk="1" hangingPunct="1">
              <a:spcBef>
                <a:spcPts val="0"/>
              </a:spcBef>
              <a:spcAft>
                <a:spcPts val="0"/>
              </a:spcAft>
              <a:buFont typeface="Symbol"/>
              <a:buChar char="·"/>
              <a:defRPr/>
            </a:pPr>
            <a:r>
              <a:rPr lang="en-US" dirty="0">
                <a:latin typeface="Times New Roman"/>
              </a:rPr>
              <a:t>Sometimes the only doorway opens to the exterior.</a:t>
            </a:r>
          </a:p>
          <a:p>
            <a:pPr marL="279516" indent="-232929" eaLnBrk="1" hangingPunct="1">
              <a:spcBef>
                <a:spcPts val="0"/>
              </a:spcBef>
              <a:spcAft>
                <a:spcPts val="0"/>
              </a:spcAft>
              <a:buFont typeface="Symbol"/>
              <a:buChar char="·"/>
              <a:defRPr/>
            </a:pPr>
            <a:r>
              <a:rPr lang="en-US" dirty="0">
                <a:latin typeface="Times New Roman"/>
              </a:rPr>
              <a:t>Use the “Open a Door (Zone Pressure - Series Leakage Diagnostics)” chart. The process and results are the same. </a:t>
            </a:r>
          </a:p>
          <a:p>
            <a:pPr eaLnBrk="1" hangingPunct="1">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79516" indent="-232929" eaLnBrk="1" hangingPunct="1">
              <a:spcBef>
                <a:spcPts val="0"/>
              </a:spcBef>
              <a:spcAft>
                <a:spcPts val="0"/>
              </a:spcAft>
              <a:buFont typeface="Symbol"/>
              <a:buChar char="·"/>
              <a:defRPr/>
            </a:pPr>
            <a:r>
              <a:rPr lang="en-US" dirty="0">
                <a:latin typeface="Times New Roman"/>
              </a:rPr>
              <a:t>Sometimes the only doorway opens to the exterior.</a:t>
            </a:r>
          </a:p>
          <a:p>
            <a:pPr marL="279516" indent="-232929" eaLnBrk="1" hangingPunct="1">
              <a:spcBef>
                <a:spcPts val="0"/>
              </a:spcBef>
              <a:spcAft>
                <a:spcPts val="0"/>
              </a:spcAft>
              <a:buFont typeface="Symbol"/>
              <a:buChar char="·"/>
              <a:defRPr/>
            </a:pPr>
            <a:r>
              <a:rPr lang="en-US" dirty="0">
                <a:latin typeface="Times New Roman"/>
              </a:rPr>
              <a:t>Use the “Open a Door (Zone Pressure - Series Leakage Diagnostics)” chart. The process and results are the same. </a:t>
            </a:r>
          </a:p>
          <a:p>
            <a:pPr eaLnBrk="1" hangingPunct="1">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79516" indent="-232929" eaLnBrk="1" hangingPunct="1">
              <a:spcBef>
                <a:spcPts val="0"/>
              </a:spcBef>
              <a:spcAft>
                <a:spcPts val="0"/>
              </a:spcAft>
              <a:buFont typeface="Symbol"/>
              <a:buChar char="·"/>
              <a:defRPr/>
            </a:pPr>
            <a:r>
              <a:rPr lang="en-US" dirty="0">
                <a:latin typeface="Times New Roman"/>
              </a:rPr>
              <a:t>CFM</a:t>
            </a:r>
            <a:r>
              <a:rPr lang="en-US" baseline="-25000" dirty="0">
                <a:latin typeface="Times New Roman"/>
              </a:rPr>
              <a:t>50</a:t>
            </a:r>
            <a:r>
              <a:rPr lang="en-US" dirty="0">
                <a:latin typeface="Times New Roman"/>
              </a:rPr>
              <a:t> with the basement door closed = 1,850 CFM</a:t>
            </a:r>
            <a:r>
              <a:rPr lang="en-US" baseline="-25000" dirty="0">
                <a:latin typeface="Times New Roman"/>
              </a:rPr>
              <a:t>50</a:t>
            </a:r>
            <a:endParaRPr lang="en-US" dirty="0">
              <a:latin typeface="Times New Roman"/>
            </a:endParaRPr>
          </a:p>
          <a:p>
            <a:pPr marL="279516" indent="-232929" eaLnBrk="1" hangingPunct="1">
              <a:spcBef>
                <a:spcPts val="0"/>
              </a:spcBef>
              <a:spcAft>
                <a:spcPts val="0"/>
              </a:spcAft>
              <a:buFont typeface="Symbol"/>
              <a:buChar char="·"/>
              <a:defRPr/>
            </a:pPr>
            <a:r>
              <a:rPr lang="en-US" dirty="0">
                <a:latin typeface="Times New Roman"/>
              </a:rPr>
              <a:t>Pressure across the house floor with the basement door closed (house at 50 Pa) = 25 Pa</a:t>
            </a:r>
          </a:p>
          <a:p>
            <a:pPr marL="279516" indent="-232929" eaLnBrk="1" hangingPunct="1">
              <a:spcBef>
                <a:spcPts val="0"/>
              </a:spcBef>
              <a:spcAft>
                <a:spcPts val="0"/>
              </a:spcAft>
              <a:buFont typeface="Symbol"/>
              <a:buChar char="·"/>
              <a:defRPr/>
            </a:pPr>
            <a:r>
              <a:rPr lang="en-US" dirty="0">
                <a:latin typeface="Times New Roman"/>
              </a:rPr>
              <a:t>CFM</a:t>
            </a:r>
            <a:r>
              <a:rPr lang="en-US" baseline="-25000" dirty="0">
                <a:latin typeface="Times New Roman"/>
              </a:rPr>
              <a:t>50</a:t>
            </a:r>
            <a:r>
              <a:rPr lang="en-US" dirty="0">
                <a:latin typeface="Times New Roman"/>
              </a:rPr>
              <a:t> with the basement door open = 2,200 CFM</a:t>
            </a:r>
            <a:r>
              <a:rPr lang="en-US" baseline="-25000" dirty="0">
                <a:latin typeface="Times New Roman"/>
              </a:rPr>
              <a:t>50</a:t>
            </a:r>
            <a:endParaRPr lang="en-US" dirty="0">
              <a:latin typeface="Times New Roman"/>
            </a:endParaRPr>
          </a:p>
          <a:p>
            <a:pPr marL="279516" indent="-232929" eaLnBrk="1" hangingPunct="1">
              <a:spcBef>
                <a:spcPts val="0"/>
              </a:spcBef>
              <a:spcAft>
                <a:spcPts val="0"/>
              </a:spcAft>
              <a:buFont typeface="Symbol"/>
              <a:buChar char="·"/>
              <a:defRPr/>
            </a:pPr>
            <a:r>
              <a:rPr lang="en-US" dirty="0">
                <a:latin typeface="Times New Roman"/>
              </a:rPr>
              <a:t>Pressure across the house floor with the basement door open (house at 50 Pa) = 0 Pa</a:t>
            </a:r>
          </a:p>
          <a:p>
            <a:pPr eaLnBrk="1" hangingPunct="1">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marL="276965" indent="-232589" eaLnBrk="1" hangingPunct="1">
              <a:spcBef>
                <a:spcPct val="0"/>
              </a:spcBef>
              <a:spcAft>
                <a:spcPct val="0"/>
              </a:spcAft>
              <a:buFont typeface="Symbol" pitchFamily="18" charset="2"/>
              <a:buChar char="·"/>
            </a:pPr>
            <a:r>
              <a:rPr lang="en-US">
                <a:ea typeface="ＭＳ Ｐゴシック"/>
              </a:rPr>
              <a:t>Sometimes the only doorway opens to the exterior.</a:t>
            </a:r>
          </a:p>
          <a:p>
            <a:pPr marL="276965" indent="-232589" eaLnBrk="1" hangingPunct="1">
              <a:spcBef>
                <a:spcPct val="0"/>
              </a:spcBef>
              <a:spcAft>
                <a:spcPct val="0"/>
              </a:spcAft>
              <a:buFont typeface="Symbol" pitchFamily="18" charset="2"/>
              <a:buChar char="·"/>
            </a:pPr>
            <a:r>
              <a:rPr lang="en-US">
                <a:ea typeface="ＭＳ Ｐゴシック"/>
              </a:rPr>
              <a:t>Use the “Flow Method: Hole Added from Zone to Outside” chart. The process and results are the same.</a:t>
            </a:r>
          </a:p>
          <a:p>
            <a:pPr marL="276965" indent="-232589" eaLnBrk="1" hangingPunct="1"/>
            <a:endParaRPr lang="en-US">
              <a:ea typeface="ＭＳ Ｐゴシック"/>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marL="276965" indent="-232589" eaLnBrk="1" hangingPunct="1">
              <a:spcBef>
                <a:spcPct val="0"/>
              </a:spcBef>
              <a:spcAft>
                <a:spcPct val="0"/>
              </a:spcAft>
              <a:buFont typeface="Symbol" pitchFamily="18" charset="2"/>
              <a:buChar char="·"/>
            </a:pPr>
            <a:r>
              <a:rPr lang="en-US">
                <a:ea typeface="ＭＳ Ｐゴシック"/>
              </a:rPr>
              <a:t>Sometimes the only doorway opens to the exterior.</a:t>
            </a:r>
          </a:p>
          <a:p>
            <a:pPr marL="276965" indent="-232589" eaLnBrk="1" hangingPunct="1">
              <a:spcBef>
                <a:spcPct val="0"/>
              </a:spcBef>
              <a:spcAft>
                <a:spcPct val="0"/>
              </a:spcAft>
              <a:buFont typeface="Symbol" pitchFamily="18" charset="2"/>
              <a:buChar char="·"/>
            </a:pPr>
            <a:r>
              <a:rPr lang="en-US">
                <a:ea typeface="ＭＳ Ｐゴシック"/>
              </a:rPr>
              <a:t>Use the “Flow Method: Hole Added from Zone to Outside” chart. The process and results are the same.</a:t>
            </a:r>
          </a:p>
          <a:p>
            <a:pPr marL="276965" indent="-232589" eaLnBrk="1" hangingPunct="1"/>
            <a:endParaRPr lang="en-US">
              <a:ea typeface="ＭＳ Ｐゴシック"/>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r>
              <a:rPr lang="en-US" dirty="0">
                <a:latin typeface="Times New Roman"/>
              </a:rPr>
              <a:t>In the pictured situation with the house at 50 Pa, the garage measures 48 Pa </a:t>
            </a:r>
            <a:r>
              <a:rPr lang="en-US" b="1" i="1" dirty="0">
                <a:latin typeface="Times New Roman"/>
              </a:rPr>
              <a:t>with reference to (WRT) </a:t>
            </a:r>
            <a:r>
              <a:rPr lang="en-US" dirty="0">
                <a:latin typeface="Times New Roman"/>
              </a:rPr>
              <a:t>the house.</a:t>
            </a:r>
          </a:p>
          <a:p>
            <a:pPr marL="279516" eaLnBrk="1" hangingPunct="1">
              <a:defRPr/>
            </a:pPr>
            <a:r>
              <a:rPr lang="en-US" i="1" dirty="0">
                <a:solidFill>
                  <a:srgbClr val="818181"/>
                </a:solidFill>
                <a:latin typeface="Times New Roman"/>
              </a:rPr>
              <a:t>Q: Can we assume the garage is properly air sealed from the house?</a:t>
            </a:r>
          </a:p>
          <a:p>
            <a:pPr marL="279516" eaLnBrk="1" hangingPunct="1">
              <a:defRPr/>
            </a:pPr>
            <a:r>
              <a:rPr lang="en-US" i="1" dirty="0">
                <a:solidFill>
                  <a:srgbClr val="818181"/>
                </a:solidFill>
                <a:latin typeface="Times New Roman"/>
              </a:rPr>
              <a:t>A: No, not without further observation/testing. All the pressure tells us is the relative size of the holes. If the garage door is open, the hole in the house/garage wall is huge. </a:t>
            </a:r>
          </a:p>
          <a:p>
            <a:pPr marL="279516" eaLnBrk="1" hangingPunct="1">
              <a:defRPr/>
            </a:pPr>
            <a:r>
              <a:rPr lang="en-US" i="1" dirty="0">
                <a:solidFill>
                  <a:srgbClr val="818181"/>
                </a:solidFill>
                <a:latin typeface="Times New Roman"/>
              </a:rPr>
              <a:t>Q: List other areas where pressure testing could be used to verify air sealing.</a:t>
            </a:r>
          </a:p>
          <a:p>
            <a:pPr marL="279516" eaLnBrk="1" hangingPunct="1">
              <a:defRPr/>
            </a:pPr>
            <a:r>
              <a:rPr lang="en-US" i="1" dirty="0">
                <a:solidFill>
                  <a:srgbClr val="818181"/>
                </a:solidFill>
                <a:latin typeface="Times New Roman"/>
              </a:rPr>
              <a:t>A: Chimney and pipe chases, attics from living space, dropped soffits over cabinets.</a:t>
            </a:r>
          </a:p>
          <a:p>
            <a:pPr marL="279516" eaLnBrk="1" hangingPunct="1">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79516" indent="-232929" eaLnBrk="1" hangingPunct="1">
              <a:spcBef>
                <a:spcPts val="0"/>
              </a:spcBef>
              <a:spcAft>
                <a:spcPts val="0"/>
              </a:spcAft>
              <a:buFont typeface="Symbol"/>
              <a:buChar char="·"/>
              <a:defRPr/>
            </a:pPr>
            <a:r>
              <a:rPr lang="en-US" dirty="0">
                <a:latin typeface="Times New Roman"/>
              </a:rPr>
              <a:t>Find the zone to house pressure in the far left column. Let’s use 37 for this example.</a:t>
            </a:r>
          </a:p>
          <a:p>
            <a:pPr marL="279516" indent="-232929" eaLnBrk="1" hangingPunct="1">
              <a:spcBef>
                <a:spcPts val="0"/>
              </a:spcBef>
              <a:spcAft>
                <a:spcPts val="0"/>
              </a:spcAft>
              <a:buFont typeface="Symbol"/>
              <a:buChar char="·"/>
              <a:defRPr/>
            </a:pPr>
            <a:r>
              <a:rPr lang="en-US" dirty="0">
                <a:latin typeface="Times New Roman"/>
              </a:rPr>
              <a:t>Read to the right to find the size relationship between the holes in the house to the zone air barrier and the holes in the zone to the exterior barrier. </a:t>
            </a:r>
          </a:p>
          <a:p>
            <a:pPr marL="279516" eaLnBrk="1" hangingPunct="1">
              <a:defRPr/>
            </a:pPr>
            <a:r>
              <a:rPr lang="en-US" i="1" dirty="0">
                <a:solidFill>
                  <a:srgbClr val="818181"/>
                </a:solidFill>
                <a:latin typeface="Times New Roman"/>
              </a:rPr>
              <a:t>Click to highlight with arrows. A Zone-to-house pressure difference of 35 Pa indicates the ratio of hole size zone-to-house is half that of the hole size zone-to-outside. So the zone is leakier (twice as connected) to the outdoors than to the house.</a:t>
            </a:r>
          </a:p>
          <a:p>
            <a:pPr marL="279516" eaLnBrk="1" hangingPunct="1">
              <a:defRPr/>
            </a:pPr>
            <a:r>
              <a:rPr lang="en-US" i="1" dirty="0">
                <a:solidFill>
                  <a:srgbClr val="818181"/>
                </a:solidFill>
                <a:latin typeface="Times New Roman"/>
              </a:rPr>
              <a:t>Q: If the pressure across the ceiling were 45 Pa, what would the relationship be?</a:t>
            </a:r>
          </a:p>
          <a:p>
            <a:pPr marL="279516" eaLnBrk="1" hangingPunct="1">
              <a:defRPr/>
            </a:pPr>
            <a:r>
              <a:rPr lang="en-US" i="1" dirty="0">
                <a:solidFill>
                  <a:srgbClr val="818181"/>
                </a:solidFill>
                <a:latin typeface="Times New Roman"/>
              </a:rPr>
              <a:t>Click to show the answer.</a:t>
            </a:r>
          </a:p>
          <a:p>
            <a:pPr marL="279516" eaLnBrk="1" hangingPunct="1">
              <a:defRPr/>
            </a:pPr>
            <a:r>
              <a:rPr lang="en-US" i="1" dirty="0">
                <a:solidFill>
                  <a:srgbClr val="818181"/>
                </a:solidFill>
                <a:latin typeface="Times New Roman"/>
              </a:rPr>
              <a:t>A: The total hole area in the ceiling would be a quarter of the total hole area in the roof. </a:t>
            </a:r>
          </a:p>
          <a:p>
            <a:pPr lvl="1" indent="-232929" eaLnBrk="1" hangingPunct="1">
              <a:spcBef>
                <a:spcPts val="0"/>
              </a:spcBef>
              <a:spcAft>
                <a:spcPts val="0"/>
              </a:spcAft>
              <a:buClr>
                <a:srgbClr val="818181"/>
              </a:buClr>
              <a:buFont typeface="Symbol"/>
              <a:buChar char="·"/>
              <a:defRPr/>
            </a:pPr>
            <a:r>
              <a:rPr lang="en-US" i="1" dirty="0">
                <a:solidFill>
                  <a:srgbClr val="818181"/>
                </a:solidFill>
                <a:latin typeface="Times New Roman"/>
              </a:rPr>
              <a:t>The chart tells us nothing about the </a:t>
            </a:r>
            <a:r>
              <a:rPr lang="en-US" b="1" i="1" dirty="0">
                <a:solidFill>
                  <a:srgbClr val="818181"/>
                </a:solidFill>
                <a:latin typeface="Times New Roman"/>
              </a:rPr>
              <a:t>actual size of the holes, only the hole-size relationship. </a:t>
            </a:r>
          </a:p>
          <a:p>
            <a:pPr lvl="1" indent="-232929" eaLnBrk="1" hangingPunct="1">
              <a:spcBef>
                <a:spcPts val="0"/>
              </a:spcBef>
              <a:spcAft>
                <a:spcPts val="0"/>
              </a:spcAft>
              <a:buClr>
                <a:srgbClr val="818181"/>
              </a:buClr>
              <a:buFont typeface="Symbol"/>
              <a:buChar char="·"/>
              <a:defRPr/>
            </a:pPr>
            <a:r>
              <a:rPr lang="en-US" i="1" dirty="0">
                <a:solidFill>
                  <a:srgbClr val="818181"/>
                </a:solidFill>
                <a:latin typeface="Times New Roman"/>
              </a:rPr>
              <a:t>If you know this relationship, a visual inspection of one surface will reveal the amount of hole in the other. (It’s rather subjective.) In this instance, seeing 2 sq. ft. of net free attic venting would indicate a ½ sq. ft. of total hole in the home’s ceiling.</a:t>
            </a:r>
          </a:p>
          <a:p>
            <a:pPr eaLnBrk="1" hangingPunct="1">
              <a:defRPr/>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79516" indent="-232929" eaLnBrk="1" hangingPunct="1">
              <a:spcBef>
                <a:spcPts val="0"/>
              </a:spcBef>
              <a:spcAft>
                <a:spcPts val="0"/>
              </a:spcAft>
              <a:buFont typeface="Symbol"/>
              <a:buChar char="·"/>
              <a:defRPr/>
            </a:pPr>
            <a:r>
              <a:rPr lang="en-US" dirty="0">
                <a:latin typeface="Times New Roman"/>
              </a:rPr>
              <a:t>ZPD does not work well in an excessively leaky building.</a:t>
            </a:r>
          </a:p>
          <a:p>
            <a:pPr lvl="1" indent="-232929" eaLnBrk="1" hangingPunct="1">
              <a:spcBef>
                <a:spcPts val="0"/>
              </a:spcBef>
              <a:spcAft>
                <a:spcPts val="0"/>
              </a:spcAft>
              <a:buFont typeface="Courier New"/>
              <a:buChar char="o"/>
              <a:defRPr/>
            </a:pPr>
            <a:r>
              <a:rPr lang="en-US" dirty="0">
                <a:latin typeface="Times New Roman"/>
              </a:rPr>
              <a:t>The tested building must be tight enough for the blower door to create a 50 Pa pressure difference across the envelope under all test configurations</a:t>
            </a:r>
            <a:r>
              <a:rPr lang="en-US" dirty="0">
                <a:latin typeface="MS PGothic"/>
              </a:rPr>
              <a:t>.</a:t>
            </a:r>
            <a:endParaRPr lang="en-US" dirty="0">
              <a:latin typeface="Times New Roman"/>
            </a:endParaRPr>
          </a:p>
          <a:p>
            <a:pPr marL="440695" indent="-232929" eaLnBrk="1" hangingPunct="1">
              <a:spcBef>
                <a:spcPts val="0"/>
              </a:spcBef>
              <a:spcAft>
                <a:spcPts val="0"/>
              </a:spcAft>
              <a:buFont typeface="Courier New"/>
              <a:buChar char="o"/>
              <a:defRPr/>
            </a:pPr>
            <a:r>
              <a:rPr lang="en-US" dirty="0">
                <a:latin typeface="Times New Roman"/>
              </a:rPr>
              <a:t>You must be able to reach an actual 50 Pa pressure difference; using imputed numbers from </a:t>
            </a:r>
            <a:r>
              <a:rPr lang="en-US" b="1" i="1" dirty="0">
                <a:latin typeface="Times New Roman"/>
              </a:rPr>
              <a:t>can’t reach fifty (CRF) </a:t>
            </a:r>
            <a:r>
              <a:rPr lang="en-US" dirty="0">
                <a:latin typeface="Times New Roman"/>
              </a:rPr>
              <a:t>tables will not work.</a:t>
            </a:r>
          </a:p>
          <a:p>
            <a:pPr marL="279516" indent="-232929" eaLnBrk="1" hangingPunct="1">
              <a:spcBef>
                <a:spcPts val="0"/>
              </a:spcBef>
              <a:spcAft>
                <a:spcPts val="0"/>
              </a:spcAft>
              <a:buFont typeface="Symbol"/>
              <a:buChar char="·"/>
              <a:defRPr/>
            </a:pPr>
            <a:r>
              <a:rPr lang="en-US" dirty="0">
                <a:latin typeface="Times New Roman"/>
              </a:rPr>
              <a:t>ZPD requires having the ability to change the pressure over the tested surface in order to determine hole size</a:t>
            </a:r>
            <a:r>
              <a:rPr lang="en-US" dirty="0">
                <a:latin typeface="MS PGothic"/>
              </a:rPr>
              <a:t>.</a:t>
            </a:r>
            <a:endParaRPr lang="en-US" dirty="0">
              <a:latin typeface="Times New Roman"/>
            </a:endParaRPr>
          </a:p>
          <a:p>
            <a:pPr marL="279516" indent="-232929" eaLnBrk="1" hangingPunct="1">
              <a:spcBef>
                <a:spcPts val="0"/>
              </a:spcBef>
              <a:spcAft>
                <a:spcPts val="0"/>
              </a:spcAft>
              <a:buFont typeface="Symbol"/>
              <a:buChar char="·"/>
              <a:defRPr/>
            </a:pPr>
            <a:r>
              <a:rPr lang="en-US" dirty="0">
                <a:latin typeface="Times New Roman"/>
              </a:rPr>
              <a:t>ZPD does not work well under windy conditions</a:t>
            </a:r>
            <a:r>
              <a:rPr lang="en-US" dirty="0">
                <a:latin typeface="MS PGothic"/>
              </a:rPr>
              <a:t>.</a:t>
            </a:r>
            <a:endParaRPr lang="en-US" dirty="0">
              <a:latin typeface="Times New Roman"/>
            </a:endParaRPr>
          </a:p>
          <a:p>
            <a:pPr marL="279516" indent="-232929" eaLnBrk="1" hangingPunct="1">
              <a:spcBef>
                <a:spcPts val="0"/>
              </a:spcBef>
              <a:spcAft>
                <a:spcPts val="0"/>
              </a:spcAft>
              <a:buFont typeface="Symbol"/>
              <a:buChar char="·"/>
              <a:defRPr/>
            </a:pPr>
            <a:r>
              <a:rPr lang="en-US" dirty="0">
                <a:latin typeface="Times New Roman"/>
              </a:rPr>
              <a:t>ZPD can be time consuming. Use it only when the results will provide useful information. For example, if during the audit you observe holes that you will order sealed anyway, using ZPD to size them before they are sealed has no real value. After the work is done, verifying that the sealing worked with ZPD </a:t>
            </a:r>
            <a:r>
              <a:rPr lang="en-US" u="sng" dirty="0">
                <a:latin typeface="Times New Roman"/>
              </a:rPr>
              <a:t>is worthwhile.</a:t>
            </a:r>
          </a:p>
          <a:p>
            <a:pPr eaLnBrk="1" hangingPunct="1">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80972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ea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79516" indent="-232929" eaLnBrk="1" hangingPunct="1">
              <a:spcBef>
                <a:spcPts val="0"/>
              </a:spcBef>
              <a:spcAft>
                <a:spcPts val="0"/>
              </a:spcAft>
              <a:buFont typeface="Symbol"/>
              <a:buChar char="·"/>
              <a:defRPr/>
            </a:pPr>
            <a:r>
              <a:rPr lang="en-US" dirty="0">
                <a:latin typeface="Times New Roman"/>
              </a:rPr>
              <a:t>Blower door.</a:t>
            </a:r>
          </a:p>
          <a:p>
            <a:pPr marL="279516" indent="-232929" eaLnBrk="1" hangingPunct="1">
              <a:spcBef>
                <a:spcPts val="0"/>
              </a:spcBef>
              <a:spcAft>
                <a:spcPts val="0"/>
              </a:spcAft>
              <a:buFont typeface="Symbol"/>
              <a:buChar char="·"/>
              <a:defRPr/>
            </a:pPr>
            <a:r>
              <a:rPr lang="en-US" dirty="0">
                <a:latin typeface="Times New Roman"/>
              </a:rPr>
              <a:t>Manometer.</a:t>
            </a:r>
          </a:p>
          <a:p>
            <a:pPr marL="279516" indent="-232929" eaLnBrk="1" hangingPunct="1">
              <a:spcBef>
                <a:spcPts val="0"/>
              </a:spcBef>
              <a:spcAft>
                <a:spcPts val="0"/>
              </a:spcAft>
              <a:buFont typeface="Symbol"/>
              <a:buChar char="·"/>
              <a:defRPr/>
            </a:pPr>
            <a:r>
              <a:rPr lang="en-US" dirty="0">
                <a:latin typeface="Times New Roman"/>
              </a:rPr>
              <a:t>Various colored 50-ft. hoses. </a:t>
            </a:r>
          </a:p>
          <a:p>
            <a:pPr lvl="1" indent="-232929" eaLnBrk="1" hangingPunct="1">
              <a:spcBef>
                <a:spcPts val="0"/>
              </a:spcBef>
              <a:spcAft>
                <a:spcPts val="0"/>
              </a:spcAft>
              <a:buFont typeface="Courier New"/>
              <a:buChar char="o"/>
              <a:defRPr/>
            </a:pPr>
            <a:r>
              <a:rPr lang="en-US" dirty="0">
                <a:latin typeface="Times New Roman"/>
              </a:rPr>
              <a:t>Hoses run to appropriate zones allow you to remain near your blower door. This can be particularly important if you do not have a cruise control for the machine.</a:t>
            </a:r>
          </a:p>
          <a:p>
            <a:pPr marL="279516" indent="-232929" eaLnBrk="1" hangingPunct="1">
              <a:spcBef>
                <a:spcPts val="0"/>
              </a:spcBef>
              <a:spcAft>
                <a:spcPts val="0"/>
              </a:spcAft>
              <a:buFont typeface="Symbol"/>
              <a:buChar char="·"/>
              <a:defRPr/>
            </a:pPr>
            <a:r>
              <a:rPr lang="en-US" dirty="0">
                <a:latin typeface="Times New Roman"/>
              </a:rPr>
              <a:t>Colored hoses reduce confusion:</a:t>
            </a:r>
          </a:p>
          <a:p>
            <a:pPr lvl="1" indent="-232929" eaLnBrk="1" hangingPunct="1">
              <a:spcBef>
                <a:spcPts val="0"/>
              </a:spcBef>
              <a:spcAft>
                <a:spcPts val="0"/>
              </a:spcAft>
              <a:buFont typeface="Courier New"/>
              <a:buChar char="o"/>
              <a:defRPr/>
            </a:pPr>
            <a:r>
              <a:rPr lang="en-US" dirty="0">
                <a:latin typeface="Times New Roman"/>
              </a:rPr>
              <a:t>Blue = attic.</a:t>
            </a:r>
          </a:p>
          <a:p>
            <a:pPr marL="440695" indent="-232929" eaLnBrk="1" hangingPunct="1">
              <a:spcBef>
                <a:spcPts val="0"/>
              </a:spcBef>
              <a:spcAft>
                <a:spcPts val="0"/>
              </a:spcAft>
              <a:buFont typeface="Courier New"/>
              <a:buChar char="o"/>
              <a:defRPr/>
            </a:pPr>
            <a:r>
              <a:rPr lang="en-US" dirty="0">
                <a:latin typeface="Times New Roman"/>
              </a:rPr>
              <a:t>Green = outdoors.</a:t>
            </a:r>
          </a:p>
          <a:p>
            <a:pPr marL="440695" indent="-232929" eaLnBrk="1" hangingPunct="1">
              <a:spcBef>
                <a:spcPts val="0"/>
              </a:spcBef>
              <a:spcAft>
                <a:spcPts val="0"/>
              </a:spcAft>
              <a:buFont typeface="Courier New"/>
              <a:buChar char="o"/>
              <a:defRPr/>
            </a:pPr>
            <a:r>
              <a:rPr lang="en-US" dirty="0">
                <a:latin typeface="Times New Roman"/>
              </a:rPr>
              <a:t>Red = furnace room.</a:t>
            </a:r>
          </a:p>
          <a:p>
            <a:pPr marL="440695" indent="-232929" eaLnBrk="1" hangingPunct="1">
              <a:spcBef>
                <a:spcPts val="0"/>
              </a:spcBef>
              <a:spcAft>
                <a:spcPts val="0"/>
              </a:spcAft>
              <a:buFont typeface="Courier New"/>
              <a:buChar char="o"/>
              <a:defRPr/>
            </a:pPr>
            <a:r>
              <a:rPr lang="en-US" dirty="0">
                <a:latin typeface="Times New Roman"/>
              </a:rPr>
              <a:t>Clear = other.</a:t>
            </a:r>
          </a:p>
          <a:p>
            <a:pPr marL="279516" indent="-232929" eaLnBrk="1" hangingPunct="1">
              <a:spcBef>
                <a:spcPts val="0"/>
              </a:spcBef>
              <a:spcAft>
                <a:spcPts val="0"/>
              </a:spcAft>
              <a:buFont typeface="Symbol"/>
              <a:buChar char="·"/>
              <a:defRPr/>
            </a:pPr>
            <a:r>
              <a:rPr lang="en-US" b="1" i="1" dirty="0">
                <a:latin typeface="Times New Roman"/>
              </a:rPr>
              <a:t>Zone Pressure Diagnostics (ZPD) </a:t>
            </a:r>
            <a:r>
              <a:rPr lang="en-US" dirty="0">
                <a:latin typeface="Times New Roman"/>
              </a:rPr>
              <a:t>charts and ratio of pressure to leakage chart.</a:t>
            </a:r>
          </a:p>
          <a:p>
            <a:pPr eaLnBrk="1" hangingPunct="1">
              <a:defRPr/>
            </a:pPr>
            <a:endParaRPr lang="en-US" b="1" u="sng" dirty="0">
              <a:latin typeface="Arial"/>
            </a:endParaRPr>
          </a:p>
          <a:p>
            <a:pPr eaLnBrk="1" hangingPunct="1">
              <a:defRP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r>
              <a:rPr lang="en-US" dirty="0">
                <a:latin typeface="Times New Roman"/>
              </a:rPr>
              <a:t>In the pictured situation with the house at 50 Pa, the garage measures 48 Pa </a:t>
            </a:r>
            <a:r>
              <a:rPr lang="en-US" b="1" i="1" dirty="0">
                <a:latin typeface="Times New Roman"/>
              </a:rPr>
              <a:t>with reference to (WRT) </a:t>
            </a:r>
            <a:r>
              <a:rPr lang="en-US" dirty="0">
                <a:latin typeface="Times New Roman"/>
              </a:rPr>
              <a:t>the house.</a:t>
            </a:r>
          </a:p>
          <a:p>
            <a:pPr marL="279516" eaLnBrk="1" hangingPunct="1">
              <a:defRPr/>
            </a:pPr>
            <a:r>
              <a:rPr lang="en-US" i="1" dirty="0">
                <a:solidFill>
                  <a:srgbClr val="818181"/>
                </a:solidFill>
                <a:latin typeface="Times New Roman"/>
              </a:rPr>
              <a:t>Q: Can we assume the garage is properly air sealed from the house?</a:t>
            </a:r>
          </a:p>
          <a:p>
            <a:pPr marL="279516" eaLnBrk="1" hangingPunct="1">
              <a:defRPr/>
            </a:pPr>
            <a:r>
              <a:rPr lang="en-US" i="1" dirty="0">
                <a:solidFill>
                  <a:srgbClr val="818181"/>
                </a:solidFill>
                <a:latin typeface="Times New Roman"/>
              </a:rPr>
              <a:t>A: No, not without further observation/testing. All the pressure tells us is the relative size of the holes. If the garage door is open, the hole in the house/garage wall is huge. </a:t>
            </a:r>
          </a:p>
          <a:p>
            <a:pPr marL="279516" eaLnBrk="1" hangingPunct="1">
              <a:defRPr/>
            </a:pPr>
            <a:r>
              <a:rPr lang="en-US" i="1" dirty="0">
                <a:solidFill>
                  <a:srgbClr val="818181"/>
                </a:solidFill>
                <a:latin typeface="Times New Roman"/>
              </a:rPr>
              <a:t>Q: List other areas where pressure testing could be used to verify air sealing.</a:t>
            </a:r>
          </a:p>
          <a:p>
            <a:pPr marL="279516" eaLnBrk="1" hangingPunct="1">
              <a:defRPr/>
            </a:pPr>
            <a:r>
              <a:rPr lang="en-US" i="1" dirty="0">
                <a:solidFill>
                  <a:srgbClr val="818181"/>
                </a:solidFill>
                <a:latin typeface="Times New Roman"/>
              </a:rPr>
              <a:t>A: Chimney and pipe chases, attics from living space, dropped soffits over cabinets.</a:t>
            </a:r>
          </a:p>
          <a:p>
            <a:pPr marL="279516" eaLnBrk="1" hangingPunct="1">
              <a:defRP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79516" eaLnBrk="1" hangingPunct="1">
              <a:defRPr/>
            </a:pPr>
            <a:r>
              <a:rPr lang="en-US" i="1" dirty="0">
                <a:solidFill>
                  <a:srgbClr val="818181"/>
                </a:solidFill>
                <a:latin typeface="Times New Roman"/>
              </a:rPr>
              <a:t>Hand out the two blank Open a Door charts. Read the four bullets below:</a:t>
            </a:r>
          </a:p>
          <a:p>
            <a:pPr marL="279516" indent="-232929" eaLnBrk="1" hangingPunct="1">
              <a:spcBef>
                <a:spcPts val="0"/>
              </a:spcBef>
              <a:spcAft>
                <a:spcPts val="0"/>
              </a:spcAft>
              <a:buFont typeface="Symbol"/>
              <a:buChar char="·"/>
              <a:defRPr/>
            </a:pPr>
            <a:r>
              <a:rPr lang="en-US" dirty="0">
                <a:latin typeface="Times New Roman"/>
              </a:rPr>
              <a:t>CFM</a:t>
            </a:r>
            <a:r>
              <a:rPr lang="en-US" baseline="-25000" dirty="0">
                <a:latin typeface="Times New Roman"/>
              </a:rPr>
              <a:t>50</a:t>
            </a:r>
            <a:r>
              <a:rPr lang="en-US" dirty="0">
                <a:latin typeface="Times New Roman"/>
              </a:rPr>
              <a:t> door closed = 2,050</a:t>
            </a:r>
          </a:p>
          <a:p>
            <a:pPr marL="279516" indent="-232929" eaLnBrk="1" hangingPunct="1">
              <a:spcBef>
                <a:spcPts val="0"/>
              </a:spcBef>
              <a:spcAft>
                <a:spcPts val="0"/>
              </a:spcAft>
              <a:buFont typeface="Symbol"/>
              <a:buChar char="·"/>
              <a:defRPr/>
            </a:pPr>
            <a:r>
              <a:rPr lang="en-US" dirty="0">
                <a:latin typeface="Times New Roman"/>
              </a:rPr>
              <a:t>Pressure zone WRT main house =  40 Pa</a:t>
            </a:r>
          </a:p>
          <a:p>
            <a:pPr marL="279516" indent="-232929" eaLnBrk="1" hangingPunct="1">
              <a:spcBef>
                <a:spcPts val="0"/>
              </a:spcBef>
              <a:spcAft>
                <a:spcPts val="0"/>
              </a:spcAft>
              <a:buFont typeface="Symbol"/>
              <a:buChar char="·"/>
              <a:defRPr/>
            </a:pPr>
            <a:r>
              <a:rPr lang="en-US" dirty="0">
                <a:latin typeface="Times New Roman"/>
              </a:rPr>
              <a:t>CFM</a:t>
            </a:r>
            <a:r>
              <a:rPr lang="en-US" baseline="-25000" dirty="0">
                <a:latin typeface="Times New Roman"/>
              </a:rPr>
              <a:t>50</a:t>
            </a:r>
            <a:r>
              <a:rPr lang="en-US" dirty="0">
                <a:latin typeface="Times New Roman"/>
              </a:rPr>
              <a:t> door open =  2,550</a:t>
            </a:r>
          </a:p>
          <a:p>
            <a:pPr marL="279516" indent="-232929" eaLnBrk="1" hangingPunct="1">
              <a:spcBef>
                <a:spcPts val="0"/>
              </a:spcBef>
              <a:spcAft>
                <a:spcPts val="0"/>
              </a:spcAft>
              <a:buFont typeface="Symbol"/>
              <a:buChar char="·"/>
              <a:defRPr/>
            </a:pPr>
            <a:r>
              <a:rPr lang="en-US" dirty="0">
                <a:latin typeface="Times New Roman"/>
              </a:rPr>
              <a:t>Pressure zone WRT main house =  0 Pa</a:t>
            </a:r>
          </a:p>
          <a:p>
            <a:pPr marL="279516" eaLnBrk="1" hangingPunct="1">
              <a:defRPr/>
            </a:pPr>
            <a:r>
              <a:rPr lang="en-US" i="1" dirty="0">
                <a:solidFill>
                  <a:srgbClr val="818181"/>
                </a:solidFill>
                <a:latin typeface="Times New Roman"/>
              </a:rPr>
              <a:t>Click to bring in the red arrow showing the correct row.</a:t>
            </a:r>
          </a:p>
          <a:p>
            <a:pPr marL="279516" eaLnBrk="1" hangingPunct="1">
              <a:defRPr/>
            </a:pPr>
            <a:r>
              <a:rPr lang="en-US" i="1" dirty="0">
                <a:solidFill>
                  <a:srgbClr val="818181"/>
                </a:solidFill>
                <a:latin typeface="Times New Roman"/>
              </a:rPr>
              <a:t>Allow time for the class to find and enter multipliers and do the math before clicking to the next slide. </a:t>
            </a:r>
          </a:p>
          <a:p>
            <a:pPr eaLnBrk="1" hangingPunct="1">
              <a:defRP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79516" eaLnBrk="1" hangingPunct="1">
              <a:defRPr/>
            </a:pPr>
            <a:r>
              <a:rPr lang="en-US" i="1" dirty="0">
                <a:solidFill>
                  <a:srgbClr val="818181"/>
                </a:solidFill>
                <a:latin typeface="Times New Roman"/>
              </a:rPr>
              <a:t>Discuss the students’ answers. Repeat the exercise with different numbers until students are comfortable with the process. </a:t>
            </a:r>
          </a:p>
          <a:p>
            <a:pPr eaLnBrk="1" hangingPunct="1">
              <a:defRPr/>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79516" indent="-232929" eaLnBrk="1" hangingPunct="1">
              <a:spcBef>
                <a:spcPts val="0"/>
              </a:spcBef>
              <a:spcAft>
                <a:spcPts val="0"/>
              </a:spcAft>
              <a:buFont typeface="Symbol"/>
              <a:buChar char="·"/>
              <a:defRPr/>
            </a:pPr>
            <a:r>
              <a:rPr lang="en-US" dirty="0">
                <a:latin typeface="Times New Roman"/>
              </a:rPr>
              <a:t>CFM</a:t>
            </a:r>
            <a:r>
              <a:rPr lang="en-US" baseline="-25000" dirty="0">
                <a:latin typeface="Times New Roman"/>
              </a:rPr>
              <a:t>50</a:t>
            </a:r>
            <a:r>
              <a:rPr lang="en-US" dirty="0">
                <a:latin typeface="Times New Roman"/>
              </a:rPr>
              <a:t> with the basement door closed = 1,850 CFM</a:t>
            </a:r>
            <a:r>
              <a:rPr lang="en-US" baseline="-25000" dirty="0">
                <a:latin typeface="Times New Roman"/>
              </a:rPr>
              <a:t>50</a:t>
            </a:r>
            <a:endParaRPr lang="en-US" dirty="0">
              <a:latin typeface="Times New Roman"/>
            </a:endParaRPr>
          </a:p>
          <a:p>
            <a:pPr marL="279516" indent="-232929" eaLnBrk="1" hangingPunct="1">
              <a:spcBef>
                <a:spcPts val="0"/>
              </a:spcBef>
              <a:spcAft>
                <a:spcPts val="0"/>
              </a:spcAft>
              <a:buFont typeface="Symbol"/>
              <a:buChar char="·"/>
              <a:defRPr/>
            </a:pPr>
            <a:r>
              <a:rPr lang="en-US" dirty="0">
                <a:latin typeface="Times New Roman"/>
              </a:rPr>
              <a:t>Pressure across the house floor with the basement door closed (house at 50 Pa) = 25 Pa</a:t>
            </a:r>
          </a:p>
          <a:p>
            <a:pPr marL="279516" indent="-232929" eaLnBrk="1" hangingPunct="1">
              <a:spcBef>
                <a:spcPts val="0"/>
              </a:spcBef>
              <a:spcAft>
                <a:spcPts val="0"/>
              </a:spcAft>
              <a:buFont typeface="Symbol"/>
              <a:buChar char="·"/>
              <a:defRPr/>
            </a:pPr>
            <a:r>
              <a:rPr lang="en-US" dirty="0">
                <a:latin typeface="Times New Roman"/>
              </a:rPr>
              <a:t>CFM</a:t>
            </a:r>
            <a:r>
              <a:rPr lang="en-US" baseline="-25000" dirty="0">
                <a:latin typeface="Times New Roman"/>
              </a:rPr>
              <a:t>50</a:t>
            </a:r>
            <a:r>
              <a:rPr lang="en-US" dirty="0">
                <a:latin typeface="Times New Roman"/>
              </a:rPr>
              <a:t> with the basement door open = 2,200 CFM</a:t>
            </a:r>
            <a:r>
              <a:rPr lang="en-US" baseline="-25000" dirty="0">
                <a:latin typeface="Times New Roman"/>
              </a:rPr>
              <a:t>50</a:t>
            </a:r>
            <a:endParaRPr lang="en-US" dirty="0">
              <a:latin typeface="Times New Roman"/>
            </a:endParaRPr>
          </a:p>
          <a:p>
            <a:pPr marL="279516" indent="-232929" eaLnBrk="1" hangingPunct="1">
              <a:spcBef>
                <a:spcPts val="0"/>
              </a:spcBef>
              <a:spcAft>
                <a:spcPts val="0"/>
              </a:spcAft>
              <a:buFont typeface="Symbol"/>
              <a:buChar char="·"/>
              <a:defRPr/>
            </a:pPr>
            <a:r>
              <a:rPr lang="en-US" dirty="0">
                <a:latin typeface="Times New Roman"/>
              </a:rPr>
              <a:t>Pressure across the house floor with the basement door open (house at 50 Pa) = 0 Pa</a:t>
            </a:r>
          </a:p>
          <a:p>
            <a:pPr eaLnBrk="1" hangingPunct="1">
              <a:defRPr/>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79516" eaLnBrk="1" hangingPunct="1">
              <a:defRPr/>
            </a:pPr>
            <a:r>
              <a:rPr lang="en-US" i="1" dirty="0">
                <a:solidFill>
                  <a:srgbClr val="818181"/>
                </a:solidFill>
                <a:latin typeface="Times New Roman"/>
              </a:rPr>
              <a:t>Hand out blank Flow Method charts. Read the four bullets below:</a:t>
            </a:r>
          </a:p>
          <a:p>
            <a:pPr marL="279516" indent="-232929" eaLnBrk="1" hangingPunct="1">
              <a:spcBef>
                <a:spcPts val="0"/>
              </a:spcBef>
              <a:spcAft>
                <a:spcPts val="0"/>
              </a:spcAft>
              <a:buFont typeface="Symbol"/>
              <a:buChar char="·"/>
              <a:defRPr/>
            </a:pPr>
            <a:r>
              <a:rPr lang="en-US" dirty="0">
                <a:latin typeface="Times New Roman"/>
              </a:rPr>
              <a:t>CFM</a:t>
            </a:r>
            <a:r>
              <a:rPr lang="en-US" baseline="-25000" dirty="0">
                <a:latin typeface="Times New Roman"/>
              </a:rPr>
              <a:t>50</a:t>
            </a:r>
            <a:r>
              <a:rPr lang="en-US" dirty="0">
                <a:latin typeface="Times New Roman"/>
              </a:rPr>
              <a:t> door closed = 1,200</a:t>
            </a:r>
          </a:p>
          <a:p>
            <a:pPr marL="279516" indent="-232929" eaLnBrk="1" hangingPunct="1">
              <a:spcBef>
                <a:spcPts val="0"/>
              </a:spcBef>
              <a:spcAft>
                <a:spcPts val="0"/>
              </a:spcAft>
              <a:buFont typeface="Symbol"/>
              <a:buChar char="·"/>
              <a:defRPr/>
            </a:pPr>
            <a:r>
              <a:rPr lang="en-US" dirty="0">
                <a:latin typeface="Times New Roman"/>
              </a:rPr>
              <a:t>Pressure zone WRT main house = 45 Pa</a:t>
            </a:r>
          </a:p>
          <a:p>
            <a:pPr marL="279516" indent="-232929" eaLnBrk="1" hangingPunct="1">
              <a:spcBef>
                <a:spcPts val="0"/>
              </a:spcBef>
              <a:spcAft>
                <a:spcPts val="0"/>
              </a:spcAft>
              <a:buFont typeface="Symbol"/>
              <a:buChar char="·"/>
              <a:defRPr/>
            </a:pPr>
            <a:r>
              <a:rPr lang="en-US" dirty="0">
                <a:latin typeface="Times New Roman"/>
              </a:rPr>
              <a:t>CFM</a:t>
            </a:r>
            <a:r>
              <a:rPr lang="en-US" baseline="-25000" dirty="0">
                <a:latin typeface="Times New Roman"/>
              </a:rPr>
              <a:t>50 </a:t>
            </a:r>
            <a:r>
              <a:rPr lang="en-US" dirty="0">
                <a:latin typeface="Times New Roman"/>
              </a:rPr>
              <a:t>door open = 1,850</a:t>
            </a:r>
          </a:p>
          <a:p>
            <a:pPr marL="279516" indent="-232929" eaLnBrk="1" hangingPunct="1">
              <a:spcBef>
                <a:spcPts val="0"/>
              </a:spcBef>
              <a:spcAft>
                <a:spcPts val="0"/>
              </a:spcAft>
              <a:buFont typeface="Symbol"/>
              <a:buChar char="·"/>
              <a:defRPr/>
            </a:pPr>
            <a:r>
              <a:rPr lang="en-US" dirty="0">
                <a:latin typeface="Times New Roman"/>
              </a:rPr>
              <a:t>Pressure zone WRT main house = 18 Pa</a:t>
            </a:r>
          </a:p>
          <a:p>
            <a:pPr marL="279516" eaLnBrk="1" hangingPunct="1">
              <a:defRPr/>
            </a:pPr>
            <a:r>
              <a:rPr lang="en-US" i="1" dirty="0">
                <a:solidFill>
                  <a:srgbClr val="818181"/>
                </a:solidFill>
                <a:latin typeface="Times New Roman"/>
              </a:rPr>
              <a:t>Allow time for the class to find and enter multipliers and do the math before clicking to show the arrows and multiplier. Be sure all students have the correct multiplier; if not, explain again. If so, click to the next slide.</a:t>
            </a:r>
          </a:p>
          <a:p>
            <a:pPr eaLnBrk="1" hangingPunct="1">
              <a:defRPr/>
            </a:pP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79516" eaLnBrk="1" hangingPunct="1">
              <a:defRPr/>
            </a:pPr>
            <a:r>
              <a:rPr lang="en-US" i="1" dirty="0">
                <a:solidFill>
                  <a:srgbClr val="818181"/>
                </a:solidFill>
                <a:latin typeface="Times New Roman"/>
              </a:rPr>
              <a:t>Discuss the students’ answers. </a:t>
            </a:r>
          </a:p>
          <a:p>
            <a:pPr eaLnBrk="1" hangingPunct="1">
              <a:defRPr/>
            </a:pPr>
            <a:r>
              <a:rPr lang="en-US" dirty="0">
                <a:latin typeface="Times New Roman"/>
              </a:rPr>
              <a:t>Discuss the implications:</a:t>
            </a:r>
          </a:p>
          <a:p>
            <a:pPr marL="279516" indent="-232929" eaLnBrk="1" hangingPunct="1">
              <a:spcBef>
                <a:spcPts val="0"/>
              </a:spcBef>
              <a:spcAft>
                <a:spcPts val="0"/>
              </a:spcAft>
              <a:buFont typeface="Symbol"/>
              <a:buChar char="·"/>
              <a:defRPr/>
            </a:pPr>
            <a:r>
              <a:rPr lang="en-US" dirty="0">
                <a:latin typeface="Times New Roman"/>
              </a:rPr>
              <a:t>High pressure across the ceiling with the hatch closed indicates either a well vented attic or minimal holes in the ceiling. (The total ceiling hole area is much less than the total attic to exterior hole area.) </a:t>
            </a:r>
          </a:p>
          <a:p>
            <a:pPr marL="279516" indent="-232929" eaLnBrk="1" hangingPunct="1">
              <a:spcBef>
                <a:spcPts val="0"/>
              </a:spcBef>
              <a:spcAft>
                <a:spcPts val="0"/>
              </a:spcAft>
              <a:buFont typeface="Symbol"/>
              <a:buChar char="·"/>
              <a:defRPr/>
            </a:pPr>
            <a:r>
              <a:rPr lang="en-US" dirty="0">
                <a:latin typeface="Times New Roman"/>
              </a:rPr>
              <a:t>The 280 CFM</a:t>
            </a:r>
            <a:r>
              <a:rPr lang="en-US" baseline="-25000" dirty="0">
                <a:latin typeface="Times New Roman"/>
              </a:rPr>
              <a:t>50</a:t>
            </a:r>
            <a:r>
              <a:rPr lang="en-US" dirty="0">
                <a:latin typeface="Times New Roman"/>
              </a:rPr>
              <a:t> for the total path indicates that approximately one-quarter (280/1,200) of the building air leakage is through the attic.</a:t>
            </a:r>
          </a:p>
          <a:p>
            <a:pPr marL="279516" indent="-232929" eaLnBrk="1" hangingPunct="1">
              <a:defRPr/>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79516" indent="-232929" eaLnBrk="1" hangingPunct="1">
              <a:spcBef>
                <a:spcPts val="0"/>
              </a:spcBef>
              <a:spcAft>
                <a:spcPts val="0"/>
              </a:spcAft>
              <a:buFont typeface="Symbol"/>
              <a:buChar char="·"/>
              <a:defRPr/>
            </a:pPr>
            <a:r>
              <a:rPr lang="en-US" dirty="0">
                <a:latin typeface="Times New Roman"/>
              </a:rPr>
              <a:t>ZPD can help you determine the relative leakiness of a home, prioritize air sealing activities, and evaluate completed air sealing measures. </a:t>
            </a:r>
          </a:p>
          <a:p>
            <a:pPr marL="279516" indent="-232929" eaLnBrk="1" hangingPunct="1">
              <a:spcBef>
                <a:spcPts val="0"/>
              </a:spcBef>
              <a:spcAft>
                <a:spcPts val="0"/>
              </a:spcAft>
              <a:buFont typeface="Symbol"/>
              <a:buChar char="·"/>
              <a:defRPr/>
            </a:pPr>
            <a:r>
              <a:rPr lang="en-US" dirty="0">
                <a:latin typeface="Times New Roman"/>
              </a:rPr>
              <a:t>ZPD requires a computer or charts to do the calculations. </a:t>
            </a:r>
          </a:p>
          <a:p>
            <a:pPr marL="279516" indent="-232929" eaLnBrk="1" hangingPunct="1">
              <a:spcBef>
                <a:spcPts val="0"/>
              </a:spcBef>
              <a:spcAft>
                <a:spcPts val="0"/>
              </a:spcAft>
              <a:buFont typeface="Symbol"/>
              <a:buChar char="·"/>
              <a:defRPr/>
            </a:pPr>
            <a:r>
              <a:rPr lang="en-US" dirty="0">
                <a:latin typeface="Times New Roman"/>
              </a:rPr>
              <a:t>The calculations can be time consuming, so use ZPD only when needed to prioritize or verify critical air sealing activities. </a:t>
            </a:r>
          </a:p>
          <a:p>
            <a:pPr marL="279516" indent="-232929" eaLnBrk="1" hangingPunct="1">
              <a:spcBef>
                <a:spcPts val="0"/>
              </a:spcBef>
              <a:spcAft>
                <a:spcPts val="0"/>
              </a:spcAft>
              <a:buFont typeface="Symbol"/>
              <a:buChar char="·"/>
              <a:defRPr/>
            </a:pPr>
            <a:r>
              <a:rPr lang="en-US" dirty="0">
                <a:latin typeface="Times New Roman"/>
              </a:rPr>
              <a:t>ZPD does not work well in extremely leaky homes or when it’s very windy.</a:t>
            </a:r>
          </a:p>
          <a:p>
            <a:pPr marL="279516" indent="-232929" eaLnBrk="1" hangingPunct="1">
              <a:spcBef>
                <a:spcPts val="0"/>
              </a:spcBef>
              <a:spcAft>
                <a:spcPts val="0"/>
              </a:spcAft>
              <a:buFont typeface="Symbol"/>
              <a:buChar char="·"/>
              <a:defRPr/>
            </a:pPr>
            <a:r>
              <a:rPr lang="en-US" dirty="0">
                <a:latin typeface="Times New Roman"/>
              </a:rPr>
              <a:t>ZPD requires being able to change the pressure over the tested surface to determine hole size.</a:t>
            </a:r>
          </a:p>
          <a:p>
            <a:pPr eaLnBrk="1" hangingPunct="1">
              <a:defRPr/>
            </a:pPr>
            <a:endParaRPr lang="en-US" dirty="0">
              <a:latin typeface="Times New Roman"/>
            </a:endParaRPr>
          </a:p>
          <a:p>
            <a:pPr eaLnBrk="1" hangingPunct="1">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r>
              <a:rPr lang="en-US" dirty="0">
                <a:latin typeface="Times New Roman"/>
              </a:rPr>
              <a:t>Use ZPD to:</a:t>
            </a:r>
          </a:p>
          <a:p>
            <a:pPr marL="279516" indent="-232929" eaLnBrk="1" hangingPunct="1">
              <a:spcBef>
                <a:spcPts val="0"/>
              </a:spcBef>
              <a:spcAft>
                <a:spcPts val="0"/>
              </a:spcAft>
              <a:buFont typeface="Symbol"/>
              <a:buChar char="·"/>
              <a:defRPr/>
            </a:pPr>
            <a:r>
              <a:rPr lang="en-US" dirty="0">
                <a:latin typeface="Times New Roman"/>
              </a:rPr>
              <a:t>Determine relative leakiness. </a:t>
            </a:r>
          </a:p>
          <a:p>
            <a:pPr lvl="1" indent="-232929" eaLnBrk="1" hangingPunct="1">
              <a:spcBef>
                <a:spcPts val="0"/>
              </a:spcBef>
              <a:spcAft>
                <a:spcPts val="0"/>
              </a:spcAft>
              <a:buFont typeface="Courier New"/>
              <a:buChar char="o"/>
              <a:defRPr/>
            </a:pPr>
            <a:r>
              <a:rPr lang="en-US" dirty="0">
                <a:latin typeface="Times New Roman"/>
              </a:rPr>
              <a:t>The higher the pressure the smaller the hole.</a:t>
            </a:r>
          </a:p>
          <a:p>
            <a:pPr marL="279516" indent="-232929" eaLnBrk="1" hangingPunct="1">
              <a:spcBef>
                <a:spcPts val="0"/>
              </a:spcBef>
              <a:spcAft>
                <a:spcPts val="0"/>
              </a:spcAft>
              <a:buFont typeface="Symbol"/>
              <a:buChar char="·"/>
              <a:defRPr/>
            </a:pPr>
            <a:r>
              <a:rPr lang="en-US" dirty="0">
                <a:latin typeface="Times New Roman"/>
              </a:rPr>
              <a:t>Prioritize air sealing activities.</a:t>
            </a:r>
          </a:p>
          <a:p>
            <a:pPr lvl="1" indent="-232929" eaLnBrk="1" hangingPunct="1">
              <a:spcBef>
                <a:spcPts val="0"/>
              </a:spcBef>
              <a:spcAft>
                <a:spcPts val="0"/>
              </a:spcAft>
              <a:buFont typeface="Courier New"/>
              <a:buChar char="o"/>
              <a:defRPr/>
            </a:pPr>
            <a:r>
              <a:rPr lang="en-US" dirty="0">
                <a:latin typeface="Times New Roman"/>
              </a:rPr>
              <a:t>Quickly determine which are the leakiest surfaces.</a:t>
            </a:r>
          </a:p>
          <a:p>
            <a:pPr marL="279516" indent="-232929" eaLnBrk="1" hangingPunct="1">
              <a:spcBef>
                <a:spcPts val="0"/>
              </a:spcBef>
              <a:spcAft>
                <a:spcPts val="0"/>
              </a:spcAft>
              <a:buFont typeface="Symbol"/>
              <a:buChar char="·"/>
              <a:defRPr/>
            </a:pPr>
            <a:r>
              <a:rPr lang="en-US" dirty="0">
                <a:latin typeface="Times New Roman"/>
              </a:rPr>
              <a:t>Evaluate completed air sealing measures.</a:t>
            </a:r>
          </a:p>
          <a:p>
            <a:pPr lvl="1" indent="-232929" eaLnBrk="1" hangingPunct="1">
              <a:spcBef>
                <a:spcPts val="0"/>
              </a:spcBef>
              <a:spcAft>
                <a:spcPts val="0"/>
              </a:spcAft>
              <a:buFont typeface="Courier New"/>
              <a:buChar char="o"/>
              <a:defRPr/>
            </a:pPr>
            <a:r>
              <a:rPr lang="en-US" dirty="0">
                <a:latin typeface="Times New Roman"/>
              </a:rPr>
              <a:t>Know if your crew does good work.</a:t>
            </a:r>
          </a:p>
          <a:p>
            <a:pPr eaLnBrk="1" hangingPunct="1">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79516" indent="-232929" eaLnBrk="1" hangingPunct="1">
              <a:spcBef>
                <a:spcPts val="0"/>
              </a:spcBef>
              <a:spcAft>
                <a:spcPts val="0"/>
              </a:spcAft>
              <a:buFont typeface="Symbol"/>
              <a:buChar char="·"/>
              <a:defRPr/>
            </a:pPr>
            <a:r>
              <a:rPr lang="en-US" dirty="0">
                <a:latin typeface="Times New Roman"/>
              </a:rPr>
              <a:t>Because the pressure between the house and attic is not 50 </a:t>
            </a:r>
            <a:r>
              <a:rPr lang="en-US" b="1" i="1" dirty="0" err="1">
                <a:latin typeface="Times New Roman"/>
              </a:rPr>
              <a:t>pascals</a:t>
            </a:r>
            <a:r>
              <a:rPr lang="en-US" b="1" i="1" dirty="0">
                <a:latin typeface="Times New Roman"/>
              </a:rPr>
              <a:t> (Pa), </a:t>
            </a:r>
            <a:r>
              <a:rPr lang="en-US" dirty="0">
                <a:latin typeface="Times New Roman"/>
              </a:rPr>
              <a:t>we know the ceiling and the roof both have holes through them.</a:t>
            </a:r>
          </a:p>
          <a:p>
            <a:pPr marL="279516" indent="-232929" eaLnBrk="1" hangingPunct="1">
              <a:spcBef>
                <a:spcPts val="0"/>
              </a:spcBef>
              <a:spcAft>
                <a:spcPts val="0"/>
              </a:spcAft>
              <a:buFont typeface="Symbol"/>
              <a:buChar char="·"/>
              <a:defRPr/>
            </a:pPr>
            <a:r>
              <a:rPr lang="en-US" dirty="0">
                <a:latin typeface="Times New Roman"/>
              </a:rPr>
              <a:t>If the roof were airtight, the pressure across the ceiling would be zero.</a:t>
            </a:r>
          </a:p>
          <a:p>
            <a:pPr marL="279516" indent="-232929" eaLnBrk="1" hangingPunct="1">
              <a:spcBef>
                <a:spcPts val="0"/>
              </a:spcBef>
              <a:spcAft>
                <a:spcPts val="0"/>
              </a:spcAft>
              <a:buFont typeface="Symbol"/>
              <a:buChar char="·"/>
              <a:defRPr/>
            </a:pPr>
            <a:r>
              <a:rPr lang="en-US" dirty="0">
                <a:latin typeface="Times New Roman"/>
              </a:rPr>
              <a:t>If the ceiling were airtight, the pressure would be 50 Pa</a:t>
            </a:r>
          </a:p>
          <a:p>
            <a:pPr marL="279516" indent="-232929" eaLnBrk="1" hangingPunct="1">
              <a:spcBef>
                <a:spcPts val="0"/>
              </a:spcBef>
              <a:spcAft>
                <a:spcPts val="0"/>
              </a:spcAft>
              <a:buFont typeface="Symbol"/>
              <a:buChar char="·"/>
              <a:defRPr/>
            </a:pPr>
            <a:r>
              <a:rPr lang="en-US" dirty="0">
                <a:latin typeface="Times New Roman"/>
              </a:rPr>
              <a:t>If the pressure across the surfaces were equal (25 Pa + 25 Pa), the holes would be equal sizes.</a:t>
            </a:r>
          </a:p>
          <a:p>
            <a:pPr marL="279516" indent="-232929" eaLnBrk="1" hangingPunct="1">
              <a:spcBef>
                <a:spcPts val="0"/>
              </a:spcBef>
              <a:spcAft>
                <a:spcPts val="0"/>
              </a:spcAft>
              <a:buFont typeface="Symbol"/>
              <a:buChar char="·"/>
              <a:defRPr/>
            </a:pPr>
            <a:r>
              <a:rPr lang="en-US" dirty="0">
                <a:latin typeface="Times New Roman"/>
              </a:rPr>
              <a:t>Each surface is resisting its share of the air pressure. </a:t>
            </a:r>
          </a:p>
          <a:p>
            <a:pPr marL="279516" indent="-232929" eaLnBrk="1" hangingPunct="1">
              <a:spcBef>
                <a:spcPts val="0"/>
              </a:spcBef>
              <a:spcAft>
                <a:spcPts val="0"/>
              </a:spcAft>
              <a:buFont typeface="Symbol"/>
              <a:buChar char="·"/>
              <a:defRPr/>
            </a:pPr>
            <a:r>
              <a:rPr lang="en-US" dirty="0">
                <a:latin typeface="Times New Roman"/>
              </a:rPr>
              <a:t>The higher the pressure, the smaller the hole. Therefore, we know the total area of the holes in the higher pressure (more resistant) surface is smaller than the total area of the holes in the lower pressure (less resistant) surface. </a:t>
            </a:r>
          </a:p>
          <a:p>
            <a:pPr marL="279516" eaLnBrk="1" hangingPunct="1">
              <a:defRPr/>
            </a:pPr>
            <a:r>
              <a:rPr lang="en-US" i="1" dirty="0">
                <a:solidFill>
                  <a:srgbClr val="818181"/>
                </a:solidFill>
                <a:latin typeface="Times New Roman"/>
              </a:rPr>
              <a:t>Q: Is there a quantifiable relationship?</a:t>
            </a:r>
          </a:p>
          <a:p>
            <a:pPr marL="279516" eaLnBrk="1" hangingPunct="1">
              <a:defRPr/>
            </a:pPr>
            <a:r>
              <a:rPr lang="en-US" i="1" dirty="0">
                <a:solidFill>
                  <a:srgbClr val="818181"/>
                </a:solidFill>
                <a:latin typeface="Times New Roman"/>
              </a:rPr>
              <a:t>A: Yes, the pressure drop across each surface is directly proportional to the relative size of the holes in the surfaces.</a:t>
            </a:r>
          </a:p>
          <a:p>
            <a:pPr eaLnBrk="1" hangingPunct="1">
              <a:defRPr/>
            </a:pPr>
            <a:endParaRPr lang="en-US" b="1" u="sng" dirty="0">
              <a:latin typeface="Arial"/>
            </a:endParaRPr>
          </a:p>
          <a:p>
            <a:pPr eaLnBrk="1" hangingPunct="1">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79516" indent="-232929" eaLnBrk="1" hangingPunct="1">
              <a:spcBef>
                <a:spcPts val="0"/>
              </a:spcBef>
              <a:spcAft>
                <a:spcPts val="0"/>
              </a:spcAft>
              <a:buFont typeface="Symbol"/>
              <a:buChar char="·"/>
              <a:defRPr/>
            </a:pPr>
            <a:r>
              <a:rPr lang="en-US" dirty="0">
                <a:latin typeface="Times New Roman"/>
              </a:rPr>
              <a:t>Because the pressure between the house and attic is not 50 </a:t>
            </a:r>
            <a:r>
              <a:rPr lang="en-US" b="1" i="1" dirty="0" err="1">
                <a:latin typeface="Times New Roman"/>
              </a:rPr>
              <a:t>pascals</a:t>
            </a:r>
            <a:r>
              <a:rPr lang="en-US" b="1" i="1" dirty="0">
                <a:latin typeface="Times New Roman"/>
              </a:rPr>
              <a:t> (Pa), </a:t>
            </a:r>
            <a:r>
              <a:rPr lang="en-US" dirty="0">
                <a:latin typeface="Times New Roman"/>
              </a:rPr>
              <a:t>we know the ceiling and the roof both have holes through them.</a:t>
            </a:r>
          </a:p>
          <a:p>
            <a:pPr marL="279516" indent="-232929" eaLnBrk="1" hangingPunct="1">
              <a:spcBef>
                <a:spcPts val="0"/>
              </a:spcBef>
              <a:spcAft>
                <a:spcPts val="0"/>
              </a:spcAft>
              <a:buFont typeface="Symbol"/>
              <a:buChar char="·"/>
              <a:defRPr/>
            </a:pPr>
            <a:r>
              <a:rPr lang="en-US" dirty="0">
                <a:latin typeface="Times New Roman"/>
              </a:rPr>
              <a:t>If the roof were airtight, the pressure across the ceiling would be zero.</a:t>
            </a:r>
          </a:p>
          <a:p>
            <a:pPr marL="279516" indent="-232929" eaLnBrk="1" hangingPunct="1">
              <a:spcBef>
                <a:spcPts val="0"/>
              </a:spcBef>
              <a:spcAft>
                <a:spcPts val="0"/>
              </a:spcAft>
              <a:buFont typeface="Symbol"/>
              <a:buChar char="·"/>
              <a:defRPr/>
            </a:pPr>
            <a:r>
              <a:rPr lang="en-US" dirty="0">
                <a:latin typeface="Times New Roman"/>
              </a:rPr>
              <a:t>If the ceiling were airtight, the pressure would be 50 Pa</a:t>
            </a:r>
          </a:p>
          <a:p>
            <a:pPr marL="279516" indent="-232929" eaLnBrk="1" hangingPunct="1">
              <a:spcBef>
                <a:spcPts val="0"/>
              </a:spcBef>
              <a:spcAft>
                <a:spcPts val="0"/>
              </a:spcAft>
              <a:buFont typeface="Symbol"/>
              <a:buChar char="·"/>
              <a:defRPr/>
            </a:pPr>
            <a:r>
              <a:rPr lang="en-US" dirty="0">
                <a:latin typeface="Times New Roman"/>
              </a:rPr>
              <a:t>If the pressure across the surfaces were equal (25 Pa + 25 Pa), the holes would be equal sizes.</a:t>
            </a:r>
          </a:p>
          <a:p>
            <a:pPr marL="279516" indent="-232929" eaLnBrk="1" hangingPunct="1">
              <a:spcBef>
                <a:spcPts val="0"/>
              </a:spcBef>
              <a:spcAft>
                <a:spcPts val="0"/>
              </a:spcAft>
              <a:buFont typeface="Symbol"/>
              <a:buChar char="·"/>
              <a:defRPr/>
            </a:pPr>
            <a:r>
              <a:rPr lang="en-US" dirty="0">
                <a:latin typeface="Times New Roman"/>
              </a:rPr>
              <a:t>Each surface is resisting its share of the air pressure. </a:t>
            </a:r>
          </a:p>
          <a:p>
            <a:pPr marL="279516" indent="-232929" eaLnBrk="1" hangingPunct="1">
              <a:spcBef>
                <a:spcPts val="0"/>
              </a:spcBef>
              <a:spcAft>
                <a:spcPts val="0"/>
              </a:spcAft>
              <a:buFont typeface="Symbol"/>
              <a:buChar char="·"/>
              <a:defRPr/>
            </a:pPr>
            <a:r>
              <a:rPr lang="en-US" dirty="0">
                <a:latin typeface="Times New Roman"/>
              </a:rPr>
              <a:t>The higher the pressure, the smaller the hole. Therefore, we know the total area of the holes in the higher pressure (more resistant) surface is smaller than the total area of the holes in the lower pressure (less resistant) surface. </a:t>
            </a:r>
          </a:p>
          <a:p>
            <a:pPr marL="279516" eaLnBrk="1" hangingPunct="1">
              <a:defRPr/>
            </a:pPr>
            <a:r>
              <a:rPr lang="en-US" i="1" dirty="0">
                <a:solidFill>
                  <a:srgbClr val="818181"/>
                </a:solidFill>
                <a:latin typeface="Times New Roman"/>
              </a:rPr>
              <a:t>Q: Is there a quantifiable relationship?</a:t>
            </a:r>
          </a:p>
          <a:p>
            <a:pPr marL="279516" eaLnBrk="1" hangingPunct="1">
              <a:defRPr/>
            </a:pPr>
            <a:r>
              <a:rPr lang="en-US" i="1" dirty="0">
                <a:solidFill>
                  <a:srgbClr val="818181"/>
                </a:solidFill>
                <a:latin typeface="Times New Roman"/>
              </a:rPr>
              <a:t>A: Yes, the pressure drop across each surface is directly proportional to the relative size of the holes in the surfaces.</a:t>
            </a:r>
          </a:p>
          <a:p>
            <a:pPr eaLnBrk="1" hangingPunct="1">
              <a:defRPr/>
            </a:pPr>
            <a:endParaRPr lang="en-US" b="1" u="sng" dirty="0">
              <a:latin typeface="Arial"/>
            </a:endParaRPr>
          </a:p>
          <a:p>
            <a:pPr eaLnBrk="1" hangingPunct="1">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79516" indent="-232929" eaLnBrk="1" hangingPunct="1">
              <a:spcBef>
                <a:spcPts val="0"/>
              </a:spcBef>
              <a:spcAft>
                <a:spcPts val="0"/>
              </a:spcAft>
              <a:buFont typeface="Symbol"/>
              <a:buChar char="·"/>
              <a:defRPr/>
            </a:pPr>
            <a:r>
              <a:rPr lang="en-US" dirty="0">
                <a:latin typeface="Times New Roman"/>
              </a:rPr>
              <a:t>Find the zone to house pressure in the far left column. Let’s use 37 for this example.</a:t>
            </a:r>
          </a:p>
          <a:p>
            <a:pPr marL="279516" indent="-232929" eaLnBrk="1" hangingPunct="1">
              <a:spcBef>
                <a:spcPts val="0"/>
              </a:spcBef>
              <a:spcAft>
                <a:spcPts val="0"/>
              </a:spcAft>
              <a:buFont typeface="Symbol"/>
              <a:buChar char="·"/>
              <a:defRPr/>
            </a:pPr>
            <a:r>
              <a:rPr lang="en-US" dirty="0">
                <a:latin typeface="Times New Roman"/>
              </a:rPr>
              <a:t>Read to the right to find the size relationship between the holes in the house to the zone air barrier and the holes in the zone to the exterior barrier. </a:t>
            </a:r>
          </a:p>
          <a:p>
            <a:pPr marL="279516" eaLnBrk="1" hangingPunct="1">
              <a:defRPr/>
            </a:pPr>
            <a:r>
              <a:rPr lang="en-US" i="1" dirty="0">
                <a:solidFill>
                  <a:srgbClr val="818181"/>
                </a:solidFill>
                <a:latin typeface="Times New Roman"/>
              </a:rPr>
              <a:t>Click to highlight with arrows. A Zone-to-house pressure difference of 35 Pa indicates the ratio of hole size zone-to-house is half that of the hole size zone-to-outside. So the zone is leakier (twice as connected) to the outdoors than to the house.</a:t>
            </a:r>
          </a:p>
          <a:p>
            <a:pPr marL="279516" eaLnBrk="1" hangingPunct="1">
              <a:defRPr/>
            </a:pPr>
            <a:r>
              <a:rPr lang="en-US" i="1" dirty="0">
                <a:solidFill>
                  <a:srgbClr val="818181"/>
                </a:solidFill>
                <a:latin typeface="Times New Roman"/>
              </a:rPr>
              <a:t>Q: If the pressure across the ceiling were 45 Pa, what would the relationship be?</a:t>
            </a:r>
          </a:p>
          <a:p>
            <a:pPr marL="279516" eaLnBrk="1" hangingPunct="1">
              <a:defRPr/>
            </a:pPr>
            <a:r>
              <a:rPr lang="en-US" i="1" dirty="0">
                <a:solidFill>
                  <a:srgbClr val="818181"/>
                </a:solidFill>
                <a:latin typeface="Times New Roman"/>
              </a:rPr>
              <a:t>Click to show the answer.</a:t>
            </a:r>
          </a:p>
          <a:p>
            <a:pPr marL="279516" eaLnBrk="1" hangingPunct="1">
              <a:defRPr/>
            </a:pPr>
            <a:r>
              <a:rPr lang="en-US" i="1" dirty="0">
                <a:solidFill>
                  <a:srgbClr val="818181"/>
                </a:solidFill>
                <a:latin typeface="Times New Roman"/>
              </a:rPr>
              <a:t>A: The total hole area in the ceiling would be a quarter of the total hole area in the roof. </a:t>
            </a:r>
          </a:p>
          <a:p>
            <a:pPr lvl="1" indent="-232929" eaLnBrk="1" hangingPunct="1">
              <a:spcBef>
                <a:spcPts val="0"/>
              </a:spcBef>
              <a:spcAft>
                <a:spcPts val="0"/>
              </a:spcAft>
              <a:buClr>
                <a:srgbClr val="818181"/>
              </a:buClr>
              <a:buFont typeface="Symbol"/>
              <a:buChar char="·"/>
              <a:defRPr/>
            </a:pPr>
            <a:r>
              <a:rPr lang="en-US" i="1" dirty="0">
                <a:solidFill>
                  <a:srgbClr val="818181"/>
                </a:solidFill>
                <a:latin typeface="Times New Roman"/>
              </a:rPr>
              <a:t>The chart tells us nothing about the </a:t>
            </a:r>
            <a:r>
              <a:rPr lang="en-US" b="1" i="1" dirty="0">
                <a:solidFill>
                  <a:srgbClr val="818181"/>
                </a:solidFill>
                <a:latin typeface="Times New Roman"/>
              </a:rPr>
              <a:t>actual size of the holes, only the hole-size relationship. </a:t>
            </a:r>
          </a:p>
          <a:p>
            <a:pPr lvl="1" indent="-232929" eaLnBrk="1" hangingPunct="1">
              <a:spcBef>
                <a:spcPts val="0"/>
              </a:spcBef>
              <a:spcAft>
                <a:spcPts val="0"/>
              </a:spcAft>
              <a:buClr>
                <a:srgbClr val="818181"/>
              </a:buClr>
              <a:buFont typeface="Symbol"/>
              <a:buChar char="·"/>
              <a:defRPr/>
            </a:pPr>
            <a:r>
              <a:rPr lang="en-US" i="1" dirty="0">
                <a:solidFill>
                  <a:srgbClr val="818181"/>
                </a:solidFill>
                <a:latin typeface="Times New Roman"/>
              </a:rPr>
              <a:t>If you know this relationship, a visual inspection of one surface will reveal the amount of hole in the other. (It’s rather subjective.) In this instance, seeing 2 sq. ft. of net free attic venting would indicate a ½ sq. ft. of total hole in the home’s ceiling.</a:t>
            </a:r>
          </a:p>
          <a:p>
            <a:pPr eaLnBrk="1" hangingPunct="1">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marL="276965" indent="-232589" eaLnBrk="1" hangingPunct="1">
              <a:spcBef>
                <a:spcPct val="0"/>
              </a:spcBef>
              <a:spcAft>
                <a:spcPct val="0"/>
              </a:spcAft>
              <a:buFont typeface="Symbol" pitchFamily="18" charset="2"/>
              <a:buChar char="·"/>
            </a:pPr>
            <a:r>
              <a:rPr lang="en-US">
                <a:ea typeface="ＭＳ Ｐゴシック"/>
              </a:rPr>
              <a:t>Taking a few simple pressure measurements can reveal a great deal of information.</a:t>
            </a:r>
          </a:p>
          <a:p>
            <a:pPr marL="276965" indent="-232589" eaLnBrk="1" hangingPunct="1">
              <a:spcBef>
                <a:spcPct val="0"/>
              </a:spcBef>
              <a:spcAft>
                <a:spcPct val="0"/>
              </a:spcAft>
              <a:buFont typeface="Symbol" pitchFamily="18" charset="2"/>
              <a:buChar char="·"/>
            </a:pPr>
            <a:r>
              <a:rPr lang="en-US">
                <a:ea typeface="ＭＳ Ｐゴシック"/>
              </a:rPr>
              <a:t>A reading of 25 Pa between the basement (zone) and the house indicates the hole area in the floor matches the hole area in the basement walls. </a:t>
            </a:r>
          </a:p>
          <a:p>
            <a:pPr lvl="1" indent="-232589" eaLnBrk="1" hangingPunct="1">
              <a:spcBef>
                <a:spcPct val="0"/>
              </a:spcBef>
              <a:spcAft>
                <a:spcPct val="0"/>
              </a:spcAft>
              <a:buFont typeface="Courier New" pitchFamily="49" charset="0"/>
              <a:buChar char="o"/>
            </a:pPr>
            <a:r>
              <a:rPr lang="en-US">
                <a:ea typeface="ＭＳ Ｐゴシック"/>
              </a:rPr>
              <a:t>The relationship is 1:1; the total area of hole in the surfaces is the same. Each surface is resisting one-half of the pressure.</a:t>
            </a:r>
          </a:p>
          <a:p>
            <a:pPr marL="276965" indent="-232589" eaLnBrk="1" hangingPunct="1">
              <a:spcBef>
                <a:spcPct val="0"/>
              </a:spcBef>
              <a:spcAft>
                <a:spcPct val="0"/>
              </a:spcAft>
              <a:buFont typeface="Symbol" pitchFamily="18" charset="2"/>
              <a:buChar char="·"/>
            </a:pPr>
            <a:r>
              <a:rPr lang="en-US">
                <a:ea typeface="ＭＳ Ｐゴシック"/>
              </a:rPr>
              <a:t>A reading of 41 Pa into the floor/ceiling cavity means either the cavity is more connected to the exterior than either the attic or the basement, or (more likely) the attic/basement connection is through interior walls. The walls further restrict the air movement, thereby increasing the pressure.</a:t>
            </a:r>
          </a:p>
          <a:p>
            <a:pPr marL="276965" indent="-232589" eaLnBrk="1" hangingPunct="1"/>
            <a:endParaRPr lang="en-US">
              <a:ea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Autofit/>
          </a:bodyPr>
          <a:lstStyle/>
          <a:p>
            <a:pPr eaLnBrk="1" hangingPunct="1">
              <a:spcBef>
                <a:spcPts val="0"/>
              </a:spcBef>
              <a:spcAft>
                <a:spcPts val="306"/>
              </a:spcAft>
              <a:defRPr/>
            </a:pPr>
            <a:r>
              <a:rPr lang="en-US" sz="1100" dirty="0">
                <a:latin typeface="Times New Roman"/>
              </a:rPr>
              <a:t>The basement reading goes to zero because we brought the basement inside the air barrier. The air barrier is now the basement walls rather than the house floor.</a:t>
            </a:r>
          </a:p>
          <a:p>
            <a:pPr marL="279516" eaLnBrk="1" hangingPunct="1">
              <a:spcBef>
                <a:spcPts val="0"/>
              </a:spcBef>
              <a:spcAft>
                <a:spcPts val="306"/>
              </a:spcAft>
              <a:defRPr/>
            </a:pPr>
            <a:r>
              <a:rPr lang="en-US" sz="1100" i="1" dirty="0">
                <a:solidFill>
                  <a:srgbClr val="818181"/>
                </a:solidFill>
                <a:latin typeface="Times New Roman"/>
              </a:rPr>
              <a:t>Q: What does the change in attic pressure when we open the basement door tell us?</a:t>
            </a:r>
          </a:p>
          <a:p>
            <a:pPr marL="279516" eaLnBrk="1" hangingPunct="1">
              <a:spcBef>
                <a:spcPts val="0"/>
              </a:spcBef>
              <a:spcAft>
                <a:spcPts val="306"/>
              </a:spcAft>
              <a:defRPr/>
            </a:pPr>
            <a:r>
              <a:rPr lang="en-US" sz="1100" i="1" dirty="0">
                <a:solidFill>
                  <a:srgbClr val="818181"/>
                </a:solidFill>
                <a:latin typeface="Times New Roman"/>
              </a:rPr>
              <a:t>A: It tells us the attic is somehow connected to the basement. The attic pressure went down because opening the basement door gave the attic air an easier path to the house, thereby reducing the pressure across the ceiling.</a:t>
            </a:r>
          </a:p>
          <a:p>
            <a:pPr marL="279516" eaLnBrk="1" hangingPunct="1">
              <a:spcBef>
                <a:spcPts val="0"/>
              </a:spcBef>
              <a:spcAft>
                <a:spcPts val="306"/>
              </a:spcAft>
              <a:defRPr/>
            </a:pPr>
            <a:r>
              <a:rPr lang="en-US" sz="1100" i="1" dirty="0">
                <a:solidFill>
                  <a:srgbClr val="818181"/>
                </a:solidFill>
                <a:latin typeface="Times New Roman"/>
              </a:rPr>
              <a:t>Q: What are likely places for these connections between basement and attic?</a:t>
            </a:r>
          </a:p>
          <a:p>
            <a:pPr marL="279516" eaLnBrk="1" hangingPunct="1">
              <a:spcBef>
                <a:spcPts val="0"/>
              </a:spcBef>
              <a:spcAft>
                <a:spcPts val="306"/>
              </a:spcAft>
              <a:defRPr/>
            </a:pPr>
            <a:r>
              <a:rPr lang="en-US" sz="1100" i="1" dirty="0">
                <a:solidFill>
                  <a:srgbClr val="818181"/>
                </a:solidFill>
                <a:latin typeface="Times New Roman"/>
              </a:rPr>
              <a:t>A: There are many possibilities:</a:t>
            </a:r>
          </a:p>
          <a:p>
            <a:pPr marL="652203" lvl="1" indent="-232929" eaLnBrk="1" hangingPunct="1">
              <a:spcBef>
                <a:spcPts val="0"/>
              </a:spcBef>
              <a:spcAft>
                <a:spcPts val="0"/>
              </a:spcAft>
              <a:buClr>
                <a:srgbClr val="818181"/>
              </a:buClr>
              <a:buFont typeface="Courier New"/>
              <a:buChar char="o"/>
              <a:defRPr/>
            </a:pPr>
            <a:r>
              <a:rPr lang="en-US" sz="1100" i="1" dirty="0">
                <a:solidFill>
                  <a:srgbClr val="818181"/>
                </a:solidFill>
                <a:latin typeface="Times New Roman"/>
              </a:rPr>
              <a:t>Chimney chase</a:t>
            </a:r>
          </a:p>
          <a:p>
            <a:pPr marL="652203" indent="-232929" eaLnBrk="1" hangingPunct="1">
              <a:spcBef>
                <a:spcPts val="0"/>
              </a:spcBef>
              <a:spcAft>
                <a:spcPts val="0"/>
              </a:spcAft>
              <a:buClr>
                <a:srgbClr val="818181"/>
              </a:buClr>
              <a:buFont typeface="Courier New"/>
              <a:buChar char="o"/>
              <a:defRPr/>
            </a:pPr>
            <a:r>
              <a:rPr lang="en-US" sz="1100" i="1" dirty="0">
                <a:solidFill>
                  <a:srgbClr val="818181"/>
                </a:solidFill>
                <a:latin typeface="Times New Roman"/>
              </a:rPr>
              <a:t>Plumbing vent stack chase</a:t>
            </a:r>
          </a:p>
          <a:p>
            <a:pPr marL="652203" indent="-232929" eaLnBrk="1" hangingPunct="1">
              <a:spcBef>
                <a:spcPts val="0"/>
              </a:spcBef>
              <a:spcAft>
                <a:spcPts val="0"/>
              </a:spcAft>
              <a:buClr>
                <a:srgbClr val="818181"/>
              </a:buClr>
              <a:buFont typeface="Courier New"/>
              <a:buChar char="o"/>
              <a:defRPr/>
            </a:pPr>
            <a:r>
              <a:rPr lang="en-US" sz="1100" i="1" dirty="0">
                <a:solidFill>
                  <a:srgbClr val="818181"/>
                </a:solidFill>
                <a:latin typeface="Times New Roman"/>
              </a:rPr>
              <a:t>Pipe and wire penetrations</a:t>
            </a:r>
          </a:p>
          <a:p>
            <a:pPr marL="652203" indent="-232929" eaLnBrk="1" hangingPunct="1">
              <a:spcBef>
                <a:spcPts val="0"/>
              </a:spcBef>
              <a:spcAft>
                <a:spcPts val="0"/>
              </a:spcAft>
              <a:buClr>
                <a:srgbClr val="818181"/>
              </a:buClr>
              <a:buFont typeface="Courier New"/>
              <a:buChar char="o"/>
              <a:defRPr/>
            </a:pPr>
            <a:r>
              <a:rPr lang="en-US" sz="1100" i="1" dirty="0">
                <a:solidFill>
                  <a:srgbClr val="818181"/>
                </a:solidFill>
                <a:latin typeface="Times New Roman"/>
              </a:rPr>
              <a:t>Dumbwaiter shafts</a:t>
            </a:r>
          </a:p>
          <a:p>
            <a:pPr marL="652203" indent="-232929" eaLnBrk="1" hangingPunct="1">
              <a:spcBef>
                <a:spcPts val="0"/>
              </a:spcBef>
              <a:spcAft>
                <a:spcPts val="0"/>
              </a:spcAft>
              <a:buClr>
                <a:srgbClr val="818181"/>
              </a:buClr>
              <a:buFont typeface="Courier New"/>
              <a:buChar char="o"/>
              <a:defRPr/>
            </a:pPr>
            <a:r>
              <a:rPr lang="en-US" sz="1100" i="1" dirty="0">
                <a:solidFill>
                  <a:srgbClr val="818181"/>
                </a:solidFill>
                <a:latin typeface="Times New Roman"/>
              </a:rPr>
              <a:t>Dropped soffits</a:t>
            </a:r>
          </a:p>
          <a:p>
            <a:pPr marL="652203" indent="-232929" eaLnBrk="1" hangingPunct="1">
              <a:spcBef>
                <a:spcPts val="0"/>
              </a:spcBef>
              <a:spcAft>
                <a:spcPts val="0"/>
              </a:spcAft>
              <a:buClr>
                <a:srgbClr val="818181"/>
              </a:buClr>
              <a:buFont typeface="Courier New"/>
              <a:buChar char="o"/>
              <a:defRPr/>
            </a:pPr>
            <a:r>
              <a:rPr lang="en-US" sz="1100" i="1" dirty="0">
                <a:solidFill>
                  <a:srgbClr val="818181"/>
                </a:solidFill>
                <a:latin typeface="Times New Roman"/>
              </a:rPr>
              <a:t>Wet walls – walls containing plumbing (between the kitchen and bath in newer homes)  </a:t>
            </a:r>
          </a:p>
          <a:p>
            <a:pPr marL="652203" indent="-232929" eaLnBrk="1" hangingPunct="1">
              <a:spcBef>
                <a:spcPts val="0"/>
              </a:spcBef>
              <a:spcAft>
                <a:spcPts val="0"/>
              </a:spcAft>
              <a:buClr>
                <a:srgbClr val="818181"/>
              </a:buClr>
              <a:buFont typeface="Courier New"/>
              <a:buChar char="o"/>
              <a:defRPr/>
            </a:pPr>
            <a:r>
              <a:rPr lang="en-US" sz="1100" i="1" dirty="0">
                <a:solidFill>
                  <a:srgbClr val="818181"/>
                </a:solidFill>
                <a:latin typeface="Times New Roman"/>
              </a:rPr>
              <a:t>Built-ins</a:t>
            </a:r>
          </a:p>
          <a:p>
            <a:pPr marL="652203" indent="-232929" eaLnBrk="1" hangingPunct="1">
              <a:spcBef>
                <a:spcPts val="0"/>
              </a:spcBef>
              <a:spcAft>
                <a:spcPts val="0"/>
              </a:spcAft>
              <a:buClr>
                <a:srgbClr val="818181"/>
              </a:buClr>
              <a:buFont typeface="Courier New"/>
              <a:buChar char="o"/>
              <a:defRPr/>
            </a:pPr>
            <a:r>
              <a:rPr lang="en-US" sz="1100" i="1" dirty="0">
                <a:solidFill>
                  <a:srgbClr val="818181"/>
                </a:solidFill>
                <a:latin typeface="Times New Roman"/>
              </a:rPr>
              <a:t>and many others</a:t>
            </a:r>
            <a:br>
              <a:rPr lang="en-US" sz="1100" i="1" dirty="0">
                <a:solidFill>
                  <a:srgbClr val="818181"/>
                </a:solidFill>
                <a:latin typeface="Times New Roman"/>
              </a:rPr>
            </a:br>
            <a:endParaRPr lang="en-US" sz="1100" i="1" dirty="0">
              <a:solidFill>
                <a:srgbClr val="818181"/>
              </a:solidFill>
              <a:latin typeface="Times New Roman"/>
            </a:endParaRPr>
          </a:p>
          <a:p>
            <a:pPr eaLnBrk="1" hangingPunct="1">
              <a:spcBef>
                <a:spcPts val="0"/>
              </a:spcBef>
              <a:spcAft>
                <a:spcPts val="306"/>
              </a:spcAft>
              <a:buClr>
                <a:srgbClr val="818181"/>
              </a:buClr>
              <a:defRPr/>
            </a:pPr>
            <a:r>
              <a:rPr lang="en-US" sz="1100" dirty="0">
                <a:latin typeface="Times New Roman"/>
              </a:rPr>
              <a:t>The house </a:t>
            </a:r>
            <a:r>
              <a:rPr lang="en-US" sz="1100" b="1" i="1" dirty="0">
                <a:latin typeface="Times New Roman"/>
              </a:rPr>
              <a:t>CFM</a:t>
            </a:r>
            <a:r>
              <a:rPr lang="en-US" sz="1100" b="1" i="1" baseline="-25000" dirty="0">
                <a:latin typeface="Times New Roman"/>
              </a:rPr>
              <a:t>50</a:t>
            </a:r>
            <a:r>
              <a:rPr lang="en-US" sz="1100" b="1" i="1" dirty="0">
                <a:latin typeface="Times New Roman"/>
              </a:rPr>
              <a:t> </a:t>
            </a:r>
            <a:r>
              <a:rPr lang="en-US" sz="1100" dirty="0">
                <a:latin typeface="Times New Roman"/>
              </a:rPr>
              <a:t>(cubic feet of air per minute at 50 Pa pressure difference) will change, too.</a:t>
            </a:r>
          </a:p>
          <a:p>
            <a:pPr marL="279516" eaLnBrk="1" hangingPunct="1">
              <a:spcBef>
                <a:spcPts val="0"/>
              </a:spcBef>
              <a:spcAft>
                <a:spcPts val="306"/>
              </a:spcAft>
              <a:defRPr/>
            </a:pPr>
            <a:r>
              <a:rPr lang="en-US" sz="1100" i="1" dirty="0">
                <a:solidFill>
                  <a:srgbClr val="818181"/>
                </a:solidFill>
                <a:latin typeface="Times New Roman"/>
              </a:rPr>
              <a:t>Q: Why?</a:t>
            </a:r>
          </a:p>
          <a:p>
            <a:pPr marL="279516" eaLnBrk="1" hangingPunct="1">
              <a:spcBef>
                <a:spcPts val="0"/>
              </a:spcBef>
              <a:spcAft>
                <a:spcPts val="306"/>
              </a:spcAft>
              <a:defRPr/>
            </a:pPr>
            <a:r>
              <a:rPr lang="en-US" sz="1100" i="1" dirty="0">
                <a:solidFill>
                  <a:srgbClr val="818181"/>
                </a:solidFill>
                <a:latin typeface="Times New Roman"/>
              </a:rPr>
              <a:t>A: Opening the basement door removes the house floor from the picture. The tested </a:t>
            </a:r>
            <a:r>
              <a:rPr lang="en-US" sz="1100" i="1" dirty="0" err="1">
                <a:solidFill>
                  <a:srgbClr val="818181"/>
                </a:solidFill>
                <a:latin typeface="Times New Roman"/>
              </a:rPr>
              <a:t>surface</a:t>
            </a:r>
            <a:r>
              <a:rPr lang="en-US" sz="1100" i="1" dirty="0" err="1">
                <a:solidFill>
                  <a:srgbClr val="818181"/>
                </a:solidFill>
                <a:latin typeface="Times New Roman"/>
                <a:sym typeface="Symbol"/>
              </a:rPr>
              <a:t>the</a:t>
            </a:r>
            <a:r>
              <a:rPr lang="en-US" sz="1100" i="1" dirty="0">
                <a:solidFill>
                  <a:srgbClr val="818181"/>
                </a:solidFill>
                <a:latin typeface="Times New Roman"/>
                <a:sym typeface="Symbol"/>
              </a:rPr>
              <a:t> air </a:t>
            </a:r>
            <a:r>
              <a:rPr lang="en-US" sz="1100" i="1" dirty="0" err="1">
                <a:solidFill>
                  <a:srgbClr val="818181"/>
                </a:solidFill>
                <a:latin typeface="Times New Roman"/>
                <a:sym typeface="Symbol"/>
              </a:rPr>
              <a:t>barrieris</a:t>
            </a:r>
            <a:r>
              <a:rPr lang="en-US" sz="1100" i="1" dirty="0">
                <a:solidFill>
                  <a:srgbClr val="818181"/>
                </a:solidFill>
                <a:latin typeface="Times New Roman"/>
                <a:sym typeface="Symbol"/>
              </a:rPr>
              <a:t> now the basement wall rather than the house floor.</a:t>
            </a:r>
          </a:p>
          <a:p>
            <a:pPr marL="279516" eaLnBrk="1" hangingPunct="1">
              <a:spcBef>
                <a:spcPts val="0"/>
              </a:spcBef>
              <a:spcAft>
                <a:spcPts val="306"/>
              </a:spcAft>
              <a:defRPr/>
            </a:pPr>
            <a:r>
              <a:rPr lang="en-US" sz="1100" i="1" dirty="0">
                <a:solidFill>
                  <a:srgbClr val="818181"/>
                </a:solidFill>
                <a:latin typeface="Times New Roman"/>
              </a:rPr>
              <a:t>Q: Will the CFM</a:t>
            </a:r>
            <a:r>
              <a:rPr lang="en-US" sz="1100" i="1" baseline="-25000" dirty="0">
                <a:solidFill>
                  <a:srgbClr val="818181"/>
                </a:solidFill>
                <a:latin typeface="Times New Roman"/>
              </a:rPr>
              <a:t>50</a:t>
            </a:r>
            <a:r>
              <a:rPr lang="en-US" sz="1100" i="1" dirty="0">
                <a:solidFill>
                  <a:srgbClr val="818181"/>
                </a:solidFill>
                <a:latin typeface="Times New Roman"/>
              </a:rPr>
              <a:t> go up or down?</a:t>
            </a:r>
          </a:p>
          <a:p>
            <a:pPr marL="279516" eaLnBrk="1" hangingPunct="1">
              <a:spcBef>
                <a:spcPts val="0"/>
              </a:spcBef>
              <a:spcAft>
                <a:spcPts val="306"/>
              </a:spcAft>
              <a:defRPr/>
            </a:pPr>
            <a:r>
              <a:rPr lang="en-US" sz="1100" i="1" dirty="0">
                <a:solidFill>
                  <a:srgbClr val="818181"/>
                </a:solidFill>
                <a:latin typeface="Times New Roman"/>
              </a:rPr>
              <a:t>A: Up. A partial air </a:t>
            </a:r>
            <a:r>
              <a:rPr lang="en-US" sz="1100" i="1" dirty="0" err="1">
                <a:solidFill>
                  <a:srgbClr val="818181"/>
                </a:solidFill>
                <a:latin typeface="Times New Roman"/>
              </a:rPr>
              <a:t>barrier</a:t>
            </a:r>
            <a:r>
              <a:rPr lang="en-US" sz="1100" i="1" dirty="0" err="1">
                <a:solidFill>
                  <a:srgbClr val="818181"/>
                </a:solidFill>
                <a:latin typeface="Times New Roman"/>
                <a:sym typeface="Symbol"/>
              </a:rPr>
              <a:t>the</a:t>
            </a:r>
            <a:r>
              <a:rPr lang="en-US" sz="1100" i="1" dirty="0">
                <a:solidFill>
                  <a:srgbClr val="818181"/>
                </a:solidFill>
                <a:latin typeface="Times New Roman"/>
                <a:sym typeface="Symbol"/>
              </a:rPr>
              <a:t> </a:t>
            </a:r>
            <a:r>
              <a:rPr lang="en-US" sz="1100" i="1" dirty="0" err="1">
                <a:solidFill>
                  <a:srgbClr val="818181"/>
                </a:solidFill>
                <a:latin typeface="Times New Roman"/>
                <a:sym typeface="Symbol"/>
              </a:rPr>
              <a:t>floorhas</a:t>
            </a:r>
            <a:r>
              <a:rPr lang="en-US" sz="1100" i="1" dirty="0">
                <a:solidFill>
                  <a:srgbClr val="818181"/>
                </a:solidFill>
                <a:latin typeface="Times New Roman"/>
                <a:sym typeface="Symbol"/>
              </a:rPr>
              <a:t> been removed, making the house leakier. The house is now 2,200 CFM</a:t>
            </a:r>
            <a:r>
              <a:rPr lang="en-US" sz="1100" i="1" baseline="-25000" dirty="0">
                <a:solidFill>
                  <a:srgbClr val="818181"/>
                </a:solidFill>
                <a:latin typeface="Times New Roman"/>
                <a:sym typeface="Symbol"/>
              </a:rPr>
              <a:t>50</a:t>
            </a:r>
            <a:r>
              <a:rPr lang="en-US" sz="1100" i="1" dirty="0">
                <a:solidFill>
                  <a:srgbClr val="818181"/>
                </a:solidFill>
                <a:latin typeface="Times New Roman"/>
                <a:sym typeface="Symbol"/>
              </a:rPr>
              <a:t>.</a:t>
            </a:r>
          </a:p>
          <a:p>
            <a:pPr eaLnBrk="1" hangingPunct="1">
              <a:spcBef>
                <a:spcPts val="0"/>
              </a:spcBef>
              <a:spcAft>
                <a:spcPts val="306"/>
              </a:spcAft>
              <a:buFont typeface="Arial"/>
              <a:buChar char="•"/>
              <a:defRPr/>
            </a:pPr>
            <a:endParaRPr lang="en-US" sz="1100" dirty="0">
              <a:solidFill>
                <a:schemeClr val="tx1">
                  <a:lumMod val="75000"/>
                  <a:lumOff val="25000"/>
                </a:schemeClr>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F0CEF-4AFC-46D0-99A4-9FEDCDAD390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D29CDF-2477-484C-ADC7-A25D1497BA7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367406-97F1-4F27-AA5A-30787E8128C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724E0B-981D-4078-8CCF-952B427FAA87}"/>
              </a:ext>
            </a:extLst>
          </p:cNvPr>
          <p:cNvSpPr>
            <a:spLocks noGrp="1"/>
          </p:cNvSpPr>
          <p:nvPr>
            <p:ph type="dt" sz="half" idx="10"/>
          </p:nvPr>
        </p:nvSpPr>
        <p:spPr>
          <a:xfrm>
            <a:off x="762285" y="6461895"/>
            <a:ext cx="709301" cy="355481"/>
          </a:xfrm>
        </p:spPr>
        <p:txBody>
          <a:bodyPr/>
          <a:lstStyle/>
          <a:p>
            <a:fld id="{F715F99E-6A40-4346-8EF5-7E9156D41D5F}" type="datetime1">
              <a:rPr lang="en-US" smtClean="0"/>
              <a:t>12/10/2025</a:t>
            </a:fld>
            <a:endParaRPr lang="en-US" dirty="0"/>
          </a:p>
        </p:txBody>
      </p:sp>
      <p:sp>
        <p:nvSpPr>
          <p:cNvPr id="6" name="Footer Placeholder 5">
            <a:extLst>
              <a:ext uri="{FF2B5EF4-FFF2-40B4-BE49-F238E27FC236}">
                <a16:creationId xmlns:a16="http://schemas.microsoft.com/office/drawing/2014/main" id="{660FAADE-37CF-4352-BC76-E365D2BB7FB5}"/>
              </a:ext>
            </a:extLst>
          </p:cNvPr>
          <p:cNvSpPr>
            <a:spLocks noGrp="1"/>
          </p:cNvSpPr>
          <p:nvPr>
            <p:ph type="ftr" sz="quarter" idx="11"/>
          </p:nvPr>
        </p:nvSpPr>
        <p:spPr>
          <a:xfrm>
            <a:off x="1685584" y="6571372"/>
            <a:ext cx="6021013" cy="136525"/>
          </a:xfrm>
          <a:prstGeom prst="rect">
            <a:avLst/>
          </a:prstGeom>
        </p:spPr>
        <p:txBody>
          <a:bodyPr/>
          <a:lstStyle>
            <a:lvl1pPr>
              <a:defRPr sz="800"/>
            </a:lvl1pPr>
          </a:lstStyle>
          <a:p>
            <a:r>
              <a:rPr lang="en-US" dirty="0"/>
              <a:t>WEATHERIZATION ASSISTANCE PROGRAM STANDARDIZED CURRICULUM – GREEN JOBS ACADEMY 2024  </a:t>
            </a:r>
          </a:p>
        </p:txBody>
      </p:sp>
      <p:sp>
        <p:nvSpPr>
          <p:cNvPr id="7" name="Slide Number Placeholder 6">
            <a:extLst>
              <a:ext uri="{FF2B5EF4-FFF2-40B4-BE49-F238E27FC236}">
                <a16:creationId xmlns:a16="http://schemas.microsoft.com/office/drawing/2014/main" id="{30422C48-4C1E-425D-A4BC-9FF27AECB4B6}"/>
              </a:ext>
            </a:extLst>
          </p:cNvPr>
          <p:cNvSpPr>
            <a:spLocks noGrp="1"/>
          </p:cNvSpPr>
          <p:nvPr>
            <p:ph type="sldNum" sz="quarter" idx="12"/>
          </p:nvPr>
        </p:nvSpPr>
        <p:spPr>
          <a:xfrm>
            <a:off x="7507981" y="6436434"/>
            <a:ext cx="568382" cy="365125"/>
          </a:xfrm>
        </p:spPr>
        <p:txBody>
          <a:bodyPr/>
          <a:lstStyle/>
          <a:p>
            <a:fld id="{87CE3CB8-0B2C-4409-9FD8-B0D98713A202}" type="slidenum">
              <a:rPr lang="en-US" smtClean="0"/>
              <a:t>‹#›</a:t>
            </a:fld>
            <a:endParaRPr lang="en-US"/>
          </a:p>
        </p:txBody>
      </p:sp>
    </p:spTree>
    <p:extLst>
      <p:ext uri="{BB962C8B-B14F-4D97-AF65-F5344CB8AC3E}">
        <p14:creationId xmlns:p14="http://schemas.microsoft.com/office/powerpoint/2010/main" val="3388536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1007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sz="1600" b="0" i="0">
                <a:solidFill>
                  <a:srgbClr val="0070C0"/>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1444673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72184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40436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9125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a:t>Click to edit Master title style</a:t>
            </a: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9070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20247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11608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01465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941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4324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17895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991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FAC40E-7086-46EE-BE2C-DC1E962365A8}"/>
              </a:ext>
            </a:extLst>
          </p:cNvPr>
          <p:cNvSpPr>
            <a:spLocks noGrp="1"/>
          </p:cNvSpPr>
          <p:nvPr>
            <p:ph type="title"/>
          </p:nvPr>
        </p:nvSpPr>
        <p:spPr>
          <a:xfrm>
            <a:off x="628649" y="365125"/>
            <a:ext cx="7891507"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C90CF75-6010-472C-BFB6-07A99DF26ADA}"/>
              </a:ext>
            </a:extLst>
          </p:cNvPr>
          <p:cNvSpPr>
            <a:spLocks noGrp="1"/>
          </p:cNvSpPr>
          <p:nvPr>
            <p:ph type="body" idx="1"/>
          </p:nvPr>
        </p:nvSpPr>
        <p:spPr>
          <a:xfrm>
            <a:off x="628650" y="1825625"/>
            <a:ext cx="7886700" cy="420770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A8D7B1A-E72C-4A91-B83E-D99D6C6EE608}"/>
              </a:ext>
            </a:extLst>
          </p:cNvPr>
          <p:cNvSpPr>
            <a:spLocks noGrp="1"/>
          </p:cNvSpPr>
          <p:nvPr>
            <p:ph type="dt" sz="half" idx="2"/>
          </p:nvPr>
        </p:nvSpPr>
        <p:spPr>
          <a:xfrm>
            <a:off x="854062" y="6374820"/>
            <a:ext cx="709301" cy="355481"/>
          </a:xfrm>
          <a:prstGeom prst="rect">
            <a:avLst/>
          </a:prstGeom>
        </p:spPr>
        <p:txBody>
          <a:bodyPr vert="horz" lIns="91440" tIns="45720" rIns="91440" bIns="45720" rtlCol="0" anchor="ctr"/>
          <a:lstStyle>
            <a:lvl1pPr algn="l">
              <a:defRPr sz="800">
                <a:solidFill>
                  <a:schemeClr val="tx1">
                    <a:tint val="75000"/>
                  </a:schemeClr>
                </a:solidFill>
              </a:defRPr>
            </a:lvl1pPr>
          </a:lstStyle>
          <a:p>
            <a:fld id="{DC54D402-1E1C-478F-8273-3A559609C846}" type="datetime1">
              <a:rPr lang="en-US" smtClean="0"/>
              <a:t>12/10/2025</a:t>
            </a:fld>
            <a:endParaRPr lang="en-US" dirty="0"/>
          </a:p>
        </p:txBody>
      </p:sp>
      <p:sp>
        <p:nvSpPr>
          <p:cNvPr id="6" name="Slide Number Placeholder 5">
            <a:extLst>
              <a:ext uri="{FF2B5EF4-FFF2-40B4-BE49-F238E27FC236}">
                <a16:creationId xmlns:a16="http://schemas.microsoft.com/office/drawing/2014/main" id="{DA68E07E-9101-44A5-AD52-A364C08F779F}"/>
              </a:ext>
            </a:extLst>
          </p:cNvPr>
          <p:cNvSpPr>
            <a:spLocks noGrp="1"/>
          </p:cNvSpPr>
          <p:nvPr>
            <p:ph type="sldNum" sz="quarter" idx="4"/>
          </p:nvPr>
        </p:nvSpPr>
        <p:spPr>
          <a:xfrm>
            <a:off x="7512271" y="6356520"/>
            <a:ext cx="568382" cy="392080"/>
          </a:xfrm>
          <a:prstGeom prst="rect">
            <a:avLst/>
          </a:prstGeom>
        </p:spPr>
        <p:txBody>
          <a:bodyPr vert="horz" lIns="91440" tIns="45720" rIns="91440" bIns="45720" rtlCol="0" anchor="ctr"/>
          <a:lstStyle>
            <a:lvl1pPr algn="r">
              <a:defRPr sz="800">
                <a:solidFill>
                  <a:schemeClr val="tx1">
                    <a:tint val="75000"/>
                  </a:schemeClr>
                </a:solidFill>
              </a:defRPr>
            </a:lvl1pPr>
          </a:lstStyle>
          <a:p>
            <a:fld id="{87CE3CB8-0B2C-4409-9FD8-B0D98713A202}" type="slidenum">
              <a:rPr lang="en-US" smtClean="0"/>
              <a:pPr/>
              <a:t>‹#›</a:t>
            </a:fld>
            <a:endParaRPr lang="en-US" dirty="0"/>
          </a:p>
        </p:txBody>
      </p:sp>
      <p:sp>
        <p:nvSpPr>
          <p:cNvPr id="8" name="Footer Placeholder 7">
            <a:extLst>
              <a:ext uri="{FF2B5EF4-FFF2-40B4-BE49-F238E27FC236}">
                <a16:creationId xmlns:a16="http://schemas.microsoft.com/office/drawing/2014/main" id="{E842D22F-7516-46BF-A808-330DFE6301B4}"/>
              </a:ext>
            </a:extLst>
          </p:cNvPr>
          <p:cNvSpPr>
            <a:spLocks noGrp="1"/>
          </p:cNvSpPr>
          <p:nvPr>
            <p:ph type="ftr" sz="quarter" idx="3"/>
          </p:nvPr>
        </p:nvSpPr>
        <p:spPr>
          <a:xfrm>
            <a:off x="1208712" y="6533332"/>
            <a:ext cx="6533794" cy="238977"/>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t>WEATHERIZATION ASSISTANCE PROGRAM STANDARDIZED CURRICULUM – GREEN JOBS ACADEMY 2024 </a:t>
            </a:r>
          </a:p>
        </p:txBody>
      </p:sp>
      <p:sp>
        <p:nvSpPr>
          <p:cNvPr id="7" name="Text Placeholder 9">
            <a:extLst>
              <a:ext uri="{FF2B5EF4-FFF2-40B4-BE49-F238E27FC236}">
                <a16:creationId xmlns:a16="http://schemas.microsoft.com/office/drawing/2014/main" id="{B3A4845F-BEE5-48A0-A38F-743C8CDD065F}"/>
              </a:ext>
            </a:extLst>
          </p:cNvPr>
          <p:cNvSpPr txBox="1">
            <a:spLocks/>
          </p:cNvSpPr>
          <p:nvPr userDrawn="1"/>
        </p:nvSpPr>
        <p:spPr>
          <a:xfrm>
            <a:off x="130175" y="6616700"/>
            <a:ext cx="7286625" cy="241300"/>
          </a:xfrm>
          <a:prstGeom prst="rect">
            <a:avLst/>
          </a:prstGeom>
        </p:spPr>
        <p:txBody>
          <a:bodyPr>
            <a:normAutofit/>
          </a:bodyPr>
          <a:lstStyle/>
          <a:p>
            <a:pPr marL="342900" indent="-342900">
              <a:lnSpc>
                <a:spcPct val="90000"/>
              </a:lnSpc>
              <a:spcBef>
                <a:spcPct val="20000"/>
              </a:spcBef>
              <a:buFont typeface="Arial" charset="0"/>
              <a:buNone/>
              <a:defRPr/>
            </a:pPr>
            <a:fld id="{2FE5D2F8-E94E-4FF0-A74A-8C21B03C3A58}" type="slidenum">
              <a:rPr lang="en-US" sz="1000">
                <a:solidFill>
                  <a:schemeClr val="bg1"/>
                </a:solidFill>
                <a:ea typeface="Arial" charset="0"/>
                <a:cs typeface="Arial" charset="0"/>
              </a:rPr>
              <a:pPr marL="342900" indent="-342900">
                <a:lnSpc>
                  <a:spcPct val="90000"/>
                </a:lnSpc>
                <a:spcBef>
                  <a:spcPct val="20000"/>
                </a:spcBef>
                <a:buFont typeface="Arial" charset="0"/>
                <a:buNone/>
                <a:defRPr/>
              </a:pPr>
              <a:t>‹#›</a:t>
            </a:fld>
            <a:r>
              <a:rPr lang="en-US" sz="1000">
                <a:solidFill>
                  <a:schemeClr val="bg1"/>
                </a:solidFill>
                <a:ea typeface="Arial" charset="0"/>
                <a:cs typeface="Arial" charset="0"/>
              </a:rPr>
              <a:t> | WEATHERIZATION ASSISTANCE PROGRAM STANDARDIZED CURRICULUM – August 2010</a:t>
            </a:r>
          </a:p>
        </p:txBody>
      </p:sp>
      <p:sp>
        <p:nvSpPr>
          <p:cNvPr id="9" name="Text Placeholder 9">
            <a:extLst>
              <a:ext uri="{FF2B5EF4-FFF2-40B4-BE49-F238E27FC236}">
                <a16:creationId xmlns:a16="http://schemas.microsoft.com/office/drawing/2014/main" id="{57678874-0C55-4681-BBA4-B982022DE4B6}"/>
              </a:ext>
            </a:extLst>
          </p:cNvPr>
          <p:cNvSpPr txBox="1">
            <a:spLocks/>
          </p:cNvSpPr>
          <p:nvPr userDrawn="1"/>
        </p:nvSpPr>
        <p:spPr>
          <a:xfrm>
            <a:off x="5476875" y="6616700"/>
            <a:ext cx="3667125" cy="241300"/>
          </a:xfrm>
          <a:prstGeom prst="rect">
            <a:avLst/>
          </a:prstGeom>
        </p:spPr>
        <p:txBody>
          <a:bodyPr>
            <a:normAutofit/>
          </a:bodyPr>
          <a:lstStyle/>
          <a:p>
            <a:pPr marL="342900" indent="-342900" algn="r">
              <a:lnSpc>
                <a:spcPct val="90000"/>
              </a:lnSpc>
              <a:spcBef>
                <a:spcPct val="20000"/>
              </a:spcBef>
              <a:buFont typeface="Arial" charset="0"/>
              <a:buNone/>
              <a:defRPr/>
            </a:pPr>
            <a:r>
              <a:rPr lang="en-US" sz="1000">
                <a:solidFill>
                  <a:schemeClr val="bg1"/>
                </a:solidFill>
                <a:ea typeface="ＭＳ Ｐゴシック" charset="-128"/>
                <a:cs typeface="Arial" charset="0"/>
              </a:rPr>
              <a:t>eere.energy.gov</a:t>
            </a:r>
          </a:p>
        </p:txBody>
      </p:sp>
    </p:spTree>
    <p:extLst>
      <p:ext uri="{BB962C8B-B14F-4D97-AF65-F5344CB8AC3E}">
        <p14:creationId xmlns:p14="http://schemas.microsoft.com/office/powerpoint/2010/main" val="231738734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txStyles>
    <p:titleStyle>
      <a:lvl1pPr algn="l" defTabSz="914400" rtl="0" eaLnBrk="1" latinLnBrk="0" hangingPunct="1">
        <a:lnSpc>
          <a:spcPct val="90000"/>
        </a:lnSpc>
        <a:spcBef>
          <a:spcPct val="0"/>
        </a:spcBef>
        <a:buNone/>
        <a:defRPr sz="2800"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0C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12.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4.emf"/><Relationship Id="rId10" Type="http://schemas.openxmlformats.org/officeDocument/2006/relationships/image" Target="../media/image6.jpeg"/><Relationship Id="rId4" Type="http://schemas.openxmlformats.org/officeDocument/2006/relationships/oleObject" Target="../embeddings/oleObject1.bin"/><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6.jpeg"/></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15.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5.emf"/><Relationship Id="rId10" Type="http://schemas.openxmlformats.org/officeDocument/2006/relationships/image" Target="../media/image6.jpeg"/><Relationship Id="rId4" Type="http://schemas.openxmlformats.org/officeDocument/2006/relationships/oleObject" Target="../embeddings/oleObject2.bin"/><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1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15.emf"/><Relationship Id="rId10" Type="http://schemas.openxmlformats.org/officeDocument/2006/relationships/image" Target="../media/image6.jpeg"/><Relationship Id="rId4" Type="http://schemas.openxmlformats.org/officeDocument/2006/relationships/oleObject" Target="../embeddings/oleObject3.bin"/><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20.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16.emf"/><Relationship Id="rId10" Type="http://schemas.openxmlformats.org/officeDocument/2006/relationships/image" Target="../media/image6.jpeg"/><Relationship Id="rId4" Type="http://schemas.openxmlformats.org/officeDocument/2006/relationships/oleObject" Target="../embeddings/oleObject4.bin"/><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21.xml"/><Relationship Id="rId7"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image" Target="../media/image16.emf"/><Relationship Id="rId10" Type="http://schemas.openxmlformats.org/officeDocument/2006/relationships/image" Target="../media/image6.jpeg"/><Relationship Id="rId4" Type="http://schemas.openxmlformats.org/officeDocument/2006/relationships/oleObject" Target="../embeddings/oleObject5.bin"/><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6.jpeg"/></Relationships>
</file>

<file path=ppt/slides/_rels/slide2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23.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image" Target="../media/image17.emf"/><Relationship Id="rId10" Type="http://schemas.openxmlformats.org/officeDocument/2006/relationships/image" Target="../media/image6.jpeg"/><Relationship Id="rId4" Type="http://schemas.openxmlformats.org/officeDocument/2006/relationships/oleObject" Target="../embeddings/oleObject6.bin"/><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24.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png"/><Relationship Id="rId5" Type="http://schemas.openxmlformats.org/officeDocument/2006/relationships/image" Target="../media/image17.emf"/><Relationship Id="rId10" Type="http://schemas.openxmlformats.org/officeDocument/2006/relationships/image" Target="../media/image6.jpeg"/><Relationship Id="rId4" Type="http://schemas.openxmlformats.org/officeDocument/2006/relationships/oleObject" Target="../embeddings/oleObject7.bin"/><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8.png"/><Relationship Id="rId7"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jpe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jpeg"/><Relationship Id="rId11" Type="http://schemas.openxmlformats.org/officeDocument/2006/relationships/image" Target="../media/image6.jpeg"/><Relationship Id="rId5" Type="http://schemas.openxmlformats.org/officeDocument/2006/relationships/image" Target="../media/image9.jpeg"/><Relationship Id="rId10" Type="http://schemas.openxmlformats.org/officeDocument/2006/relationships/image" Target="../media/image5.png"/><Relationship Id="rId4" Type="http://schemas.openxmlformats.org/officeDocument/2006/relationships/image" Target="../media/image8.jpeg"/><Relationship Id="rId9"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8.png"/><Relationship Id="rId7"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6.jpeg"/></Relationships>
</file>

<file path=ppt/slides/_rels/slide3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31.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2.png"/><Relationship Id="rId5" Type="http://schemas.openxmlformats.org/officeDocument/2006/relationships/image" Target="../media/image19.emf"/><Relationship Id="rId10" Type="http://schemas.openxmlformats.org/officeDocument/2006/relationships/image" Target="../media/image6.jpeg"/><Relationship Id="rId4" Type="http://schemas.openxmlformats.org/officeDocument/2006/relationships/oleObject" Target="../embeddings/oleObject8.bin"/><Relationship Id="rId9"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32.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vmlDrawing" Target="../drawings/vmlDrawing9.vml"/><Relationship Id="rId6" Type="http://schemas.openxmlformats.org/officeDocument/2006/relationships/image" Target="../media/image2.png"/><Relationship Id="rId5" Type="http://schemas.openxmlformats.org/officeDocument/2006/relationships/image" Target="../media/image20.emf"/><Relationship Id="rId10" Type="http://schemas.openxmlformats.org/officeDocument/2006/relationships/image" Target="../media/image6.jpeg"/><Relationship Id="rId4" Type="http://schemas.openxmlformats.org/officeDocument/2006/relationships/oleObject" Target="../embeddings/oleObject9.bin"/><Relationship Id="rId9"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6.jpeg"/></Relationships>
</file>

<file path=ppt/slides/_rels/slide3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34.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vmlDrawing" Target="../drawings/vmlDrawing10.vml"/><Relationship Id="rId6" Type="http://schemas.openxmlformats.org/officeDocument/2006/relationships/image" Target="../media/image2.png"/><Relationship Id="rId5" Type="http://schemas.openxmlformats.org/officeDocument/2006/relationships/image" Target="../media/image15.emf"/><Relationship Id="rId10" Type="http://schemas.openxmlformats.org/officeDocument/2006/relationships/image" Target="../media/image6.jpeg"/><Relationship Id="rId4" Type="http://schemas.openxmlformats.org/officeDocument/2006/relationships/oleObject" Target="../embeddings/oleObject10.bin"/><Relationship Id="rId9"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35.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vmlDrawing" Target="../drawings/vmlDrawing11.vml"/><Relationship Id="rId6" Type="http://schemas.openxmlformats.org/officeDocument/2006/relationships/image" Target="../media/image2.png"/><Relationship Id="rId5" Type="http://schemas.openxmlformats.org/officeDocument/2006/relationships/image" Target="../media/image15.emf"/><Relationship Id="rId10" Type="http://schemas.openxmlformats.org/officeDocument/2006/relationships/image" Target="../media/image6.jpeg"/><Relationship Id="rId4" Type="http://schemas.openxmlformats.org/officeDocument/2006/relationships/oleObject" Target="../embeddings/oleObject11.bin"/><Relationship Id="rId9"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0"/>
          <p:cNvSpPr>
            <a:spLocks noGrp="1"/>
          </p:cNvSpPr>
          <p:nvPr>
            <p:ph type="ctrTitle"/>
          </p:nvPr>
        </p:nvSpPr>
        <p:spPr bwMode="auto">
          <a:xfrm>
            <a:off x="2286000" y="2951163"/>
            <a:ext cx="6858000" cy="1295400"/>
          </a:xfrm>
        </p:spPr>
        <p:txBody>
          <a:bodyPr wrap="square" numCol="1" anchorCtr="0" compatLnSpc="1">
            <a:prstTxWarp prst="textNoShape">
              <a:avLst/>
            </a:prstTxWarp>
          </a:bodyPr>
          <a:lstStyle/>
          <a:p>
            <a:pPr eaLnBrk="1" hangingPunct="1">
              <a:defRPr/>
            </a:pPr>
            <a:r>
              <a:rPr lang="en-US" sz="4000">
                <a:solidFill>
                  <a:srgbClr val="11007C"/>
                </a:solidFill>
                <a:ea typeface="ＭＳ Ｐゴシック"/>
                <a:cs typeface="ＭＳ Ｐゴシック"/>
              </a:rPr>
              <a:t>Zone Pressure Diagnostics</a:t>
            </a:r>
          </a:p>
        </p:txBody>
      </p:sp>
      <p:sp>
        <p:nvSpPr>
          <p:cNvPr id="17410" name="Rectangle 3"/>
          <p:cNvSpPr>
            <a:spLocks noGrp="1" noChangeArrowheads="1"/>
          </p:cNvSpPr>
          <p:nvPr>
            <p:ph type="subTitle" idx="1"/>
          </p:nvPr>
        </p:nvSpPr>
        <p:spPr>
          <a:xfrm>
            <a:off x="2286000" y="2743200"/>
            <a:ext cx="6400800" cy="457200"/>
          </a:xfrm>
        </p:spPr>
        <p:txBody>
          <a:bodyPr/>
          <a:lstStyle/>
          <a:p>
            <a:pPr eaLnBrk="1" hangingPunct="1"/>
            <a:r>
              <a:rPr lang="en-US" dirty="0">
                <a:solidFill>
                  <a:srgbClr val="BFDA64"/>
                </a:solidFill>
                <a:ea typeface="ＭＳ Ｐゴシック"/>
                <a:cs typeface="ＭＳ Ｐゴシック"/>
              </a:rPr>
              <a:t>WEATHERIZATION ENERGY AUDITOR SINGLE FAMILY</a:t>
            </a:r>
          </a:p>
          <a:p>
            <a:pPr eaLnBrk="1" hangingPunct="1"/>
            <a:endParaRPr lang="en-US" dirty="0">
              <a:solidFill>
                <a:srgbClr val="97999C"/>
              </a:solidFill>
              <a:ea typeface="ＭＳ Ｐゴシック"/>
              <a:cs typeface="ＭＳ Ｐゴシック"/>
            </a:endParaRPr>
          </a:p>
        </p:txBody>
      </p:sp>
      <p:cxnSp>
        <p:nvCxnSpPr>
          <p:cNvPr id="17411" name="Straight Connector 6"/>
          <p:cNvCxnSpPr>
            <a:cxnSpLocks noChangeShapeType="1"/>
          </p:cNvCxnSpPr>
          <p:nvPr/>
        </p:nvCxnSpPr>
        <p:spPr bwMode="auto">
          <a:xfrm>
            <a:off x="2362200" y="3124200"/>
            <a:ext cx="6324600" cy="1588"/>
          </a:xfrm>
          <a:prstGeom prst="line">
            <a:avLst/>
          </a:prstGeom>
          <a:noFill/>
          <a:ln w="3175">
            <a:solidFill>
              <a:srgbClr val="528FBA"/>
            </a:solidFill>
            <a:round/>
            <a:headEnd/>
            <a:tailEnd/>
          </a:ln>
        </p:spPr>
      </p:cxnSp>
      <p:pic>
        <p:nvPicPr>
          <p:cNvPr id="17413" name="Picture 8" descr="Wxlogo_Blu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9600" y="2057400"/>
            <a:ext cx="1565275" cy="2054225"/>
          </a:xfrm>
          <a:prstGeom prst="rect">
            <a:avLst/>
          </a:prstGeom>
          <a:noFill/>
          <a:ln w="9525">
            <a:noFill/>
            <a:miter lim="800000"/>
            <a:headEnd/>
            <a:tailEnd/>
          </a:ln>
        </p:spPr>
      </p:pic>
      <p:sp>
        <p:nvSpPr>
          <p:cNvPr id="6" name="Footer Placeholder 1">
            <a:extLst>
              <a:ext uri="{FF2B5EF4-FFF2-40B4-BE49-F238E27FC236}">
                <a16:creationId xmlns:a16="http://schemas.microsoft.com/office/drawing/2014/main" id="{3B980282-D45D-4017-8F12-4271004C1D3C}"/>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7" name="Picture 6">
            <a:extLst>
              <a:ext uri="{FF2B5EF4-FFF2-40B4-BE49-F238E27FC236}">
                <a16:creationId xmlns:a16="http://schemas.microsoft.com/office/drawing/2014/main" id="{E99A9325-9877-45E7-82F5-7EB400226E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green text on a black background&#10;&#10;AI-generated content may be incorrect.">
            <a:extLst>
              <a:ext uri="{FF2B5EF4-FFF2-40B4-BE49-F238E27FC236}">
                <a16:creationId xmlns:a16="http://schemas.microsoft.com/office/drawing/2014/main" id="{6B77611E-6F60-426A-B305-DCC68BF86D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60173A48-0239-4642-B978-E98E98F1DDEA}"/>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0" name="Slide Number Placeholder 2">
            <a:extLst>
              <a:ext uri="{FF2B5EF4-FFF2-40B4-BE49-F238E27FC236}">
                <a16:creationId xmlns:a16="http://schemas.microsoft.com/office/drawing/2014/main" id="{2EC9C106-669B-4232-B0BE-EEB6AFCE8D2C}"/>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a:t>
            </a:fld>
            <a:endParaRPr lang="en-US" altLang="en-US" sz="800" b="1" dirty="0">
              <a:solidFill>
                <a:schemeClr val="bg1"/>
              </a:solidFill>
            </a:endParaRPr>
          </a:p>
        </p:txBody>
      </p:sp>
      <p:pic>
        <p:nvPicPr>
          <p:cNvPr id="11" name="Picture 10" descr="A black and white sign with black text&#10;&#10;AI-generated content may be incorrect.">
            <a:extLst>
              <a:ext uri="{FF2B5EF4-FFF2-40B4-BE49-F238E27FC236}">
                <a16:creationId xmlns:a16="http://schemas.microsoft.com/office/drawing/2014/main" id="{96F12295-726B-40DE-BE2B-10DB432F94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white background&#10;&#10;AI-generated content may be incorrect.">
            <a:extLst>
              <a:ext uri="{FF2B5EF4-FFF2-40B4-BE49-F238E27FC236}">
                <a16:creationId xmlns:a16="http://schemas.microsoft.com/office/drawing/2014/main" id="{DCAB9E63-541F-4384-B918-23B80E37D5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blue and grey logo&#10;&#10;AI-generated content may be incorrect.">
            <a:extLst>
              <a:ext uri="{FF2B5EF4-FFF2-40B4-BE49-F238E27FC236}">
                <a16:creationId xmlns:a16="http://schemas.microsoft.com/office/drawing/2014/main" id="{9A0133F0-2360-45D2-AC21-6A68300DDF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31" descr="ZPD_HouseFigure_B.png"/>
          <p:cNvPicPr>
            <a:picLocks noChangeAspect="1"/>
          </p:cNvPicPr>
          <p:nvPr/>
        </p:nvPicPr>
        <p:blipFill rotWithShape="1">
          <a:blip r:embed="rId3"/>
          <a:srcRect l="34015" t="14568" r="31135" b="29289"/>
          <a:stretch/>
        </p:blipFill>
        <p:spPr bwMode="auto">
          <a:xfrm>
            <a:off x="417573" y="1123950"/>
            <a:ext cx="3895756" cy="4616389"/>
          </a:xfrm>
          <a:prstGeom prst="rect">
            <a:avLst/>
          </a:prstGeom>
          <a:noFill/>
          <a:ln w="9525">
            <a:noFill/>
            <a:miter lim="800000"/>
            <a:headEnd/>
            <a:tailEnd/>
          </a:ln>
        </p:spPr>
      </p:pic>
      <p:sp>
        <p:nvSpPr>
          <p:cNvPr id="31746" name="Rectangle 2"/>
          <p:cNvSpPr>
            <a:spLocks noGrp="1" noChangeArrowheads="1"/>
          </p:cNvSpPr>
          <p:nvPr>
            <p:ph type="title"/>
          </p:nvPr>
        </p:nvSpPr>
        <p:spPr>
          <a:xfrm>
            <a:off x="2228850" y="133947"/>
            <a:ext cx="4686300" cy="895350"/>
          </a:xfrm>
        </p:spPr>
        <p:txBody>
          <a:bodyPr/>
          <a:lstStyle/>
          <a:p>
            <a:pPr algn="ctr" eaLnBrk="1" fontAlgn="auto" hangingPunct="1">
              <a:spcAft>
                <a:spcPts val="0"/>
              </a:spcAft>
              <a:defRPr/>
            </a:pPr>
            <a:r>
              <a:rPr lang="en-US" dirty="0">
                <a:ea typeface="+mj-ea"/>
                <a:cs typeface="+mj-cs"/>
              </a:rPr>
              <a:t>Can We Size The Holes?</a:t>
            </a:r>
          </a:p>
        </p:txBody>
      </p:sp>
      <p:sp>
        <p:nvSpPr>
          <p:cNvPr id="35843" name="Text Box 20"/>
          <p:cNvSpPr txBox="1">
            <a:spLocks noChangeArrowheads="1"/>
          </p:cNvSpPr>
          <p:nvPr/>
        </p:nvSpPr>
        <p:spPr bwMode="auto">
          <a:xfrm>
            <a:off x="3657600" y="1219200"/>
            <a:ext cx="5334000" cy="641350"/>
          </a:xfrm>
          <a:prstGeom prst="rect">
            <a:avLst/>
          </a:prstGeom>
          <a:noFill/>
          <a:ln w="9525">
            <a:noFill/>
            <a:miter lim="800000"/>
            <a:headEnd/>
            <a:tailEnd/>
          </a:ln>
        </p:spPr>
        <p:txBody>
          <a:bodyPr>
            <a:spAutoFit/>
          </a:bodyPr>
          <a:lstStyle/>
          <a:p>
            <a:pPr>
              <a:spcBef>
                <a:spcPct val="50000"/>
              </a:spcBef>
            </a:pPr>
            <a:endParaRPr lang="en-US" sz="3600">
              <a:latin typeface="Garamond" pitchFamily="18" charset="0"/>
            </a:endParaRPr>
          </a:p>
        </p:txBody>
      </p:sp>
      <p:grpSp>
        <p:nvGrpSpPr>
          <p:cNvPr id="35844" name="Group 32"/>
          <p:cNvGrpSpPr>
            <a:grpSpLocks/>
          </p:cNvGrpSpPr>
          <p:nvPr/>
        </p:nvGrpSpPr>
        <p:grpSpPr bwMode="auto">
          <a:xfrm>
            <a:off x="417573" y="3436908"/>
            <a:ext cx="1497013" cy="1363662"/>
            <a:chOff x="1271588" y="4094163"/>
            <a:chExt cx="1497012" cy="1364166"/>
          </a:xfrm>
        </p:grpSpPr>
        <p:pic>
          <p:nvPicPr>
            <p:cNvPr id="35857" name="Picture 33"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35858" name="Freeform 34"/>
            <p:cNvSpPr>
              <a:spLocks noChangeArrowheads="1"/>
            </p:cNvSpPr>
            <p:nvPr/>
          </p:nvSpPr>
          <p:spPr bwMode="auto">
            <a:xfrm>
              <a:off x="1271588" y="4612139"/>
              <a:ext cx="1370012" cy="264661"/>
            </a:xfrm>
            <a:custGeom>
              <a:avLst/>
              <a:gdLst>
                <a:gd name="T0" fmla="*/ 10497911 w 1117600"/>
                <a:gd name="T1" fmla="*/ 2027982 h 215900"/>
                <a:gd name="T2" fmla="*/ 7873449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35859" name="Text Box 20"/>
            <p:cNvSpPr txBox="1">
              <a:spLocks noChangeArrowheads="1"/>
            </p:cNvSpPr>
            <p:nvPr/>
          </p:nvSpPr>
          <p:spPr bwMode="auto">
            <a:xfrm>
              <a:off x="2057401" y="4199940"/>
              <a:ext cx="685800" cy="338554"/>
            </a:xfrm>
            <a:prstGeom prst="rect">
              <a:avLst/>
            </a:prstGeom>
            <a:noFill/>
            <a:ln w="9525">
              <a:noFill/>
              <a:miter lim="800000"/>
              <a:headEnd/>
              <a:tailEnd/>
            </a:ln>
          </p:spPr>
          <p:txBody>
            <a:bodyPr>
              <a:spAutoFit/>
            </a:bodyPr>
            <a:lstStyle/>
            <a:p>
              <a:r>
                <a:rPr lang="en-US" sz="1600" b="1">
                  <a:solidFill>
                    <a:srgbClr val="00003E"/>
                  </a:solidFill>
                </a:rPr>
                <a:t>50Pa</a:t>
              </a:r>
            </a:p>
          </p:txBody>
        </p:sp>
      </p:grpSp>
      <p:sp>
        <p:nvSpPr>
          <p:cNvPr id="25" name="Rectangle 24"/>
          <p:cNvSpPr/>
          <p:nvPr/>
        </p:nvSpPr>
        <p:spPr bwMode="auto">
          <a:xfrm flipV="1">
            <a:off x="1684492" y="5111750"/>
            <a:ext cx="492125" cy="165100"/>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algn="ctr" defTabSz="914400">
              <a:defRPr/>
            </a:pPr>
            <a:endParaRPr lang="en-US" sz="2800" b="1">
              <a:latin typeface="Arial" pitchFamily="-108" charset="0"/>
              <a:ea typeface="ＭＳ Ｐゴシック" charset="-128"/>
              <a:cs typeface="ＭＳ Ｐゴシック" charset="-128"/>
            </a:endParaRPr>
          </a:p>
        </p:txBody>
      </p:sp>
      <p:grpSp>
        <p:nvGrpSpPr>
          <p:cNvPr id="3" name="Group 36"/>
          <p:cNvGrpSpPr>
            <a:grpSpLocks/>
          </p:cNvGrpSpPr>
          <p:nvPr/>
        </p:nvGrpSpPr>
        <p:grpSpPr bwMode="auto">
          <a:xfrm>
            <a:off x="2574986" y="2068483"/>
            <a:ext cx="869950" cy="1363662"/>
            <a:chOff x="2006600" y="4094163"/>
            <a:chExt cx="868930" cy="1364166"/>
          </a:xfrm>
        </p:grpSpPr>
        <p:pic>
          <p:nvPicPr>
            <p:cNvPr id="35854" name="Picture 15"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35855" name="Freeform 16"/>
            <p:cNvSpPr>
              <a:spLocks noChangeArrowheads="1"/>
            </p:cNvSpPr>
            <p:nvPr/>
          </p:nvSpPr>
          <p:spPr bwMode="auto">
            <a:xfrm rot="5400000">
              <a:off x="2400696" y="4410112"/>
              <a:ext cx="685006" cy="264662"/>
            </a:xfrm>
            <a:custGeom>
              <a:avLst/>
              <a:gdLst>
                <a:gd name="T0" fmla="*/ 5126 w 1117600"/>
                <a:gd name="T1" fmla="*/ 2028062 h 215900"/>
                <a:gd name="T2" fmla="*/ 3844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35856" name="Text Box 20"/>
            <p:cNvSpPr txBox="1">
              <a:spLocks noChangeArrowheads="1"/>
            </p:cNvSpPr>
            <p:nvPr/>
          </p:nvSpPr>
          <p:spPr bwMode="auto">
            <a:xfrm>
              <a:off x="2057401" y="4199940"/>
              <a:ext cx="685800" cy="338554"/>
            </a:xfrm>
            <a:prstGeom prst="rect">
              <a:avLst/>
            </a:prstGeom>
            <a:noFill/>
            <a:ln w="9525">
              <a:noFill/>
              <a:miter lim="800000"/>
              <a:headEnd/>
              <a:tailEnd/>
            </a:ln>
          </p:spPr>
          <p:txBody>
            <a:bodyPr>
              <a:spAutoFit/>
            </a:bodyPr>
            <a:lstStyle/>
            <a:p>
              <a:r>
                <a:rPr lang="en-US" sz="1600" b="1">
                  <a:solidFill>
                    <a:srgbClr val="00003E"/>
                  </a:solidFill>
                </a:rPr>
                <a:t>25Pa</a:t>
              </a:r>
            </a:p>
          </p:txBody>
        </p:sp>
      </p:grpSp>
      <p:grpSp>
        <p:nvGrpSpPr>
          <p:cNvPr id="4" name="Group 40"/>
          <p:cNvGrpSpPr>
            <a:grpSpLocks/>
          </p:cNvGrpSpPr>
          <p:nvPr/>
        </p:nvGrpSpPr>
        <p:grpSpPr bwMode="auto">
          <a:xfrm>
            <a:off x="2574986" y="3482945"/>
            <a:ext cx="882650" cy="1787525"/>
            <a:chOff x="1993900" y="4132263"/>
            <a:chExt cx="881630" cy="1787728"/>
          </a:xfrm>
        </p:grpSpPr>
        <p:pic>
          <p:nvPicPr>
            <p:cNvPr id="35851" name="Picture 19" descr="ZPD_HouseFigure_Menometer.png"/>
            <p:cNvPicPr>
              <a:picLocks noChangeAspect="1"/>
            </p:cNvPicPr>
            <p:nvPr/>
          </p:nvPicPr>
          <p:blipFill>
            <a:blip r:embed="rId4"/>
            <a:srcRect/>
            <a:stretch>
              <a:fillRect/>
            </a:stretch>
          </p:blipFill>
          <p:spPr bwMode="auto">
            <a:xfrm>
              <a:off x="1993900" y="4132263"/>
              <a:ext cx="762000" cy="1364166"/>
            </a:xfrm>
            <a:prstGeom prst="rect">
              <a:avLst/>
            </a:prstGeom>
            <a:noFill/>
            <a:ln w="9525">
              <a:noFill/>
              <a:miter lim="800000"/>
              <a:headEnd/>
              <a:tailEnd/>
            </a:ln>
          </p:spPr>
        </p:pic>
        <p:sp>
          <p:nvSpPr>
            <p:cNvPr id="35852" name="Freeform 25"/>
            <p:cNvSpPr>
              <a:spLocks noChangeArrowheads="1"/>
            </p:cNvSpPr>
            <p:nvPr/>
          </p:nvSpPr>
          <p:spPr bwMode="auto">
            <a:xfrm rot="5400000" flipH="1">
              <a:off x="2225676" y="5270138"/>
              <a:ext cx="1035045" cy="264662"/>
            </a:xfrm>
            <a:custGeom>
              <a:avLst/>
              <a:gdLst>
                <a:gd name="T0" fmla="*/ 480494 w 1117600"/>
                <a:gd name="T1" fmla="*/ 2028062 h 215900"/>
                <a:gd name="T2" fmla="*/ 360369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35853" name="Text Box 20"/>
            <p:cNvSpPr txBox="1">
              <a:spLocks noChangeArrowheads="1"/>
            </p:cNvSpPr>
            <p:nvPr/>
          </p:nvSpPr>
          <p:spPr bwMode="auto">
            <a:xfrm>
              <a:off x="2044701" y="4238040"/>
              <a:ext cx="685800" cy="338554"/>
            </a:xfrm>
            <a:prstGeom prst="rect">
              <a:avLst/>
            </a:prstGeom>
            <a:noFill/>
            <a:ln w="9525">
              <a:noFill/>
              <a:miter lim="800000"/>
              <a:headEnd/>
              <a:tailEnd/>
            </a:ln>
          </p:spPr>
          <p:txBody>
            <a:bodyPr>
              <a:spAutoFit/>
            </a:bodyPr>
            <a:lstStyle/>
            <a:p>
              <a:r>
                <a:rPr lang="en-US" sz="1600" b="1">
                  <a:solidFill>
                    <a:srgbClr val="00003E"/>
                  </a:solidFill>
                </a:rPr>
                <a:t> 0Pa</a:t>
              </a:r>
            </a:p>
          </p:txBody>
        </p:sp>
      </p:grpSp>
      <p:sp>
        <p:nvSpPr>
          <p:cNvPr id="28" name="Text Box 25"/>
          <p:cNvSpPr txBox="1">
            <a:spLocks noChangeArrowheads="1"/>
          </p:cNvSpPr>
          <p:nvPr/>
        </p:nvSpPr>
        <p:spPr bwMode="auto">
          <a:xfrm>
            <a:off x="5043394" y="1325533"/>
            <a:ext cx="3797300" cy="1187450"/>
          </a:xfrm>
          <a:prstGeom prst="rect">
            <a:avLst/>
          </a:prstGeom>
          <a:noFill/>
          <a:ln w="9525">
            <a:noFill/>
            <a:miter lim="800000"/>
            <a:headEnd/>
            <a:tailEnd/>
          </a:ln>
        </p:spPr>
        <p:txBody>
          <a:bodyPr>
            <a:spAutoFit/>
          </a:bodyPr>
          <a:lstStyle/>
          <a:p>
            <a:pPr>
              <a:spcBef>
                <a:spcPct val="50000"/>
              </a:spcBef>
            </a:pPr>
            <a:r>
              <a:rPr lang="en-US"/>
              <a:t>Do the layers of walls and ceilings between inside and out affect pressures?</a:t>
            </a:r>
            <a:endParaRPr lang="en-US" b="1" i="1">
              <a:solidFill>
                <a:srgbClr val="000066"/>
              </a:solidFill>
            </a:endParaRPr>
          </a:p>
        </p:txBody>
      </p:sp>
      <p:sp>
        <p:nvSpPr>
          <p:cNvPr id="29" name="Text Box 25"/>
          <p:cNvSpPr txBox="1">
            <a:spLocks noChangeArrowheads="1"/>
          </p:cNvSpPr>
          <p:nvPr/>
        </p:nvSpPr>
        <p:spPr bwMode="auto">
          <a:xfrm>
            <a:off x="5059269" y="3605183"/>
            <a:ext cx="3797300" cy="1552575"/>
          </a:xfrm>
          <a:prstGeom prst="rect">
            <a:avLst/>
          </a:prstGeom>
          <a:noFill/>
          <a:ln w="9525">
            <a:noFill/>
            <a:miter lim="800000"/>
            <a:headEnd/>
            <a:tailEnd/>
          </a:ln>
        </p:spPr>
        <p:txBody>
          <a:bodyPr>
            <a:spAutoFit/>
          </a:bodyPr>
          <a:lstStyle/>
          <a:p>
            <a:pPr>
              <a:spcBef>
                <a:spcPct val="50000"/>
              </a:spcBef>
            </a:pPr>
            <a:r>
              <a:rPr lang="en-US"/>
              <a:t>Lets see how to use CFM50 and pressure changes to find airsealing and CFM50 goals. </a:t>
            </a:r>
            <a:endParaRPr lang="en-US" b="1" i="1">
              <a:solidFill>
                <a:srgbClr val="000066"/>
              </a:solidFill>
            </a:endParaRPr>
          </a:p>
        </p:txBody>
      </p:sp>
      <p:sp>
        <p:nvSpPr>
          <p:cNvPr id="22" name="Footer Placeholder 1">
            <a:extLst>
              <a:ext uri="{FF2B5EF4-FFF2-40B4-BE49-F238E27FC236}">
                <a16:creationId xmlns:a16="http://schemas.microsoft.com/office/drawing/2014/main" id="{86DA562E-A611-4639-AA2B-AD3CA017841F}"/>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23" name="Picture 22">
            <a:extLst>
              <a:ext uri="{FF2B5EF4-FFF2-40B4-BE49-F238E27FC236}">
                <a16:creationId xmlns:a16="http://schemas.microsoft.com/office/drawing/2014/main" id="{19BEB217-B795-4516-97AE-6A25C444B8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A green text on a black background&#10;&#10;AI-generated content may be incorrect.">
            <a:extLst>
              <a:ext uri="{FF2B5EF4-FFF2-40B4-BE49-F238E27FC236}">
                <a16:creationId xmlns:a16="http://schemas.microsoft.com/office/drawing/2014/main" id="{A46B0F6E-9D08-4B0D-AA1F-38D8970CC9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9A10EAF6-BBE1-4E33-8EA8-724850CB5025}"/>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7" name="Slide Number Placeholder 2">
            <a:extLst>
              <a:ext uri="{FF2B5EF4-FFF2-40B4-BE49-F238E27FC236}">
                <a16:creationId xmlns:a16="http://schemas.microsoft.com/office/drawing/2014/main" id="{307B4C3A-DE2D-4CDB-A132-0F8F867A5CAC}"/>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10</a:t>
            </a:fld>
            <a:endParaRPr lang="en-US" altLang="en-US" sz="800" b="1" dirty="0">
              <a:solidFill>
                <a:schemeClr val="bg1"/>
              </a:solidFill>
            </a:endParaRPr>
          </a:p>
        </p:txBody>
      </p:sp>
      <p:pic>
        <p:nvPicPr>
          <p:cNvPr id="30" name="Picture 29" descr="A black and white sign with black text&#10;&#10;AI-generated content may be incorrect.">
            <a:extLst>
              <a:ext uri="{FF2B5EF4-FFF2-40B4-BE49-F238E27FC236}">
                <a16:creationId xmlns:a16="http://schemas.microsoft.com/office/drawing/2014/main" id="{3A52728A-9386-404D-863B-C2409B5AB2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A green text on a white background&#10;&#10;AI-generated content may be incorrect.">
            <a:extLst>
              <a:ext uri="{FF2B5EF4-FFF2-40B4-BE49-F238E27FC236}">
                <a16:creationId xmlns:a16="http://schemas.microsoft.com/office/drawing/2014/main" id="{FD3D3F3E-D69F-4934-8475-C7AF10521B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A blue and grey logo&#10;&#10;AI-generated content may be incorrect.">
            <a:extLst>
              <a:ext uri="{FF2B5EF4-FFF2-40B4-BE49-F238E27FC236}">
                <a16:creationId xmlns:a16="http://schemas.microsoft.com/office/drawing/2014/main" id="{586F89DE-F9EF-47A6-9AB1-5E0D6F80BD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4" descr="ZPD_HouseFigure_A.png"/>
          <p:cNvPicPr>
            <a:picLocks noChangeAspect="1"/>
          </p:cNvPicPr>
          <p:nvPr/>
        </p:nvPicPr>
        <p:blipFill>
          <a:blip r:embed="rId3"/>
          <a:srcRect l="30222" t="6546" r="28227" b="24055"/>
          <a:stretch>
            <a:fillRect/>
          </a:stretch>
        </p:blipFill>
        <p:spPr bwMode="auto">
          <a:xfrm>
            <a:off x="0" y="647869"/>
            <a:ext cx="4376738" cy="5376863"/>
          </a:xfrm>
          <a:prstGeom prst="rect">
            <a:avLst/>
          </a:prstGeom>
          <a:noFill/>
          <a:ln w="9525">
            <a:noFill/>
            <a:miter lim="800000"/>
            <a:headEnd/>
            <a:tailEnd/>
          </a:ln>
        </p:spPr>
      </p:pic>
      <p:sp>
        <p:nvSpPr>
          <p:cNvPr id="37890" name="TextBox 27"/>
          <p:cNvSpPr txBox="1">
            <a:spLocks noChangeArrowheads="1"/>
          </p:cNvSpPr>
          <p:nvPr/>
        </p:nvSpPr>
        <p:spPr bwMode="auto">
          <a:xfrm>
            <a:off x="1093788" y="803444"/>
            <a:ext cx="2249487" cy="523875"/>
          </a:xfrm>
          <a:prstGeom prst="rect">
            <a:avLst/>
          </a:prstGeom>
          <a:noFill/>
          <a:ln w="9525">
            <a:noFill/>
            <a:miter lim="800000"/>
            <a:headEnd/>
            <a:tailEnd/>
          </a:ln>
        </p:spPr>
        <p:txBody>
          <a:bodyPr>
            <a:spAutoFit/>
          </a:bodyPr>
          <a:lstStyle/>
          <a:p>
            <a:pPr algn="ctr"/>
            <a:r>
              <a:rPr lang="en-US" sz="2800" b="1">
                <a:solidFill>
                  <a:srgbClr val="333333"/>
                </a:solidFill>
              </a:rPr>
              <a:t>1850 CFM50</a:t>
            </a:r>
          </a:p>
        </p:txBody>
      </p:sp>
      <p:grpSp>
        <p:nvGrpSpPr>
          <p:cNvPr id="37891" name="Group 30"/>
          <p:cNvGrpSpPr>
            <a:grpSpLocks/>
          </p:cNvGrpSpPr>
          <p:nvPr/>
        </p:nvGrpSpPr>
        <p:grpSpPr bwMode="auto">
          <a:xfrm>
            <a:off x="371475" y="2725907"/>
            <a:ext cx="1497013" cy="1363662"/>
            <a:chOff x="1271588" y="4094163"/>
            <a:chExt cx="1497012" cy="1364166"/>
          </a:xfrm>
        </p:grpSpPr>
        <p:pic>
          <p:nvPicPr>
            <p:cNvPr id="37923" name="Picture 26"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37924" name="Freeform 28"/>
            <p:cNvSpPr>
              <a:spLocks noChangeArrowheads="1"/>
            </p:cNvSpPr>
            <p:nvPr/>
          </p:nvSpPr>
          <p:spPr bwMode="auto">
            <a:xfrm>
              <a:off x="1271588" y="4612139"/>
              <a:ext cx="1370012" cy="264661"/>
            </a:xfrm>
            <a:custGeom>
              <a:avLst/>
              <a:gdLst>
                <a:gd name="T0" fmla="*/ 10497911 w 1117600"/>
                <a:gd name="T1" fmla="*/ 2027982 h 215900"/>
                <a:gd name="T2" fmla="*/ 7873449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37925" name="Text Box 20"/>
            <p:cNvSpPr txBox="1">
              <a:spLocks noChangeArrowheads="1"/>
            </p:cNvSpPr>
            <p:nvPr/>
          </p:nvSpPr>
          <p:spPr bwMode="auto">
            <a:xfrm>
              <a:off x="2057401" y="4199940"/>
              <a:ext cx="685800" cy="338554"/>
            </a:xfrm>
            <a:prstGeom prst="rect">
              <a:avLst/>
            </a:prstGeom>
            <a:noFill/>
            <a:ln w="9525">
              <a:noFill/>
              <a:miter lim="800000"/>
              <a:headEnd/>
              <a:tailEnd/>
            </a:ln>
          </p:spPr>
          <p:txBody>
            <a:bodyPr>
              <a:spAutoFit/>
            </a:bodyPr>
            <a:lstStyle/>
            <a:p>
              <a:r>
                <a:rPr lang="en-US" sz="1600" b="1">
                  <a:solidFill>
                    <a:srgbClr val="00003E"/>
                  </a:solidFill>
                </a:rPr>
                <a:t>50Pa</a:t>
              </a:r>
            </a:p>
          </p:txBody>
        </p:sp>
      </p:grpSp>
      <p:pic>
        <p:nvPicPr>
          <p:cNvPr id="37892" name="Picture 19" descr="ZPD_HouseFigure_A.png"/>
          <p:cNvPicPr>
            <a:picLocks noChangeAspect="1"/>
          </p:cNvPicPr>
          <p:nvPr/>
        </p:nvPicPr>
        <p:blipFill>
          <a:blip r:embed="rId3"/>
          <a:srcRect l="30598" t="6546" r="24138" b="24055"/>
          <a:stretch>
            <a:fillRect/>
          </a:stretch>
        </p:blipFill>
        <p:spPr bwMode="auto">
          <a:xfrm>
            <a:off x="4375150" y="647869"/>
            <a:ext cx="4768850" cy="5376863"/>
          </a:xfrm>
          <a:prstGeom prst="rect">
            <a:avLst/>
          </a:prstGeom>
          <a:noFill/>
          <a:ln w="9525">
            <a:noFill/>
            <a:miter lim="800000"/>
            <a:headEnd/>
            <a:tailEnd/>
          </a:ln>
        </p:spPr>
      </p:pic>
      <p:sp>
        <p:nvSpPr>
          <p:cNvPr id="37893" name="TextBox 27"/>
          <p:cNvSpPr txBox="1">
            <a:spLocks noChangeArrowheads="1"/>
          </p:cNvSpPr>
          <p:nvPr/>
        </p:nvSpPr>
        <p:spPr bwMode="auto">
          <a:xfrm>
            <a:off x="5202238" y="803444"/>
            <a:ext cx="3019425" cy="701675"/>
          </a:xfrm>
          <a:prstGeom prst="rect">
            <a:avLst/>
          </a:prstGeom>
          <a:noFill/>
          <a:ln w="9525">
            <a:noFill/>
            <a:miter lim="800000"/>
            <a:headEnd/>
            <a:tailEnd/>
          </a:ln>
        </p:spPr>
        <p:txBody>
          <a:bodyPr>
            <a:spAutoFit/>
          </a:bodyPr>
          <a:lstStyle/>
          <a:p>
            <a:pPr algn="ctr"/>
            <a:r>
              <a:rPr lang="en-US" sz="2800" b="1">
                <a:solidFill>
                  <a:srgbClr val="333333"/>
                </a:solidFill>
              </a:rPr>
              <a:t>2200 CFM50</a:t>
            </a:r>
          </a:p>
          <a:p>
            <a:pPr algn="ctr"/>
            <a:endParaRPr lang="en-US" sz="1200" b="1">
              <a:solidFill>
                <a:srgbClr val="333333"/>
              </a:solidFill>
            </a:endParaRPr>
          </a:p>
        </p:txBody>
      </p:sp>
      <p:cxnSp>
        <p:nvCxnSpPr>
          <p:cNvPr id="37894" name="Straight Connector 43"/>
          <p:cNvCxnSpPr>
            <a:cxnSpLocks noChangeShapeType="1"/>
          </p:cNvCxnSpPr>
          <p:nvPr/>
        </p:nvCxnSpPr>
        <p:spPr bwMode="auto">
          <a:xfrm rot="5400000">
            <a:off x="1686719" y="3336300"/>
            <a:ext cx="5378450" cy="1588"/>
          </a:xfrm>
          <a:prstGeom prst="line">
            <a:avLst/>
          </a:prstGeom>
          <a:noFill/>
          <a:ln w="63500">
            <a:solidFill>
              <a:srgbClr val="FFFFFF"/>
            </a:solidFill>
            <a:round/>
            <a:headEnd/>
            <a:tailEnd/>
          </a:ln>
        </p:spPr>
      </p:cxnSp>
      <p:sp>
        <p:nvSpPr>
          <p:cNvPr id="45" name="Rectangle 44"/>
          <p:cNvSpPr/>
          <p:nvPr/>
        </p:nvSpPr>
        <p:spPr bwMode="auto">
          <a:xfrm flipV="1">
            <a:off x="6415088" y="4681707"/>
            <a:ext cx="492125" cy="16351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algn="ctr" defTabSz="914400">
              <a:defRPr/>
            </a:pPr>
            <a:endParaRPr lang="en-US" sz="2800" b="1">
              <a:latin typeface="Arial" pitchFamily="-108" charset="0"/>
              <a:ea typeface="ＭＳ Ｐゴシック" charset="-128"/>
              <a:cs typeface="ＭＳ Ｐゴシック" charset="-128"/>
            </a:endParaRPr>
          </a:p>
        </p:txBody>
      </p:sp>
      <p:grpSp>
        <p:nvGrpSpPr>
          <p:cNvPr id="37896" name="Group 40"/>
          <p:cNvGrpSpPr>
            <a:grpSpLocks/>
          </p:cNvGrpSpPr>
          <p:nvPr/>
        </p:nvGrpSpPr>
        <p:grpSpPr bwMode="auto">
          <a:xfrm>
            <a:off x="2274888" y="3221207"/>
            <a:ext cx="882650" cy="1787525"/>
            <a:chOff x="1993900" y="4132263"/>
            <a:chExt cx="881630" cy="1787728"/>
          </a:xfrm>
        </p:grpSpPr>
        <p:pic>
          <p:nvPicPr>
            <p:cNvPr id="37920" name="Picture 46" descr="ZPD_HouseFigure_Menometer.png"/>
            <p:cNvPicPr>
              <a:picLocks noChangeAspect="1"/>
            </p:cNvPicPr>
            <p:nvPr/>
          </p:nvPicPr>
          <p:blipFill>
            <a:blip r:embed="rId4"/>
            <a:srcRect/>
            <a:stretch>
              <a:fillRect/>
            </a:stretch>
          </p:blipFill>
          <p:spPr bwMode="auto">
            <a:xfrm>
              <a:off x="1993900" y="4132263"/>
              <a:ext cx="762000" cy="1364166"/>
            </a:xfrm>
            <a:prstGeom prst="rect">
              <a:avLst/>
            </a:prstGeom>
            <a:noFill/>
            <a:ln w="9525">
              <a:noFill/>
              <a:miter lim="800000"/>
              <a:headEnd/>
              <a:tailEnd/>
            </a:ln>
          </p:spPr>
        </p:pic>
        <p:sp>
          <p:nvSpPr>
            <p:cNvPr id="37921" name="Freeform 47"/>
            <p:cNvSpPr>
              <a:spLocks noChangeArrowheads="1"/>
            </p:cNvSpPr>
            <p:nvPr/>
          </p:nvSpPr>
          <p:spPr bwMode="auto">
            <a:xfrm rot="5400000" flipH="1">
              <a:off x="2225676" y="5270138"/>
              <a:ext cx="1035045" cy="264662"/>
            </a:xfrm>
            <a:custGeom>
              <a:avLst/>
              <a:gdLst>
                <a:gd name="T0" fmla="*/ 480494 w 1117600"/>
                <a:gd name="T1" fmla="*/ 2028062 h 215900"/>
                <a:gd name="T2" fmla="*/ 360369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37922" name="Text Box 20"/>
            <p:cNvSpPr txBox="1">
              <a:spLocks noChangeArrowheads="1"/>
            </p:cNvSpPr>
            <p:nvPr/>
          </p:nvSpPr>
          <p:spPr bwMode="auto">
            <a:xfrm>
              <a:off x="2044701" y="4238040"/>
              <a:ext cx="711200" cy="338554"/>
            </a:xfrm>
            <a:prstGeom prst="rect">
              <a:avLst/>
            </a:prstGeom>
            <a:noFill/>
            <a:ln w="9525">
              <a:noFill/>
              <a:miter lim="800000"/>
              <a:headEnd/>
              <a:tailEnd/>
            </a:ln>
          </p:spPr>
          <p:txBody>
            <a:bodyPr>
              <a:spAutoFit/>
            </a:bodyPr>
            <a:lstStyle/>
            <a:p>
              <a:r>
                <a:rPr lang="en-US" sz="1600" b="1">
                  <a:solidFill>
                    <a:srgbClr val="00003E"/>
                  </a:solidFill>
                </a:rPr>
                <a:t>25Pa</a:t>
              </a:r>
            </a:p>
          </p:txBody>
        </p:sp>
      </p:grpSp>
      <p:grpSp>
        <p:nvGrpSpPr>
          <p:cNvPr id="37897" name="Group 30"/>
          <p:cNvGrpSpPr>
            <a:grpSpLocks/>
          </p:cNvGrpSpPr>
          <p:nvPr/>
        </p:nvGrpSpPr>
        <p:grpSpPr bwMode="auto">
          <a:xfrm>
            <a:off x="358775" y="4672182"/>
            <a:ext cx="1497013" cy="1363662"/>
            <a:chOff x="1271588" y="4094163"/>
            <a:chExt cx="1497012" cy="1364166"/>
          </a:xfrm>
        </p:grpSpPr>
        <p:pic>
          <p:nvPicPr>
            <p:cNvPr id="37917" name="Picture 50"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37918" name="Freeform 51"/>
            <p:cNvSpPr>
              <a:spLocks noChangeArrowheads="1"/>
            </p:cNvSpPr>
            <p:nvPr/>
          </p:nvSpPr>
          <p:spPr bwMode="auto">
            <a:xfrm>
              <a:off x="1271588" y="4612139"/>
              <a:ext cx="1370012" cy="264661"/>
            </a:xfrm>
            <a:custGeom>
              <a:avLst/>
              <a:gdLst>
                <a:gd name="T0" fmla="*/ 10497911 w 1117600"/>
                <a:gd name="T1" fmla="*/ 2027982 h 215900"/>
                <a:gd name="T2" fmla="*/ 7873449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37919" name="Text Box 20"/>
            <p:cNvSpPr txBox="1">
              <a:spLocks noChangeArrowheads="1"/>
            </p:cNvSpPr>
            <p:nvPr/>
          </p:nvSpPr>
          <p:spPr bwMode="auto">
            <a:xfrm>
              <a:off x="2057401" y="4199940"/>
              <a:ext cx="685800" cy="338554"/>
            </a:xfrm>
            <a:prstGeom prst="rect">
              <a:avLst/>
            </a:prstGeom>
            <a:noFill/>
            <a:ln w="9525">
              <a:noFill/>
              <a:miter lim="800000"/>
              <a:headEnd/>
              <a:tailEnd/>
            </a:ln>
          </p:spPr>
          <p:txBody>
            <a:bodyPr>
              <a:spAutoFit/>
            </a:bodyPr>
            <a:lstStyle/>
            <a:p>
              <a:r>
                <a:rPr lang="en-US" sz="1600" b="1">
                  <a:solidFill>
                    <a:srgbClr val="00003E"/>
                  </a:solidFill>
                </a:rPr>
                <a:t>25Pa</a:t>
              </a:r>
            </a:p>
          </p:txBody>
        </p:sp>
      </p:grpSp>
      <p:grpSp>
        <p:nvGrpSpPr>
          <p:cNvPr id="37898" name="Group 30"/>
          <p:cNvGrpSpPr>
            <a:grpSpLocks/>
          </p:cNvGrpSpPr>
          <p:nvPr/>
        </p:nvGrpSpPr>
        <p:grpSpPr bwMode="auto">
          <a:xfrm>
            <a:off x="4757738" y="2725907"/>
            <a:ext cx="1497012" cy="1363662"/>
            <a:chOff x="1271588" y="4094163"/>
            <a:chExt cx="1497012" cy="1364166"/>
          </a:xfrm>
        </p:grpSpPr>
        <p:pic>
          <p:nvPicPr>
            <p:cNvPr id="37914" name="Picture 54"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37915" name="Freeform 55"/>
            <p:cNvSpPr>
              <a:spLocks noChangeArrowheads="1"/>
            </p:cNvSpPr>
            <p:nvPr/>
          </p:nvSpPr>
          <p:spPr bwMode="auto">
            <a:xfrm>
              <a:off x="1271588" y="4612139"/>
              <a:ext cx="1370012" cy="264661"/>
            </a:xfrm>
            <a:custGeom>
              <a:avLst/>
              <a:gdLst>
                <a:gd name="T0" fmla="*/ 10497911 w 1117600"/>
                <a:gd name="T1" fmla="*/ 2027982 h 215900"/>
                <a:gd name="T2" fmla="*/ 7873449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37916" name="Text Box 20"/>
            <p:cNvSpPr txBox="1">
              <a:spLocks noChangeArrowheads="1"/>
            </p:cNvSpPr>
            <p:nvPr/>
          </p:nvSpPr>
          <p:spPr bwMode="auto">
            <a:xfrm>
              <a:off x="2057401" y="4199940"/>
              <a:ext cx="685800" cy="338554"/>
            </a:xfrm>
            <a:prstGeom prst="rect">
              <a:avLst/>
            </a:prstGeom>
            <a:noFill/>
            <a:ln w="9525">
              <a:noFill/>
              <a:miter lim="800000"/>
              <a:headEnd/>
              <a:tailEnd/>
            </a:ln>
          </p:spPr>
          <p:txBody>
            <a:bodyPr>
              <a:spAutoFit/>
            </a:bodyPr>
            <a:lstStyle/>
            <a:p>
              <a:r>
                <a:rPr lang="en-US" sz="1600" b="1">
                  <a:solidFill>
                    <a:srgbClr val="00003E"/>
                  </a:solidFill>
                </a:rPr>
                <a:t>50Pa</a:t>
              </a:r>
            </a:p>
          </p:txBody>
        </p:sp>
      </p:grpSp>
      <p:grpSp>
        <p:nvGrpSpPr>
          <p:cNvPr id="37899" name="Group 40"/>
          <p:cNvGrpSpPr>
            <a:grpSpLocks/>
          </p:cNvGrpSpPr>
          <p:nvPr/>
        </p:nvGrpSpPr>
        <p:grpSpPr bwMode="auto">
          <a:xfrm>
            <a:off x="6661150" y="3243432"/>
            <a:ext cx="882650" cy="1787525"/>
            <a:chOff x="1993900" y="4132263"/>
            <a:chExt cx="881630" cy="1787728"/>
          </a:xfrm>
        </p:grpSpPr>
        <p:pic>
          <p:nvPicPr>
            <p:cNvPr id="37911" name="Picture 58" descr="ZPD_HouseFigure_Menometer.png"/>
            <p:cNvPicPr>
              <a:picLocks noChangeAspect="1"/>
            </p:cNvPicPr>
            <p:nvPr/>
          </p:nvPicPr>
          <p:blipFill>
            <a:blip r:embed="rId4"/>
            <a:srcRect/>
            <a:stretch>
              <a:fillRect/>
            </a:stretch>
          </p:blipFill>
          <p:spPr bwMode="auto">
            <a:xfrm>
              <a:off x="1993900" y="4132263"/>
              <a:ext cx="762000" cy="1364166"/>
            </a:xfrm>
            <a:prstGeom prst="rect">
              <a:avLst/>
            </a:prstGeom>
            <a:noFill/>
            <a:ln w="9525">
              <a:noFill/>
              <a:miter lim="800000"/>
              <a:headEnd/>
              <a:tailEnd/>
            </a:ln>
          </p:spPr>
        </p:pic>
        <p:sp>
          <p:nvSpPr>
            <p:cNvPr id="37912" name="Freeform 59"/>
            <p:cNvSpPr>
              <a:spLocks noChangeArrowheads="1"/>
            </p:cNvSpPr>
            <p:nvPr/>
          </p:nvSpPr>
          <p:spPr bwMode="auto">
            <a:xfrm rot="5400000" flipH="1">
              <a:off x="2225676" y="5270138"/>
              <a:ext cx="1035045" cy="264662"/>
            </a:xfrm>
            <a:custGeom>
              <a:avLst/>
              <a:gdLst>
                <a:gd name="T0" fmla="*/ 480494 w 1117600"/>
                <a:gd name="T1" fmla="*/ 2028062 h 215900"/>
                <a:gd name="T2" fmla="*/ 360369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37913" name="Text Box 20"/>
            <p:cNvSpPr txBox="1">
              <a:spLocks noChangeArrowheads="1"/>
            </p:cNvSpPr>
            <p:nvPr/>
          </p:nvSpPr>
          <p:spPr bwMode="auto">
            <a:xfrm>
              <a:off x="2044701" y="4238040"/>
              <a:ext cx="711200" cy="338554"/>
            </a:xfrm>
            <a:prstGeom prst="rect">
              <a:avLst/>
            </a:prstGeom>
            <a:noFill/>
            <a:ln w="9525">
              <a:noFill/>
              <a:miter lim="800000"/>
              <a:headEnd/>
              <a:tailEnd/>
            </a:ln>
          </p:spPr>
          <p:txBody>
            <a:bodyPr>
              <a:spAutoFit/>
            </a:bodyPr>
            <a:lstStyle/>
            <a:p>
              <a:r>
                <a:rPr lang="en-US" sz="1600" b="1">
                  <a:solidFill>
                    <a:srgbClr val="00003E"/>
                  </a:solidFill>
                </a:rPr>
                <a:t> 0Pa</a:t>
              </a:r>
            </a:p>
          </p:txBody>
        </p:sp>
      </p:grpSp>
      <p:grpSp>
        <p:nvGrpSpPr>
          <p:cNvPr id="37900" name="Group 30"/>
          <p:cNvGrpSpPr>
            <a:grpSpLocks/>
          </p:cNvGrpSpPr>
          <p:nvPr/>
        </p:nvGrpSpPr>
        <p:grpSpPr bwMode="auto">
          <a:xfrm>
            <a:off x="4745038" y="4672182"/>
            <a:ext cx="1497012" cy="1363662"/>
            <a:chOff x="1271588" y="4094163"/>
            <a:chExt cx="1497012" cy="1364166"/>
          </a:xfrm>
        </p:grpSpPr>
        <p:pic>
          <p:nvPicPr>
            <p:cNvPr id="37908" name="Picture 62"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37909" name="Freeform 63"/>
            <p:cNvSpPr>
              <a:spLocks noChangeArrowheads="1"/>
            </p:cNvSpPr>
            <p:nvPr/>
          </p:nvSpPr>
          <p:spPr bwMode="auto">
            <a:xfrm>
              <a:off x="1271588" y="4612139"/>
              <a:ext cx="1370012" cy="264661"/>
            </a:xfrm>
            <a:custGeom>
              <a:avLst/>
              <a:gdLst>
                <a:gd name="T0" fmla="*/ 10497911 w 1117600"/>
                <a:gd name="T1" fmla="*/ 2027982 h 215900"/>
                <a:gd name="T2" fmla="*/ 7873449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37910" name="Text Box 20"/>
            <p:cNvSpPr txBox="1">
              <a:spLocks noChangeArrowheads="1"/>
            </p:cNvSpPr>
            <p:nvPr/>
          </p:nvSpPr>
          <p:spPr bwMode="auto">
            <a:xfrm>
              <a:off x="2057401" y="4199940"/>
              <a:ext cx="685800" cy="338554"/>
            </a:xfrm>
            <a:prstGeom prst="rect">
              <a:avLst/>
            </a:prstGeom>
            <a:noFill/>
            <a:ln w="9525">
              <a:noFill/>
              <a:miter lim="800000"/>
              <a:headEnd/>
              <a:tailEnd/>
            </a:ln>
          </p:spPr>
          <p:txBody>
            <a:bodyPr>
              <a:spAutoFit/>
            </a:bodyPr>
            <a:lstStyle/>
            <a:p>
              <a:r>
                <a:rPr lang="en-US" sz="1600" b="1">
                  <a:solidFill>
                    <a:srgbClr val="00003E"/>
                  </a:solidFill>
                </a:rPr>
                <a:t>50Pa</a:t>
              </a:r>
            </a:p>
          </p:txBody>
        </p:sp>
      </p:grpSp>
      <p:sp>
        <p:nvSpPr>
          <p:cNvPr id="66" name="Rectangle 65"/>
          <p:cNvSpPr/>
          <p:nvPr/>
        </p:nvSpPr>
        <p:spPr bwMode="auto">
          <a:xfrm flipV="1">
            <a:off x="2081213" y="4681707"/>
            <a:ext cx="490537" cy="16351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algn="ctr" defTabSz="914400">
              <a:defRPr/>
            </a:pPr>
            <a:endParaRPr lang="en-US" sz="2800" b="1">
              <a:latin typeface="Arial" pitchFamily="-108" charset="0"/>
              <a:ea typeface="ＭＳ Ｐゴシック" charset="-128"/>
              <a:cs typeface="ＭＳ Ｐゴシック" charset="-128"/>
            </a:endParaRPr>
          </a:p>
        </p:txBody>
      </p:sp>
      <p:cxnSp>
        <p:nvCxnSpPr>
          <p:cNvPr id="37902" name="Straight Connector 67"/>
          <p:cNvCxnSpPr>
            <a:cxnSpLocks noChangeShapeType="1"/>
          </p:cNvCxnSpPr>
          <p:nvPr/>
        </p:nvCxnSpPr>
        <p:spPr bwMode="auto">
          <a:xfrm rot="10800000" flipH="1">
            <a:off x="2070100" y="4762669"/>
            <a:ext cx="501650" cy="0"/>
          </a:xfrm>
          <a:prstGeom prst="line">
            <a:avLst/>
          </a:prstGeom>
          <a:noFill/>
          <a:ln w="76200">
            <a:solidFill>
              <a:schemeClr val="tx1"/>
            </a:solidFill>
            <a:round/>
            <a:headEnd/>
            <a:tailEnd/>
          </a:ln>
        </p:spPr>
      </p:cxnSp>
      <p:sp>
        <p:nvSpPr>
          <p:cNvPr id="37903" name="TextBox 27"/>
          <p:cNvSpPr txBox="1">
            <a:spLocks noChangeArrowheads="1"/>
          </p:cNvSpPr>
          <p:nvPr/>
        </p:nvSpPr>
        <p:spPr bwMode="auto">
          <a:xfrm>
            <a:off x="1839913" y="4800769"/>
            <a:ext cx="1485900" cy="609600"/>
          </a:xfrm>
          <a:prstGeom prst="rect">
            <a:avLst/>
          </a:prstGeom>
          <a:noFill/>
          <a:ln w="9525">
            <a:noFill/>
            <a:miter lim="800000"/>
            <a:headEnd/>
            <a:tailEnd/>
          </a:ln>
        </p:spPr>
        <p:txBody>
          <a:bodyPr>
            <a:spAutoFit/>
          </a:bodyPr>
          <a:lstStyle/>
          <a:p>
            <a:r>
              <a:rPr lang="en-US" sz="1700">
                <a:solidFill>
                  <a:srgbClr val="130A88"/>
                </a:solidFill>
              </a:rPr>
              <a:t>Basement door </a:t>
            </a:r>
            <a:r>
              <a:rPr lang="en-US" sz="1700" b="1" i="1">
                <a:solidFill>
                  <a:srgbClr val="130A88"/>
                </a:solidFill>
              </a:rPr>
              <a:t>closed</a:t>
            </a:r>
            <a:endParaRPr lang="en-US" sz="1700" b="1" i="1" baseline="-25000">
              <a:solidFill>
                <a:srgbClr val="130A88"/>
              </a:solidFill>
            </a:endParaRPr>
          </a:p>
        </p:txBody>
      </p:sp>
      <p:sp>
        <p:nvSpPr>
          <p:cNvPr id="37904" name="TextBox 27"/>
          <p:cNvSpPr txBox="1">
            <a:spLocks noChangeArrowheads="1"/>
          </p:cNvSpPr>
          <p:nvPr/>
        </p:nvSpPr>
        <p:spPr bwMode="auto">
          <a:xfrm>
            <a:off x="6224588" y="4800769"/>
            <a:ext cx="1485900" cy="609600"/>
          </a:xfrm>
          <a:prstGeom prst="rect">
            <a:avLst/>
          </a:prstGeom>
          <a:noFill/>
          <a:ln w="9525">
            <a:noFill/>
            <a:miter lim="800000"/>
            <a:headEnd/>
            <a:tailEnd/>
          </a:ln>
        </p:spPr>
        <p:txBody>
          <a:bodyPr>
            <a:spAutoFit/>
          </a:bodyPr>
          <a:lstStyle/>
          <a:p>
            <a:r>
              <a:rPr lang="en-US" sz="1700">
                <a:solidFill>
                  <a:srgbClr val="130A88"/>
                </a:solidFill>
              </a:rPr>
              <a:t>Basement door </a:t>
            </a:r>
            <a:r>
              <a:rPr lang="en-US" sz="1700" b="1" i="1">
                <a:solidFill>
                  <a:srgbClr val="130A88"/>
                </a:solidFill>
              </a:rPr>
              <a:t>open</a:t>
            </a:r>
            <a:endParaRPr lang="en-US" sz="1700" b="1" i="1" baseline="-25000">
              <a:solidFill>
                <a:srgbClr val="130A88"/>
              </a:solidFill>
            </a:endParaRPr>
          </a:p>
        </p:txBody>
      </p:sp>
      <p:sp>
        <p:nvSpPr>
          <p:cNvPr id="39" name="Title 38"/>
          <p:cNvSpPr>
            <a:spLocks noGrp="1"/>
          </p:cNvSpPr>
          <p:nvPr>
            <p:ph type="title"/>
          </p:nvPr>
        </p:nvSpPr>
        <p:spPr>
          <a:xfrm>
            <a:off x="1879600" y="-76952"/>
            <a:ext cx="5384800" cy="901700"/>
          </a:xfrm>
        </p:spPr>
        <p:txBody>
          <a:bodyPr wrap="square" numCol="1" anchorCtr="0" compatLnSpc="1">
            <a:prstTxWarp prst="textNoShape">
              <a:avLst/>
            </a:prstTxWarp>
          </a:bodyPr>
          <a:lstStyle/>
          <a:p>
            <a:pPr algn="ctr" eaLnBrk="1" hangingPunct="1">
              <a:defRPr/>
            </a:pPr>
            <a:r>
              <a:rPr lang="en-US" dirty="0">
                <a:ea typeface="ＭＳ Ｐゴシック"/>
                <a:cs typeface="ＭＳ Ｐゴシック"/>
              </a:rPr>
              <a:t>Here’s what we know</a:t>
            </a:r>
          </a:p>
        </p:txBody>
      </p:sp>
      <p:sp>
        <p:nvSpPr>
          <p:cNvPr id="37907" name="Text Box 40"/>
          <p:cNvSpPr txBox="1">
            <a:spLocks noChangeArrowheads="1"/>
          </p:cNvSpPr>
          <p:nvPr/>
        </p:nvSpPr>
        <p:spPr bwMode="auto">
          <a:xfrm>
            <a:off x="7543800" y="1160632"/>
            <a:ext cx="1762125" cy="822325"/>
          </a:xfrm>
          <a:prstGeom prst="rect">
            <a:avLst/>
          </a:prstGeom>
          <a:noFill/>
          <a:ln w="9525">
            <a:noFill/>
            <a:miter lim="800000"/>
            <a:headEnd/>
            <a:tailEnd/>
          </a:ln>
        </p:spPr>
        <p:txBody>
          <a:bodyPr>
            <a:spAutoFit/>
          </a:bodyPr>
          <a:lstStyle/>
          <a:p>
            <a:pPr defTabSz="914400"/>
            <a:r>
              <a:rPr lang="en-US" sz="1200" u="sng">
                <a:solidFill>
                  <a:srgbClr val="0B0C0D"/>
                </a:solidFill>
              </a:rPr>
              <a:t>Why Higher CFM50?</a:t>
            </a:r>
          </a:p>
          <a:p>
            <a:pPr defTabSz="914400"/>
            <a:r>
              <a:rPr lang="en-US" sz="1200"/>
              <a:t> &gt; </a:t>
            </a:r>
            <a:r>
              <a:rPr lang="en-US" sz="1200">
                <a:solidFill>
                  <a:srgbClr val="0B0C0D"/>
                </a:solidFill>
              </a:rPr>
              <a:t>Basement leaky?</a:t>
            </a:r>
          </a:p>
          <a:p>
            <a:pPr defTabSz="914400"/>
            <a:r>
              <a:rPr lang="en-US" sz="1200">
                <a:solidFill>
                  <a:srgbClr val="0B0C0D"/>
                </a:solidFill>
              </a:rPr>
              <a:t> &gt; More volume?</a:t>
            </a:r>
          </a:p>
          <a:p>
            <a:pPr defTabSz="914400"/>
            <a:r>
              <a:rPr lang="en-US" sz="1200">
                <a:solidFill>
                  <a:srgbClr val="0B0C0D"/>
                </a:solidFill>
              </a:rPr>
              <a:t> &gt; Pressure?</a:t>
            </a:r>
          </a:p>
        </p:txBody>
      </p:sp>
      <p:sp>
        <p:nvSpPr>
          <p:cNvPr id="40" name="Footer Placeholder 1">
            <a:extLst>
              <a:ext uri="{FF2B5EF4-FFF2-40B4-BE49-F238E27FC236}">
                <a16:creationId xmlns:a16="http://schemas.microsoft.com/office/drawing/2014/main" id="{24D1881C-EDDB-4BD8-8B73-60E85B7D4248}"/>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41" name="Picture 40">
            <a:extLst>
              <a:ext uri="{FF2B5EF4-FFF2-40B4-BE49-F238E27FC236}">
                <a16:creationId xmlns:a16="http://schemas.microsoft.com/office/drawing/2014/main" id="{884F8AA1-80CB-4279-9F41-ACC67FC906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A green text on a black background&#10;&#10;AI-generated content may be incorrect.">
            <a:extLst>
              <a:ext uri="{FF2B5EF4-FFF2-40B4-BE49-F238E27FC236}">
                <a16:creationId xmlns:a16="http://schemas.microsoft.com/office/drawing/2014/main" id="{E7DA0086-C9D9-4A0F-9208-FCF6766DFB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42">
            <a:extLst>
              <a:ext uri="{FF2B5EF4-FFF2-40B4-BE49-F238E27FC236}">
                <a16:creationId xmlns:a16="http://schemas.microsoft.com/office/drawing/2014/main" id="{1F15EFCA-AA6B-4CEB-9F9A-5ABD24607C1F}"/>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44" name="Slide Number Placeholder 2">
            <a:extLst>
              <a:ext uri="{FF2B5EF4-FFF2-40B4-BE49-F238E27FC236}">
                <a16:creationId xmlns:a16="http://schemas.microsoft.com/office/drawing/2014/main" id="{BDDFDA77-EA40-4D70-9118-3A7DEED11725}"/>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11</a:t>
            </a:fld>
            <a:endParaRPr lang="en-US" altLang="en-US" sz="800" b="1" dirty="0">
              <a:solidFill>
                <a:schemeClr val="bg1"/>
              </a:solidFill>
            </a:endParaRPr>
          </a:p>
        </p:txBody>
      </p:sp>
      <p:pic>
        <p:nvPicPr>
          <p:cNvPr id="46" name="Picture 45" descr="A black and white sign with black text&#10;&#10;AI-generated content may be incorrect.">
            <a:extLst>
              <a:ext uri="{FF2B5EF4-FFF2-40B4-BE49-F238E27FC236}">
                <a16:creationId xmlns:a16="http://schemas.microsoft.com/office/drawing/2014/main" id="{53ED9A48-DD2E-4CB8-8712-4857D46C9E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descr="A green text on a white background&#10;&#10;AI-generated content may be incorrect.">
            <a:extLst>
              <a:ext uri="{FF2B5EF4-FFF2-40B4-BE49-F238E27FC236}">
                <a16:creationId xmlns:a16="http://schemas.microsoft.com/office/drawing/2014/main" id="{D58C555E-2D0D-4587-9869-DBD5DFAB7D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A blue and grey logo&#10;&#10;AI-generated content may be incorrect.">
            <a:extLst>
              <a:ext uri="{FF2B5EF4-FFF2-40B4-BE49-F238E27FC236}">
                <a16:creationId xmlns:a16="http://schemas.microsoft.com/office/drawing/2014/main" id="{E74DDBBE-D98F-4306-AF54-B776828B2B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0206" y="-65508"/>
            <a:ext cx="5716587" cy="901700"/>
          </a:xfrm>
        </p:spPr>
        <p:txBody>
          <a:bodyPr wrap="square" numCol="1" anchorCtr="0" compatLnSpc="1">
            <a:prstTxWarp prst="textNoShape">
              <a:avLst/>
            </a:prstTxWarp>
          </a:bodyPr>
          <a:lstStyle/>
          <a:p>
            <a:pPr algn="ctr" eaLnBrk="1" hangingPunct="1">
              <a:defRPr/>
            </a:pPr>
            <a:r>
              <a:rPr lang="en-US" sz="2000" dirty="0">
                <a:ea typeface="ＭＳ Ｐゴシック"/>
                <a:cs typeface="ＭＳ Ｐゴシック"/>
              </a:rPr>
              <a:t>Open a Door Method #1 - from House to Zone </a:t>
            </a:r>
          </a:p>
        </p:txBody>
      </p:sp>
      <p:graphicFrame>
        <p:nvGraphicFramePr>
          <p:cNvPr id="36866" name="Object 2"/>
          <p:cNvGraphicFramePr>
            <a:graphicFrameLocks noChangeAspect="1"/>
          </p:cNvGraphicFramePr>
          <p:nvPr>
            <p:extLst>
              <p:ext uri="{D42A27DB-BD31-4B8C-83A1-F6EECF244321}">
                <p14:modId xmlns:p14="http://schemas.microsoft.com/office/powerpoint/2010/main" val="2364104215"/>
              </p:ext>
            </p:extLst>
          </p:nvPr>
        </p:nvGraphicFramePr>
        <p:xfrm>
          <a:off x="188913" y="471722"/>
          <a:ext cx="8650287" cy="5324475"/>
        </p:xfrm>
        <a:graphic>
          <a:graphicData uri="http://schemas.openxmlformats.org/presentationml/2006/ole">
            <mc:AlternateContent xmlns:mc="http://schemas.openxmlformats.org/markup-compatibility/2006">
              <mc:Choice xmlns:v="urn:schemas-microsoft-com:vml" Requires="v">
                <p:oleObj spid="_x0000_s1029" name="Acrobat Document" r:id="rId4" imgW="7543800" imgH="5829300" progId="AcroExch.Document.7">
                  <p:embed/>
                </p:oleObj>
              </mc:Choice>
              <mc:Fallback>
                <p:oleObj name="Acrobat Document" r:id="rId4" imgW="7543800" imgH="5829300" progId="AcroExch.Document.7">
                  <p:embed/>
                  <p:pic>
                    <p:nvPicPr>
                      <p:cNvPr id="368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913" y="471722"/>
                        <a:ext cx="8650287" cy="5324475"/>
                      </a:xfrm>
                      <a:prstGeom prst="rect">
                        <a:avLst/>
                      </a:prstGeom>
                      <a:noFill/>
                      <a:ln>
                        <a:noFill/>
                      </a:ln>
                      <a:effectLst/>
                      <a:extLst/>
                    </p:spPr>
                  </p:pic>
                </p:oleObj>
              </mc:Fallback>
            </mc:AlternateContent>
          </a:graphicData>
        </a:graphic>
      </p:graphicFrame>
      <p:sp>
        <p:nvSpPr>
          <p:cNvPr id="36868" name="Right Arrow 5"/>
          <p:cNvSpPr>
            <a:spLocks noChangeArrowheads="1"/>
          </p:cNvSpPr>
          <p:nvPr/>
        </p:nvSpPr>
        <p:spPr bwMode="auto">
          <a:xfrm>
            <a:off x="114300" y="3972160"/>
            <a:ext cx="404813" cy="276225"/>
          </a:xfrm>
          <a:prstGeom prst="rightArrow">
            <a:avLst>
              <a:gd name="adj1" fmla="val 50000"/>
              <a:gd name="adj2" fmla="val 50133"/>
            </a:avLst>
          </a:prstGeom>
          <a:solidFill>
            <a:srgbClr val="FF0000"/>
          </a:solidFill>
          <a:ln w="9525">
            <a:noFill/>
            <a:round/>
            <a:headEnd/>
            <a:tailEnd/>
          </a:ln>
        </p:spPr>
        <p:txBody>
          <a:bodyPr/>
          <a:lstStyle/>
          <a:p>
            <a:pPr algn="ctr" defTabSz="914400"/>
            <a:endParaRPr lang="en-US" sz="2800" b="1"/>
          </a:p>
        </p:txBody>
      </p:sp>
      <p:sp>
        <p:nvSpPr>
          <p:cNvPr id="36869" name="TextBox 6"/>
          <p:cNvSpPr txBox="1">
            <a:spLocks noChangeArrowheads="1"/>
          </p:cNvSpPr>
          <p:nvPr/>
        </p:nvSpPr>
        <p:spPr bwMode="auto">
          <a:xfrm>
            <a:off x="3736975" y="3656247"/>
            <a:ext cx="819150" cy="369888"/>
          </a:xfrm>
          <a:prstGeom prst="rect">
            <a:avLst/>
          </a:prstGeom>
          <a:noFill/>
          <a:ln w="9525">
            <a:noFill/>
            <a:miter lim="800000"/>
            <a:headEnd/>
            <a:tailEnd/>
          </a:ln>
        </p:spPr>
        <p:txBody>
          <a:bodyPr>
            <a:spAutoFit/>
          </a:bodyPr>
          <a:lstStyle/>
          <a:p>
            <a:r>
              <a:rPr lang="en-US" sz="1800" b="1" dirty="0">
                <a:solidFill>
                  <a:srgbClr val="FF0000"/>
                </a:solidFill>
              </a:rPr>
              <a:t>25Pa</a:t>
            </a:r>
          </a:p>
        </p:txBody>
      </p:sp>
      <p:sp>
        <p:nvSpPr>
          <p:cNvPr id="36870" name="TextBox 7"/>
          <p:cNvSpPr txBox="1">
            <a:spLocks noChangeArrowheads="1"/>
          </p:cNvSpPr>
          <p:nvPr/>
        </p:nvSpPr>
        <p:spPr bwMode="auto">
          <a:xfrm>
            <a:off x="4856163" y="3656247"/>
            <a:ext cx="755650" cy="366713"/>
          </a:xfrm>
          <a:prstGeom prst="rect">
            <a:avLst/>
          </a:prstGeom>
          <a:noFill/>
          <a:ln w="9525">
            <a:noFill/>
            <a:miter lim="800000"/>
            <a:headEnd/>
            <a:tailEnd/>
          </a:ln>
        </p:spPr>
        <p:txBody>
          <a:bodyPr>
            <a:spAutoFit/>
          </a:bodyPr>
          <a:lstStyle/>
          <a:p>
            <a:r>
              <a:rPr lang="en-US" sz="1800" b="1">
                <a:solidFill>
                  <a:srgbClr val="FF0000"/>
                </a:solidFill>
              </a:rPr>
              <a:t>1850</a:t>
            </a:r>
          </a:p>
        </p:txBody>
      </p:sp>
      <p:sp>
        <p:nvSpPr>
          <p:cNvPr id="36871" name="TextBox 9"/>
          <p:cNvSpPr txBox="1">
            <a:spLocks noChangeArrowheads="1"/>
          </p:cNvSpPr>
          <p:nvPr/>
        </p:nvSpPr>
        <p:spPr bwMode="auto">
          <a:xfrm>
            <a:off x="5961063" y="3656247"/>
            <a:ext cx="849312" cy="369888"/>
          </a:xfrm>
          <a:prstGeom prst="rect">
            <a:avLst/>
          </a:prstGeom>
          <a:noFill/>
          <a:ln w="9525">
            <a:noFill/>
            <a:miter lim="800000"/>
            <a:headEnd/>
            <a:tailEnd/>
          </a:ln>
        </p:spPr>
        <p:txBody>
          <a:bodyPr>
            <a:spAutoFit/>
          </a:bodyPr>
          <a:lstStyle/>
          <a:p>
            <a:r>
              <a:rPr lang="en-US" sz="1800" b="1">
                <a:solidFill>
                  <a:srgbClr val="FF0000"/>
                </a:solidFill>
              </a:rPr>
              <a:t>2200</a:t>
            </a:r>
          </a:p>
        </p:txBody>
      </p:sp>
      <p:sp>
        <p:nvSpPr>
          <p:cNvPr id="36872" name="TextBox 10"/>
          <p:cNvSpPr txBox="1">
            <a:spLocks noChangeArrowheads="1"/>
          </p:cNvSpPr>
          <p:nvPr/>
        </p:nvSpPr>
        <p:spPr bwMode="auto">
          <a:xfrm>
            <a:off x="7232650" y="3656247"/>
            <a:ext cx="712788" cy="369888"/>
          </a:xfrm>
          <a:prstGeom prst="rect">
            <a:avLst/>
          </a:prstGeom>
          <a:noFill/>
          <a:ln w="9525">
            <a:noFill/>
            <a:miter lim="800000"/>
            <a:headEnd/>
            <a:tailEnd/>
          </a:ln>
        </p:spPr>
        <p:txBody>
          <a:bodyPr>
            <a:spAutoFit/>
          </a:bodyPr>
          <a:lstStyle/>
          <a:p>
            <a:r>
              <a:rPr lang="en-US" sz="1800" b="1">
                <a:solidFill>
                  <a:srgbClr val="FF0000"/>
                </a:solidFill>
              </a:rPr>
              <a:t>350</a:t>
            </a:r>
          </a:p>
        </p:txBody>
      </p:sp>
      <p:sp>
        <p:nvSpPr>
          <p:cNvPr id="36873" name="TextBox 13"/>
          <p:cNvSpPr txBox="1">
            <a:spLocks noChangeArrowheads="1"/>
          </p:cNvSpPr>
          <p:nvPr/>
        </p:nvSpPr>
        <p:spPr bwMode="auto">
          <a:xfrm>
            <a:off x="3859213" y="4195997"/>
            <a:ext cx="649287" cy="366713"/>
          </a:xfrm>
          <a:prstGeom prst="rect">
            <a:avLst/>
          </a:prstGeom>
          <a:noFill/>
          <a:ln w="9525">
            <a:noFill/>
            <a:miter lim="800000"/>
            <a:headEnd/>
            <a:tailEnd/>
          </a:ln>
        </p:spPr>
        <p:txBody>
          <a:bodyPr>
            <a:spAutoFit/>
          </a:bodyPr>
          <a:lstStyle/>
          <a:p>
            <a:r>
              <a:rPr lang="en-US" sz="1800" b="1">
                <a:solidFill>
                  <a:srgbClr val="FF0000"/>
                </a:solidFill>
              </a:rPr>
              <a:t>350</a:t>
            </a:r>
          </a:p>
        </p:txBody>
      </p:sp>
      <p:sp>
        <p:nvSpPr>
          <p:cNvPr id="36874" name="TextBox 14"/>
          <p:cNvSpPr txBox="1">
            <a:spLocks noChangeArrowheads="1"/>
          </p:cNvSpPr>
          <p:nvPr/>
        </p:nvSpPr>
        <p:spPr bwMode="auto">
          <a:xfrm>
            <a:off x="4854575" y="4195997"/>
            <a:ext cx="755650" cy="366713"/>
          </a:xfrm>
          <a:prstGeom prst="rect">
            <a:avLst/>
          </a:prstGeom>
          <a:noFill/>
          <a:ln w="9525">
            <a:noFill/>
            <a:miter lim="800000"/>
            <a:headEnd/>
            <a:tailEnd/>
          </a:ln>
        </p:spPr>
        <p:txBody>
          <a:bodyPr>
            <a:spAutoFit/>
          </a:bodyPr>
          <a:lstStyle/>
          <a:p>
            <a:r>
              <a:rPr lang="en-US" sz="1800" b="1">
                <a:solidFill>
                  <a:srgbClr val="FF0000"/>
                </a:solidFill>
              </a:rPr>
              <a:t>2.76</a:t>
            </a:r>
          </a:p>
        </p:txBody>
      </p:sp>
      <p:sp>
        <p:nvSpPr>
          <p:cNvPr id="36875" name="TextBox 15"/>
          <p:cNvSpPr txBox="1">
            <a:spLocks noChangeArrowheads="1"/>
          </p:cNvSpPr>
          <p:nvPr/>
        </p:nvSpPr>
        <p:spPr bwMode="auto">
          <a:xfrm>
            <a:off x="6037263" y="4195997"/>
            <a:ext cx="849312" cy="366713"/>
          </a:xfrm>
          <a:prstGeom prst="rect">
            <a:avLst/>
          </a:prstGeom>
          <a:noFill/>
          <a:ln w="9525">
            <a:noFill/>
            <a:miter lim="800000"/>
            <a:headEnd/>
            <a:tailEnd/>
          </a:ln>
        </p:spPr>
        <p:txBody>
          <a:bodyPr>
            <a:spAutoFit/>
          </a:bodyPr>
          <a:lstStyle/>
          <a:p>
            <a:r>
              <a:rPr lang="en-US" sz="1800" b="1">
                <a:solidFill>
                  <a:srgbClr val="FF0000"/>
                </a:solidFill>
              </a:rPr>
              <a:t>966</a:t>
            </a:r>
          </a:p>
        </p:txBody>
      </p:sp>
      <p:sp>
        <p:nvSpPr>
          <p:cNvPr id="36876" name="TextBox 17"/>
          <p:cNvSpPr txBox="1">
            <a:spLocks noChangeArrowheads="1"/>
          </p:cNvSpPr>
          <p:nvPr/>
        </p:nvSpPr>
        <p:spPr bwMode="auto">
          <a:xfrm>
            <a:off x="7138988" y="4195997"/>
            <a:ext cx="882650" cy="366713"/>
          </a:xfrm>
          <a:prstGeom prst="rect">
            <a:avLst/>
          </a:prstGeom>
          <a:noFill/>
          <a:ln w="9525">
            <a:noFill/>
            <a:miter lim="800000"/>
            <a:headEnd/>
            <a:tailEnd/>
          </a:ln>
        </p:spPr>
        <p:txBody>
          <a:bodyPr>
            <a:spAutoFit/>
          </a:bodyPr>
          <a:lstStyle/>
          <a:p>
            <a:r>
              <a:rPr lang="en-US" sz="1800" b="1">
                <a:solidFill>
                  <a:srgbClr val="FF0000"/>
                </a:solidFill>
              </a:rPr>
              <a:t>97 sq”</a:t>
            </a:r>
          </a:p>
        </p:txBody>
      </p:sp>
      <p:sp>
        <p:nvSpPr>
          <p:cNvPr id="36877" name="TextBox 18"/>
          <p:cNvSpPr txBox="1">
            <a:spLocks noChangeArrowheads="1"/>
          </p:cNvSpPr>
          <p:nvPr/>
        </p:nvSpPr>
        <p:spPr bwMode="auto">
          <a:xfrm>
            <a:off x="3859213" y="4738922"/>
            <a:ext cx="649287" cy="366713"/>
          </a:xfrm>
          <a:prstGeom prst="rect">
            <a:avLst/>
          </a:prstGeom>
          <a:noFill/>
          <a:ln w="9525">
            <a:noFill/>
            <a:miter lim="800000"/>
            <a:headEnd/>
            <a:tailEnd/>
          </a:ln>
        </p:spPr>
        <p:txBody>
          <a:bodyPr>
            <a:spAutoFit/>
          </a:bodyPr>
          <a:lstStyle/>
          <a:p>
            <a:r>
              <a:rPr lang="en-US" sz="1800" b="1">
                <a:solidFill>
                  <a:srgbClr val="FF0000"/>
                </a:solidFill>
              </a:rPr>
              <a:t>350</a:t>
            </a:r>
          </a:p>
        </p:txBody>
      </p:sp>
      <p:sp>
        <p:nvSpPr>
          <p:cNvPr id="36878" name="TextBox 19"/>
          <p:cNvSpPr txBox="1">
            <a:spLocks noChangeArrowheads="1"/>
          </p:cNvSpPr>
          <p:nvPr/>
        </p:nvSpPr>
        <p:spPr bwMode="auto">
          <a:xfrm>
            <a:off x="4864100" y="4716697"/>
            <a:ext cx="755650" cy="366713"/>
          </a:xfrm>
          <a:prstGeom prst="rect">
            <a:avLst/>
          </a:prstGeom>
          <a:noFill/>
          <a:ln w="9525">
            <a:noFill/>
            <a:miter lim="800000"/>
            <a:headEnd/>
            <a:tailEnd/>
          </a:ln>
        </p:spPr>
        <p:txBody>
          <a:bodyPr>
            <a:spAutoFit/>
          </a:bodyPr>
          <a:lstStyle/>
          <a:p>
            <a:r>
              <a:rPr lang="en-US" sz="1800" b="1">
                <a:solidFill>
                  <a:srgbClr val="FF0000"/>
                </a:solidFill>
              </a:rPr>
              <a:t>2.76</a:t>
            </a:r>
          </a:p>
        </p:txBody>
      </p:sp>
      <p:sp>
        <p:nvSpPr>
          <p:cNvPr id="36879" name="TextBox 20"/>
          <p:cNvSpPr txBox="1">
            <a:spLocks noChangeArrowheads="1"/>
          </p:cNvSpPr>
          <p:nvPr/>
        </p:nvSpPr>
        <p:spPr bwMode="auto">
          <a:xfrm>
            <a:off x="6027738" y="4738922"/>
            <a:ext cx="849312" cy="366713"/>
          </a:xfrm>
          <a:prstGeom prst="rect">
            <a:avLst/>
          </a:prstGeom>
          <a:noFill/>
          <a:ln w="9525">
            <a:noFill/>
            <a:miter lim="800000"/>
            <a:headEnd/>
            <a:tailEnd/>
          </a:ln>
        </p:spPr>
        <p:txBody>
          <a:bodyPr>
            <a:spAutoFit/>
          </a:bodyPr>
          <a:lstStyle/>
          <a:p>
            <a:r>
              <a:rPr lang="en-US" sz="1800" b="1">
                <a:solidFill>
                  <a:srgbClr val="FF0000"/>
                </a:solidFill>
              </a:rPr>
              <a:t>966</a:t>
            </a:r>
          </a:p>
        </p:txBody>
      </p:sp>
      <p:sp>
        <p:nvSpPr>
          <p:cNvPr id="36880" name="TextBox 21"/>
          <p:cNvSpPr txBox="1">
            <a:spLocks noChangeArrowheads="1"/>
          </p:cNvSpPr>
          <p:nvPr/>
        </p:nvSpPr>
        <p:spPr bwMode="auto">
          <a:xfrm>
            <a:off x="7129463" y="4738922"/>
            <a:ext cx="1223962" cy="366713"/>
          </a:xfrm>
          <a:prstGeom prst="rect">
            <a:avLst/>
          </a:prstGeom>
          <a:noFill/>
          <a:ln w="9525">
            <a:noFill/>
            <a:miter lim="800000"/>
            <a:headEnd/>
            <a:tailEnd/>
          </a:ln>
        </p:spPr>
        <p:txBody>
          <a:bodyPr>
            <a:spAutoFit/>
          </a:bodyPr>
          <a:lstStyle/>
          <a:p>
            <a:r>
              <a:rPr lang="en-US" sz="1800" b="1">
                <a:solidFill>
                  <a:srgbClr val="FF0000"/>
                </a:solidFill>
              </a:rPr>
              <a:t>97 sq”</a:t>
            </a:r>
          </a:p>
        </p:txBody>
      </p:sp>
      <p:sp>
        <p:nvSpPr>
          <p:cNvPr id="36881" name="TextBox 22"/>
          <p:cNvSpPr txBox="1">
            <a:spLocks noChangeArrowheads="1"/>
          </p:cNvSpPr>
          <p:nvPr/>
        </p:nvSpPr>
        <p:spPr bwMode="auto">
          <a:xfrm>
            <a:off x="3859213" y="5224697"/>
            <a:ext cx="649287" cy="368300"/>
          </a:xfrm>
          <a:prstGeom prst="rect">
            <a:avLst/>
          </a:prstGeom>
          <a:noFill/>
          <a:ln w="9525">
            <a:noFill/>
            <a:miter lim="800000"/>
            <a:headEnd/>
            <a:tailEnd/>
          </a:ln>
        </p:spPr>
        <p:txBody>
          <a:bodyPr>
            <a:spAutoFit/>
          </a:bodyPr>
          <a:lstStyle/>
          <a:p>
            <a:r>
              <a:rPr lang="en-US" sz="1800" b="1">
                <a:solidFill>
                  <a:srgbClr val="FF0000"/>
                </a:solidFill>
              </a:rPr>
              <a:t>350</a:t>
            </a:r>
          </a:p>
        </p:txBody>
      </p:sp>
      <p:sp>
        <p:nvSpPr>
          <p:cNvPr id="36882" name="TextBox 25"/>
          <p:cNvSpPr txBox="1">
            <a:spLocks noChangeArrowheads="1"/>
          </p:cNvSpPr>
          <p:nvPr/>
        </p:nvSpPr>
        <p:spPr bwMode="auto">
          <a:xfrm>
            <a:off x="4843463" y="5213585"/>
            <a:ext cx="755650" cy="368300"/>
          </a:xfrm>
          <a:prstGeom prst="rect">
            <a:avLst/>
          </a:prstGeom>
          <a:noFill/>
          <a:ln w="9525">
            <a:noFill/>
            <a:miter lim="800000"/>
            <a:headEnd/>
            <a:tailEnd/>
          </a:ln>
        </p:spPr>
        <p:txBody>
          <a:bodyPr>
            <a:spAutoFit/>
          </a:bodyPr>
          <a:lstStyle/>
          <a:p>
            <a:r>
              <a:rPr lang="en-US" sz="1800" b="1">
                <a:solidFill>
                  <a:srgbClr val="FF0000"/>
                </a:solidFill>
              </a:rPr>
              <a:t>1.76</a:t>
            </a:r>
          </a:p>
        </p:txBody>
      </p:sp>
      <p:sp>
        <p:nvSpPr>
          <p:cNvPr id="36883" name="TextBox 29"/>
          <p:cNvSpPr txBox="1">
            <a:spLocks noChangeArrowheads="1"/>
          </p:cNvSpPr>
          <p:nvPr/>
        </p:nvSpPr>
        <p:spPr bwMode="auto">
          <a:xfrm>
            <a:off x="6148388" y="5226285"/>
            <a:ext cx="2032000" cy="366712"/>
          </a:xfrm>
          <a:prstGeom prst="rect">
            <a:avLst/>
          </a:prstGeom>
          <a:noFill/>
          <a:ln w="9525">
            <a:noFill/>
            <a:miter lim="800000"/>
            <a:headEnd/>
            <a:tailEnd/>
          </a:ln>
        </p:spPr>
        <p:txBody>
          <a:bodyPr>
            <a:spAutoFit/>
          </a:bodyPr>
          <a:lstStyle/>
          <a:p>
            <a:r>
              <a:rPr lang="en-US" sz="1800" b="1">
                <a:solidFill>
                  <a:srgbClr val="FF0000"/>
                </a:solidFill>
              </a:rPr>
              <a:t>616     62 sq”</a:t>
            </a:r>
          </a:p>
        </p:txBody>
      </p:sp>
      <p:sp>
        <p:nvSpPr>
          <p:cNvPr id="36884" name="Left Arrow 30"/>
          <p:cNvSpPr>
            <a:spLocks noChangeArrowheads="1"/>
          </p:cNvSpPr>
          <p:nvPr/>
        </p:nvSpPr>
        <p:spPr bwMode="auto">
          <a:xfrm>
            <a:off x="2708275" y="3997560"/>
            <a:ext cx="392113" cy="225425"/>
          </a:xfrm>
          <a:prstGeom prst="leftArrow">
            <a:avLst>
              <a:gd name="adj1" fmla="val 50000"/>
              <a:gd name="adj2" fmla="val 49985"/>
            </a:avLst>
          </a:prstGeom>
          <a:solidFill>
            <a:srgbClr val="FF0000"/>
          </a:solidFill>
          <a:ln w="9525">
            <a:solidFill>
              <a:srgbClr val="FF0000"/>
            </a:solidFill>
            <a:round/>
            <a:headEnd/>
            <a:tailEnd/>
          </a:ln>
        </p:spPr>
        <p:txBody>
          <a:bodyPr/>
          <a:lstStyle/>
          <a:p>
            <a:pPr algn="ctr" defTabSz="914400"/>
            <a:endParaRPr lang="en-US" sz="2800" b="1"/>
          </a:p>
        </p:txBody>
      </p:sp>
      <p:sp>
        <p:nvSpPr>
          <p:cNvPr id="36886" name="Text Box 23"/>
          <p:cNvSpPr txBox="1">
            <a:spLocks noChangeArrowheads="1"/>
          </p:cNvSpPr>
          <p:nvPr/>
        </p:nvSpPr>
        <p:spPr bwMode="auto">
          <a:xfrm>
            <a:off x="3341688" y="5581885"/>
            <a:ext cx="5281612" cy="336550"/>
          </a:xfrm>
          <a:prstGeom prst="rect">
            <a:avLst/>
          </a:prstGeom>
          <a:noFill/>
          <a:ln w="9525">
            <a:noFill/>
            <a:miter lim="800000"/>
            <a:headEnd/>
            <a:tailEnd/>
          </a:ln>
        </p:spPr>
        <p:txBody>
          <a:bodyPr wrap="none">
            <a:spAutoFit/>
          </a:bodyPr>
          <a:lstStyle/>
          <a:p>
            <a:pPr defTabSz="914400"/>
            <a:r>
              <a:rPr lang="en-US" sz="1600">
                <a:solidFill>
                  <a:srgbClr val="130A88"/>
                </a:solidFill>
              </a:rPr>
              <a:t>&gt; 616 CFM50 reduction from airsealing basement ceiling</a:t>
            </a:r>
          </a:p>
        </p:txBody>
      </p:sp>
      <p:sp>
        <p:nvSpPr>
          <p:cNvPr id="22" name="Footer Placeholder 1">
            <a:extLst>
              <a:ext uri="{FF2B5EF4-FFF2-40B4-BE49-F238E27FC236}">
                <a16:creationId xmlns:a16="http://schemas.microsoft.com/office/drawing/2014/main" id="{95568BF4-C146-43C5-87F9-80B4150BF954}"/>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23" name="Picture 22">
            <a:extLst>
              <a:ext uri="{FF2B5EF4-FFF2-40B4-BE49-F238E27FC236}">
                <a16:creationId xmlns:a16="http://schemas.microsoft.com/office/drawing/2014/main" id="{9E37B17E-8ED8-4B40-8012-78917DDFED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A green text on a black background&#10;&#10;AI-generated content may be incorrect.">
            <a:extLst>
              <a:ext uri="{FF2B5EF4-FFF2-40B4-BE49-F238E27FC236}">
                <a16:creationId xmlns:a16="http://schemas.microsoft.com/office/drawing/2014/main" id="{728E000A-8B62-4B92-8F3D-5985EA6D51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a:extLst>
              <a:ext uri="{FF2B5EF4-FFF2-40B4-BE49-F238E27FC236}">
                <a16:creationId xmlns:a16="http://schemas.microsoft.com/office/drawing/2014/main" id="{8724F937-7B13-41A3-83B6-E727DC56EFD3}"/>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6" name="Slide Number Placeholder 2">
            <a:extLst>
              <a:ext uri="{FF2B5EF4-FFF2-40B4-BE49-F238E27FC236}">
                <a16:creationId xmlns:a16="http://schemas.microsoft.com/office/drawing/2014/main" id="{24CDE5D8-3E4A-4A16-A4E8-6A0A9414D58C}"/>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12</a:t>
            </a:fld>
            <a:endParaRPr lang="en-US" altLang="en-US" sz="800" b="1" dirty="0">
              <a:solidFill>
                <a:schemeClr val="bg1"/>
              </a:solidFill>
            </a:endParaRPr>
          </a:p>
        </p:txBody>
      </p:sp>
      <p:pic>
        <p:nvPicPr>
          <p:cNvPr id="27" name="Picture 26" descr="A black and white sign with black text&#10;&#10;AI-generated content may be incorrect.">
            <a:extLst>
              <a:ext uri="{FF2B5EF4-FFF2-40B4-BE49-F238E27FC236}">
                <a16:creationId xmlns:a16="http://schemas.microsoft.com/office/drawing/2014/main" id="{AB4F37C7-59E5-4097-8ACA-E166CFAF22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A green text on a white background&#10;&#10;AI-generated content may be incorrect.">
            <a:extLst>
              <a:ext uri="{FF2B5EF4-FFF2-40B4-BE49-F238E27FC236}">
                <a16:creationId xmlns:a16="http://schemas.microsoft.com/office/drawing/2014/main" id="{9E78254B-F082-46E8-9AFD-B6C124B147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A blue and grey logo&#10;&#10;AI-generated content may be incorrect.">
            <a:extLst>
              <a:ext uri="{FF2B5EF4-FFF2-40B4-BE49-F238E27FC236}">
                <a16:creationId xmlns:a16="http://schemas.microsoft.com/office/drawing/2014/main" id="{73004829-63DD-4260-BBE1-C01B61DB905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 calcmode="lin" valueType="num">
                                      <p:cBhvr additive="base">
                                        <p:cTn id="7" dur="500" fill="hold"/>
                                        <p:tgtEl>
                                          <p:spTgt spid="36869"/>
                                        </p:tgtEl>
                                        <p:attrNameLst>
                                          <p:attrName>ppt_x</p:attrName>
                                        </p:attrNameLst>
                                      </p:cBhvr>
                                      <p:tavLst>
                                        <p:tav tm="0">
                                          <p:val>
                                            <p:strVal val="#ppt_x"/>
                                          </p:val>
                                        </p:tav>
                                        <p:tav tm="100000">
                                          <p:val>
                                            <p:strVal val="#ppt_x"/>
                                          </p:val>
                                        </p:tav>
                                      </p:tavLst>
                                    </p:anim>
                                    <p:anim calcmode="lin" valueType="num">
                                      <p:cBhvr additive="base">
                                        <p:cTn id="8" dur="500" fill="hold"/>
                                        <p:tgtEl>
                                          <p:spTgt spid="368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70"/>
                                        </p:tgtEl>
                                        <p:attrNameLst>
                                          <p:attrName>style.visibility</p:attrName>
                                        </p:attrNameLst>
                                      </p:cBhvr>
                                      <p:to>
                                        <p:strVal val="visible"/>
                                      </p:to>
                                    </p:set>
                                    <p:anim calcmode="lin" valueType="num">
                                      <p:cBhvr additive="base">
                                        <p:cTn id="13" dur="500" fill="hold"/>
                                        <p:tgtEl>
                                          <p:spTgt spid="36870"/>
                                        </p:tgtEl>
                                        <p:attrNameLst>
                                          <p:attrName>ppt_x</p:attrName>
                                        </p:attrNameLst>
                                      </p:cBhvr>
                                      <p:tavLst>
                                        <p:tav tm="0">
                                          <p:val>
                                            <p:strVal val="#ppt_x"/>
                                          </p:val>
                                        </p:tav>
                                        <p:tav tm="100000">
                                          <p:val>
                                            <p:strVal val="#ppt_x"/>
                                          </p:val>
                                        </p:tav>
                                      </p:tavLst>
                                    </p:anim>
                                    <p:anim calcmode="lin" valueType="num">
                                      <p:cBhvr additive="base">
                                        <p:cTn id="14" dur="500" fill="hold"/>
                                        <p:tgtEl>
                                          <p:spTgt spid="368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71"/>
                                        </p:tgtEl>
                                        <p:attrNameLst>
                                          <p:attrName>style.visibility</p:attrName>
                                        </p:attrNameLst>
                                      </p:cBhvr>
                                      <p:to>
                                        <p:strVal val="visible"/>
                                      </p:to>
                                    </p:set>
                                    <p:anim calcmode="lin" valueType="num">
                                      <p:cBhvr additive="base">
                                        <p:cTn id="19" dur="500" fill="hold"/>
                                        <p:tgtEl>
                                          <p:spTgt spid="36871"/>
                                        </p:tgtEl>
                                        <p:attrNameLst>
                                          <p:attrName>ppt_x</p:attrName>
                                        </p:attrNameLst>
                                      </p:cBhvr>
                                      <p:tavLst>
                                        <p:tav tm="0">
                                          <p:val>
                                            <p:strVal val="#ppt_x"/>
                                          </p:val>
                                        </p:tav>
                                        <p:tav tm="100000">
                                          <p:val>
                                            <p:strVal val="#ppt_x"/>
                                          </p:val>
                                        </p:tav>
                                      </p:tavLst>
                                    </p:anim>
                                    <p:anim calcmode="lin" valueType="num">
                                      <p:cBhvr additive="base">
                                        <p:cTn id="20" dur="500" fill="hold"/>
                                        <p:tgtEl>
                                          <p:spTgt spid="3687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72"/>
                                        </p:tgtEl>
                                        <p:attrNameLst>
                                          <p:attrName>style.visibility</p:attrName>
                                        </p:attrNameLst>
                                      </p:cBhvr>
                                      <p:to>
                                        <p:strVal val="visible"/>
                                      </p:to>
                                    </p:set>
                                    <p:anim calcmode="lin" valueType="num">
                                      <p:cBhvr additive="base">
                                        <p:cTn id="25" dur="500" fill="hold"/>
                                        <p:tgtEl>
                                          <p:spTgt spid="36872"/>
                                        </p:tgtEl>
                                        <p:attrNameLst>
                                          <p:attrName>ppt_x</p:attrName>
                                        </p:attrNameLst>
                                      </p:cBhvr>
                                      <p:tavLst>
                                        <p:tav tm="0">
                                          <p:val>
                                            <p:strVal val="#ppt_x"/>
                                          </p:val>
                                        </p:tav>
                                        <p:tav tm="100000">
                                          <p:val>
                                            <p:strVal val="#ppt_x"/>
                                          </p:val>
                                        </p:tav>
                                      </p:tavLst>
                                    </p:anim>
                                    <p:anim calcmode="lin" valueType="num">
                                      <p:cBhvr additive="base">
                                        <p:cTn id="26" dur="500" fill="hold"/>
                                        <p:tgtEl>
                                          <p:spTgt spid="3687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6873"/>
                                        </p:tgtEl>
                                        <p:attrNameLst>
                                          <p:attrName>style.visibility</p:attrName>
                                        </p:attrNameLst>
                                      </p:cBhvr>
                                      <p:to>
                                        <p:strVal val="visible"/>
                                      </p:to>
                                    </p:set>
                                    <p:anim calcmode="lin" valueType="num">
                                      <p:cBhvr additive="base">
                                        <p:cTn id="29" dur="500" fill="hold"/>
                                        <p:tgtEl>
                                          <p:spTgt spid="36873"/>
                                        </p:tgtEl>
                                        <p:attrNameLst>
                                          <p:attrName>ppt_x</p:attrName>
                                        </p:attrNameLst>
                                      </p:cBhvr>
                                      <p:tavLst>
                                        <p:tav tm="0">
                                          <p:val>
                                            <p:strVal val="#ppt_x"/>
                                          </p:val>
                                        </p:tav>
                                        <p:tav tm="100000">
                                          <p:val>
                                            <p:strVal val="#ppt_x"/>
                                          </p:val>
                                        </p:tav>
                                      </p:tavLst>
                                    </p:anim>
                                    <p:anim calcmode="lin" valueType="num">
                                      <p:cBhvr additive="base">
                                        <p:cTn id="30" dur="500" fill="hold"/>
                                        <p:tgtEl>
                                          <p:spTgt spid="3687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6877"/>
                                        </p:tgtEl>
                                        <p:attrNameLst>
                                          <p:attrName>style.visibility</p:attrName>
                                        </p:attrNameLst>
                                      </p:cBhvr>
                                      <p:to>
                                        <p:strVal val="visible"/>
                                      </p:to>
                                    </p:set>
                                    <p:anim calcmode="lin" valueType="num">
                                      <p:cBhvr additive="base">
                                        <p:cTn id="33" dur="500" fill="hold"/>
                                        <p:tgtEl>
                                          <p:spTgt spid="36877"/>
                                        </p:tgtEl>
                                        <p:attrNameLst>
                                          <p:attrName>ppt_x</p:attrName>
                                        </p:attrNameLst>
                                      </p:cBhvr>
                                      <p:tavLst>
                                        <p:tav tm="0">
                                          <p:val>
                                            <p:strVal val="#ppt_x"/>
                                          </p:val>
                                        </p:tav>
                                        <p:tav tm="100000">
                                          <p:val>
                                            <p:strVal val="#ppt_x"/>
                                          </p:val>
                                        </p:tav>
                                      </p:tavLst>
                                    </p:anim>
                                    <p:anim calcmode="lin" valueType="num">
                                      <p:cBhvr additive="base">
                                        <p:cTn id="34" dur="500" fill="hold"/>
                                        <p:tgtEl>
                                          <p:spTgt spid="3687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6881"/>
                                        </p:tgtEl>
                                        <p:attrNameLst>
                                          <p:attrName>style.visibility</p:attrName>
                                        </p:attrNameLst>
                                      </p:cBhvr>
                                      <p:to>
                                        <p:strVal val="visible"/>
                                      </p:to>
                                    </p:set>
                                    <p:anim calcmode="lin" valueType="num">
                                      <p:cBhvr additive="base">
                                        <p:cTn id="37" dur="500" fill="hold"/>
                                        <p:tgtEl>
                                          <p:spTgt spid="36881"/>
                                        </p:tgtEl>
                                        <p:attrNameLst>
                                          <p:attrName>ppt_x</p:attrName>
                                        </p:attrNameLst>
                                      </p:cBhvr>
                                      <p:tavLst>
                                        <p:tav tm="0">
                                          <p:val>
                                            <p:strVal val="#ppt_x"/>
                                          </p:val>
                                        </p:tav>
                                        <p:tav tm="100000">
                                          <p:val>
                                            <p:strVal val="#ppt_x"/>
                                          </p:val>
                                        </p:tav>
                                      </p:tavLst>
                                    </p:anim>
                                    <p:anim calcmode="lin" valueType="num">
                                      <p:cBhvr additive="base">
                                        <p:cTn id="38" dur="500" fill="hold"/>
                                        <p:tgtEl>
                                          <p:spTgt spid="3688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6868"/>
                                        </p:tgtEl>
                                        <p:attrNameLst>
                                          <p:attrName>style.visibility</p:attrName>
                                        </p:attrNameLst>
                                      </p:cBhvr>
                                      <p:to>
                                        <p:strVal val="visible"/>
                                      </p:to>
                                    </p:set>
                                    <p:anim calcmode="lin" valueType="num">
                                      <p:cBhvr additive="base">
                                        <p:cTn id="43" dur="500" fill="hold"/>
                                        <p:tgtEl>
                                          <p:spTgt spid="36868"/>
                                        </p:tgtEl>
                                        <p:attrNameLst>
                                          <p:attrName>ppt_x</p:attrName>
                                        </p:attrNameLst>
                                      </p:cBhvr>
                                      <p:tavLst>
                                        <p:tav tm="0">
                                          <p:val>
                                            <p:strVal val="#ppt_x"/>
                                          </p:val>
                                        </p:tav>
                                        <p:tav tm="100000">
                                          <p:val>
                                            <p:strVal val="#ppt_x"/>
                                          </p:val>
                                        </p:tav>
                                      </p:tavLst>
                                    </p:anim>
                                    <p:anim calcmode="lin" valueType="num">
                                      <p:cBhvr additive="base">
                                        <p:cTn id="44" dur="500" fill="hold"/>
                                        <p:tgtEl>
                                          <p:spTgt spid="3686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6884"/>
                                        </p:tgtEl>
                                        <p:attrNameLst>
                                          <p:attrName>style.visibility</p:attrName>
                                        </p:attrNameLst>
                                      </p:cBhvr>
                                      <p:to>
                                        <p:strVal val="visible"/>
                                      </p:to>
                                    </p:set>
                                    <p:anim calcmode="lin" valueType="num">
                                      <p:cBhvr additive="base">
                                        <p:cTn id="47" dur="500" fill="hold"/>
                                        <p:tgtEl>
                                          <p:spTgt spid="36884"/>
                                        </p:tgtEl>
                                        <p:attrNameLst>
                                          <p:attrName>ppt_x</p:attrName>
                                        </p:attrNameLst>
                                      </p:cBhvr>
                                      <p:tavLst>
                                        <p:tav tm="0">
                                          <p:val>
                                            <p:strVal val="#ppt_x"/>
                                          </p:val>
                                        </p:tav>
                                        <p:tav tm="100000">
                                          <p:val>
                                            <p:strVal val="#ppt_x"/>
                                          </p:val>
                                        </p:tav>
                                      </p:tavLst>
                                    </p:anim>
                                    <p:anim calcmode="lin" valueType="num">
                                      <p:cBhvr additive="base">
                                        <p:cTn id="48" dur="500" fill="hold"/>
                                        <p:tgtEl>
                                          <p:spTgt spid="3688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6874"/>
                                        </p:tgtEl>
                                        <p:attrNameLst>
                                          <p:attrName>style.visibility</p:attrName>
                                        </p:attrNameLst>
                                      </p:cBhvr>
                                      <p:to>
                                        <p:strVal val="visible"/>
                                      </p:to>
                                    </p:set>
                                    <p:anim calcmode="lin" valueType="num">
                                      <p:cBhvr additive="base">
                                        <p:cTn id="53" dur="500" fill="hold"/>
                                        <p:tgtEl>
                                          <p:spTgt spid="36874"/>
                                        </p:tgtEl>
                                        <p:attrNameLst>
                                          <p:attrName>ppt_x</p:attrName>
                                        </p:attrNameLst>
                                      </p:cBhvr>
                                      <p:tavLst>
                                        <p:tav tm="0">
                                          <p:val>
                                            <p:strVal val="#ppt_x"/>
                                          </p:val>
                                        </p:tav>
                                        <p:tav tm="100000">
                                          <p:val>
                                            <p:strVal val="#ppt_x"/>
                                          </p:val>
                                        </p:tav>
                                      </p:tavLst>
                                    </p:anim>
                                    <p:anim calcmode="lin" valueType="num">
                                      <p:cBhvr additive="base">
                                        <p:cTn id="54" dur="500" fill="hold"/>
                                        <p:tgtEl>
                                          <p:spTgt spid="3687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6878"/>
                                        </p:tgtEl>
                                        <p:attrNameLst>
                                          <p:attrName>style.visibility</p:attrName>
                                        </p:attrNameLst>
                                      </p:cBhvr>
                                      <p:to>
                                        <p:strVal val="visible"/>
                                      </p:to>
                                    </p:set>
                                    <p:anim calcmode="lin" valueType="num">
                                      <p:cBhvr additive="base">
                                        <p:cTn id="59" dur="500" fill="hold"/>
                                        <p:tgtEl>
                                          <p:spTgt spid="36878"/>
                                        </p:tgtEl>
                                        <p:attrNameLst>
                                          <p:attrName>ppt_x</p:attrName>
                                        </p:attrNameLst>
                                      </p:cBhvr>
                                      <p:tavLst>
                                        <p:tav tm="0">
                                          <p:val>
                                            <p:strVal val="#ppt_x"/>
                                          </p:val>
                                        </p:tav>
                                        <p:tav tm="100000">
                                          <p:val>
                                            <p:strVal val="#ppt_x"/>
                                          </p:val>
                                        </p:tav>
                                      </p:tavLst>
                                    </p:anim>
                                    <p:anim calcmode="lin" valueType="num">
                                      <p:cBhvr additive="base">
                                        <p:cTn id="60" dur="500" fill="hold"/>
                                        <p:tgtEl>
                                          <p:spTgt spid="3687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6882"/>
                                        </p:tgtEl>
                                        <p:attrNameLst>
                                          <p:attrName>style.visibility</p:attrName>
                                        </p:attrNameLst>
                                      </p:cBhvr>
                                      <p:to>
                                        <p:strVal val="visible"/>
                                      </p:to>
                                    </p:set>
                                    <p:anim calcmode="lin" valueType="num">
                                      <p:cBhvr additive="base">
                                        <p:cTn id="65" dur="500" fill="hold"/>
                                        <p:tgtEl>
                                          <p:spTgt spid="36882"/>
                                        </p:tgtEl>
                                        <p:attrNameLst>
                                          <p:attrName>ppt_x</p:attrName>
                                        </p:attrNameLst>
                                      </p:cBhvr>
                                      <p:tavLst>
                                        <p:tav tm="0">
                                          <p:val>
                                            <p:strVal val="#ppt_x"/>
                                          </p:val>
                                        </p:tav>
                                        <p:tav tm="100000">
                                          <p:val>
                                            <p:strVal val="#ppt_x"/>
                                          </p:val>
                                        </p:tav>
                                      </p:tavLst>
                                    </p:anim>
                                    <p:anim calcmode="lin" valueType="num">
                                      <p:cBhvr additive="base">
                                        <p:cTn id="66" dur="500" fill="hold"/>
                                        <p:tgtEl>
                                          <p:spTgt spid="3688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6875"/>
                                        </p:tgtEl>
                                        <p:attrNameLst>
                                          <p:attrName>style.visibility</p:attrName>
                                        </p:attrNameLst>
                                      </p:cBhvr>
                                      <p:to>
                                        <p:strVal val="visible"/>
                                      </p:to>
                                    </p:set>
                                    <p:anim calcmode="lin" valueType="num">
                                      <p:cBhvr additive="base">
                                        <p:cTn id="71" dur="500" fill="hold"/>
                                        <p:tgtEl>
                                          <p:spTgt spid="36875"/>
                                        </p:tgtEl>
                                        <p:attrNameLst>
                                          <p:attrName>ppt_x</p:attrName>
                                        </p:attrNameLst>
                                      </p:cBhvr>
                                      <p:tavLst>
                                        <p:tav tm="0">
                                          <p:val>
                                            <p:strVal val="#ppt_x"/>
                                          </p:val>
                                        </p:tav>
                                        <p:tav tm="100000">
                                          <p:val>
                                            <p:strVal val="#ppt_x"/>
                                          </p:val>
                                        </p:tav>
                                      </p:tavLst>
                                    </p:anim>
                                    <p:anim calcmode="lin" valueType="num">
                                      <p:cBhvr additive="base">
                                        <p:cTn id="72" dur="500" fill="hold"/>
                                        <p:tgtEl>
                                          <p:spTgt spid="3687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6879"/>
                                        </p:tgtEl>
                                        <p:attrNameLst>
                                          <p:attrName>style.visibility</p:attrName>
                                        </p:attrNameLst>
                                      </p:cBhvr>
                                      <p:to>
                                        <p:strVal val="visible"/>
                                      </p:to>
                                    </p:set>
                                    <p:anim calcmode="lin" valueType="num">
                                      <p:cBhvr additive="base">
                                        <p:cTn id="75" dur="500" fill="hold"/>
                                        <p:tgtEl>
                                          <p:spTgt spid="36879"/>
                                        </p:tgtEl>
                                        <p:attrNameLst>
                                          <p:attrName>ppt_x</p:attrName>
                                        </p:attrNameLst>
                                      </p:cBhvr>
                                      <p:tavLst>
                                        <p:tav tm="0">
                                          <p:val>
                                            <p:strVal val="#ppt_x"/>
                                          </p:val>
                                        </p:tav>
                                        <p:tav tm="100000">
                                          <p:val>
                                            <p:strVal val="#ppt_x"/>
                                          </p:val>
                                        </p:tav>
                                      </p:tavLst>
                                    </p:anim>
                                    <p:anim calcmode="lin" valueType="num">
                                      <p:cBhvr additive="base">
                                        <p:cTn id="76" dur="500" fill="hold"/>
                                        <p:tgtEl>
                                          <p:spTgt spid="36879"/>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6876"/>
                                        </p:tgtEl>
                                        <p:attrNameLst>
                                          <p:attrName>style.visibility</p:attrName>
                                        </p:attrNameLst>
                                      </p:cBhvr>
                                      <p:to>
                                        <p:strVal val="visible"/>
                                      </p:to>
                                    </p:set>
                                    <p:anim calcmode="lin" valueType="num">
                                      <p:cBhvr additive="base">
                                        <p:cTn id="81" dur="500" fill="hold"/>
                                        <p:tgtEl>
                                          <p:spTgt spid="36876"/>
                                        </p:tgtEl>
                                        <p:attrNameLst>
                                          <p:attrName>ppt_x</p:attrName>
                                        </p:attrNameLst>
                                      </p:cBhvr>
                                      <p:tavLst>
                                        <p:tav tm="0">
                                          <p:val>
                                            <p:strVal val="#ppt_x"/>
                                          </p:val>
                                        </p:tav>
                                        <p:tav tm="100000">
                                          <p:val>
                                            <p:strVal val="#ppt_x"/>
                                          </p:val>
                                        </p:tav>
                                      </p:tavLst>
                                    </p:anim>
                                    <p:anim calcmode="lin" valueType="num">
                                      <p:cBhvr additive="base">
                                        <p:cTn id="82" dur="500" fill="hold"/>
                                        <p:tgtEl>
                                          <p:spTgt spid="36876"/>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6880"/>
                                        </p:tgtEl>
                                        <p:attrNameLst>
                                          <p:attrName>style.visibility</p:attrName>
                                        </p:attrNameLst>
                                      </p:cBhvr>
                                      <p:to>
                                        <p:strVal val="visible"/>
                                      </p:to>
                                    </p:set>
                                    <p:anim calcmode="lin" valueType="num">
                                      <p:cBhvr additive="base">
                                        <p:cTn id="85" dur="500" fill="hold"/>
                                        <p:tgtEl>
                                          <p:spTgt spid="36880"/>
                                        </p:tgtEl>
                                        <p:attrNameLst>
                                          <p:attrName>ppt_x</p:attrName>
                                        </p:attrNameLst>
                                      </p:cBhvr>
                                      <p:tavLst>
                                        <p:tav tm="0">
                                          <p:val>
                                            <p:strVal val="#ppt_x"/>
                                          </p:val>
                                        </p:tav>
                                        <p:tav tm="100000">
                                          <p:val>
                                            <p:strVal val="#ppt_x"/>
                                          </p:val>
                                        </p:tav>
                                      </p:tavLst>
                                    </p:anim>
                                    <p:anim calcmode="lin" valueType="num">
                                      <p:cBhvr additive="base">
                                        <p:cTn id="86" dur="500" fill="hold"/>
                                        <p:tgtEl>
                                          <p:spTgt spid="3688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6883"/>
                                        </p:tgtEl>
                                        <p:attrNameLst>
                                          <p:attrName>style.visibility</p:attrName>
                                        </p:attrNameLst>
                                      </p:cBhvr>
                                      <p:to>
                                        <p:strVal val="visible"/>
                                      </p:to>
                                    </p:set>
                                    <p:anim calcmode="lin" valueType="num">
                                      <p:cBhvr additive="base">
                                        <p:cTn id="91" dur="500" fill="hold"/>
                                        <p:tgtEl>
                                          <p:spTgt spid="36883"/>
                                        </p:tgtEl>
                                        <p:attrNameLst>
                                          <p:attrName>ppt_x</p:attrName>
                                        </p:attrNameLst>
                                      </p:cBhvr>
                                      <p:tavLst>
                                        <p:tav tm="0">
                                          <p:val>
                                            <p:strVal val="#ppt_x"/>
                                          </p:val>
                                        </p:tav>
                                        <p:tav tm="100000">
                                          <p:val>
                                            <p:strVal val="#ppt_x"/>
                                          </p:val>
                                        </p:tav>
                                      </p:tavLst>
                                    </p:anim>
                                    <p:anim calcmode="lin" valueType="num">
                                      <p:cBhvr additive="base">
                                        <p:cTn id="92" dur="500" fill="hold"/>
                                        <p:tgtEl>
                                          <p:spTgt spid="368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P spid="36869" grpId="0"/>
      <p:bldP spid="36870" grpId="0"/>
      <p:bldP spid="36871" grpId="0"/>
      <p:bldP spid="36872" grpId="0"/>
      <p:bldP spid="36873" grpId="0"/>
      <p:bldP spid="36874" grpId="0"/>
      <p:bldP spid="36875" grpId="0"/>
      <p:bldP spid="36876" grpId="0"/>
      <p:bldP spid="36877" grpId="0"/>
      <p:bldP spid="36878" grpId="0"/>
      <p:bldP spid="36879" grpId="0"/>
      <p:bldP spid="36880" grpId="0"/>
      <p:bldP spid="36881" grpId="0"/>
      <p:bldP spid="36882" grpId="0"/>
      <p:bldP spid="36883" grpId="0"/>
      <p:bldP spid="3688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1" descr="ZPD_HouseFigure_B.png"/>
          <p:cNvPicPr>
            <a:picLocks noChangeAspect="1"/>
          </p:cNvPicPr>
          <p:nvPr/>
        </p:nvPicPr>
        <p:blipFill rotWithShape="1">
          <a:blip r:embed="rId3"/>
          <a:srcRect l="34014" t="14353" r="30739" b="29179"/>
          <a:stretch/>
        </p:blipFill>
        <p:spPr bwMode="auto">
          <a:xfrm>
            <a:off x="480935" y="1108537"/>
            <a:ext cx="3940144" cy="4643022"/>
          </a:xfrm>
          <a:prstGeom prst="rect">
            <a:avLst/>
          </a:prstGeom>
          <a:noFill/>
          <a:ln w="9525">
            <a:noFill/>
            <a:miter lim="800000"/>
            <a:headEnd/>
            <a:tailEnd/>
          </a:ln>
        </p:spPr>
      </p:pic>
      <p:sp>
        <p:nvSpPr>
          <p:cNvPr id="31746" name="Rectangle 2"/>
          <p:cNvSpPr>
            <a:spLocks noGrp="1" noChangeArrowheads="1"/>
          </p:cNvSpPr>
          <p:nvPr>
            <p:ph type="title"/>
          </p:nvPr>
        </p:nvSpPr>
        <p:spPr>
          <a:xfrm>
            <a:off x="626246" y="70500"/>
            <a:ext cx="7891507" cy="985168"/>
          </a:xfrm>
        </p:spPr>
        <p:txBody>
          <a:bodyPr wrap="square" numCol="1" anchorCtr="0" compatLnSpc="1">
            <a:prstTxWarp prst="textNoShape">
              <a:avLst/>
            </a:prstTxWarp>
          </a:bodyPr>
          <a:lstStyle/>
          <a:p>
            <a:pPr algn="ctr" eaLnBrk="1" hangingPunct="1">
              <a:defRPr/>
            </a:pPr>
            <a:r>
              <a:rPr lang="en-US" sz="2400" dirty="0">
                <a:ea typeface="ＭＳ Ｐゴシック"/>
                <a:cs typeface="ＭＳ Ｐゴシック"/>
              </a:rPr>
              <a:t>What Do The Results Mean?</a:t>
            </a:r>
          </a:p>
        </p:txBody>
      </p:sp>
      <p:sp>
        <p:nvSpPr>
          <p:cNvPr id="43011" name="Text Box 20"/>
          <p:cNvSpPr txBox="1">
            <a:spLocks noChangeArrowheads="1"/>
          </p:cNvSpPr>
          <p:nvPr/>
        </p:nvSpPr>
        <p:spPr bwMode="auto">
          <a:xfrm>
            <a:off x="3657600" y="1013843"/>
            <a:ext cx="5334000" cy="641350"/>
          </a:xfrm>
          <a:prstGeom prst="rect">
            <a:avLst/>
          </a:prstGeom>
          <a:noFill/>
          <a:ln w="9525">
            <a:noFill/>
            <a:miter lim="800000"/>
            <a:headEnd/>
            <a:tailEnd/>
          </a:ln>
        </p:spPr>
        <p:txBody>
          <a:bodyPr>
            <a:spAutoFit/>
          </a:bodyPr>
          <a:lstStyle/>
          <a:p>
            <a:pPr>
              <a:spcBef>
                <a:spcPct val="50000"/>
              </a:spcBef>
            </a:pPr>
            <a:endParaRPr lang="en-US" sz="3600">
              <a:latin typeface="Garamond" pitchFamily="18" charset="0"/>
            </a:endParaRPr>
          </a:p>
        </p:txBody>
      </p:sp>
      <p:sp>
        <p:nvSpPr>
          <p:cNvPr id="43012" name="Text Box 25"/>
          <p:cNvSpPr txBox="1">
            <a:spLocks noChangeArrowheads="1"/>
          </p:cNvSpPr>
          <p:nvPr/>
        </p:nvSpPr>
        <p:spPr bwMode="auto">
          <a:xfrm>
            <a:off x="4892675" y="1196406"/>
            <a:ext cx="4279900" cy="4048125"/>
          </a:xfrm>
          <a:prstGeom prst="rect">
            <a:avLst/>
          </a:prstGeom>
          <a:noFill/>
          <a:ln w="9525">
            <a:noFill/>
            <a:miter lim="800000"/>
            <a:headEnd/>
            <a:tailEnd/>
          </a:ln>
        </p:spPr>
        <p:txBody>
          <a:bodyPr>
            <a:spAutoFit/>
          </a:bodyPr>
          <a:lstStyle/>
          <a:p>
            <a:pPr>
              <a:spcBef>
                <a:spcPct val="50000"/>
              </a:spcBef>
              <a:spcAft>
                <a:spcPts val="1200"/>
              </a:spcAft>
            </a:pPr>
            <a:r>
              <a:rPr lang="en-US" b="1">
                <a:solidFill>
                  <a:srgbClr val="50565C"/>
                </a:solidFill>
              </a:rPr>
              <a:t>H-Z</a:t>
            </a:r>
            <a:r>
              <a:rPr lang="en-US">
                <a:solidFill>
                  <a:srgbClr val="50565C"/>
                </a:solidFill>
              </a:rPr>
              <a:t>  350 x 2.76 = </a:t>
            </a:r>
            <a:r>
              <a:rPr lang="en-US" b="1">
                <a:solidFill>
                  <a:srgbClr val="A81404"/>
                </a:solidFill>
              </a:rPr>
              <a:t>966 </a:t>
            </a:r>
            <a:r>
              <a:rPr lang="en-US">
                <a:solidFill>
                  <a:srgbClr val="A81404"/>
                </a:solidFill>
              </a:rPr>
              <a:t>CFM50</a:t>
            </a:r>
            <a:r>
              <a:rPr lang="en-US">
                <a:solidFill>
                  <a:srgbClr val="50565C"/>
                </a:solidFill>
              </a:rPr>
              <a:t> CFM50/10 = 96.6 sq.in. of </a:t>
            </a:r>
            <a:r>
              <a:rPr lang="en-US">
                <a:solidFill>
                  <a:srgbClr val="A81404"/>
                </a:solidFill>
              </a:rPr>
              <a:t>holes in the floor</a:t>
            </a:r>
            <a:r>
              <a:rPr lang="en-US">
                <a:solidFill>
                  <a:srgbClr val="50565C"/>
                </a:solidFill>
              </a:rPr>
              <a:t>.</a:t>
            </a:r>
          </a:p>
          <a:p>
            <a:pPr>
              <a:spcBef>
                <a:spcPct val="50000"/>
              </a:spcBef>
              <a:spcAft>
                <a:spcPts val="1200"/>
              </a:spcAft>
            </a:pPr>
            <a:r>
              <a:rPr lang="en-US" b="1">
                <a:solidFill>
                  <a:srgbClr val="50565C"/>
                </a:solidFill>
              </a:rPr>
              <a:t>Z-O</a:t>
            </a:r>
            <a:r>
              <a:rPr lang="en-US">
                <a:solidFill>
                  <a:srgbClr val="50565C"/>
                </a:solidFill>
              </a:rPr>
              <a:t>  350 x 2.76 = </a:t>
            </a:r>
            <a:r>
              <a:rPr lang="en-US" b="1">
                <a:solidFill>
                  <a:srgbClr val="A81404"/>
                </a:solidFill>
              </a:rPr>
              <a:t>966</a:t>
            </a:r>
            <a:r>
              <a:rPr lang="en-US">
                <a:solidFill>
                  <a:srgbClr val="A81404"/>
                </a:solidFill>
              </a:rPr>
              <a:t> CFM50</a:t>
            </a:r>
            <a:r>
              <a:rPr lang="en-US">
                <a:solidFill>
                  <a:srgbClr val="50565C"/>
                </a:solidFill>
              </a:rPr>
              <a:t> CFM50/10</a:t>
            </a:r>
            <a:r>
              <a:rPr lang="en-US"/>
              <a:t> </a:t>
            </a:r>
            <a:r>
              <a:rPr lang="en-US">
                <a:solidFill>
                  <a:srgbClr val="50565C"/>
                </a:solidFill>
              </a:rPr>
              <a:t>= 96.6 sq.in. of </a:t>
            </a:r>
            <a:br>
              <a:rPr lang="en-US">
                <a:solidFill>
                  <a:srgbClr val="50565C"/>
                </a:solidFill>
              </a:rPr>
            </a:br>
            <a:r>
              <a:rPr lang="en-US">
                <a:solidFill>
                  <a:srgbClr val="50565C"/>
                </a:solidFill>
              </a:rPr>
              <a:t>holes in basement walls.</a:t>
            </a:r>
          </a:p>
          <a:p>
            <a:pPr>
              <a:spcBef>
                <a:spcPct val="50000"/>
              </a:spcBef>
              <a:spcAft>
                <a:spcPts val="1200"/>
              </a:spcAft>
            </a:pPr>
            <a:r>
              <a:rPr lang="en-US" b="1">
                <a:solidFill>
                  <a:srgbClr val="50565C"/>
                </a:solidFill>
              </a:rPr>
              <a:t>Total Path</a:t>
            </a:r>
            <a:r>
              <a:rPr lang="en-US">
                <a:solidFill>
                  <a:srgbClr val="50565C"/>
                </a:solidFill>
              </a:rPr>
              <a:t>  350 x 1.76 = </a:t>
            </a:r>
            <a:r>
              <a:rPr lang="en-US" b="1">
                <a:solidFill>
                  <a:srgbClr val="A81404"/>
                </a:solidFill>
              </a:rPr>
              <a:t>616</a:t>
            </a:r>
            <a:r>
              <a:rPr lang="en-US">
                <a:solidFill>
                  <a:srgbClr val="50565C"/>
                </a:solidFill>
              </a:rPr>
              <a:t> </a:t>
            </a:r>
            <a:r>
              <a:rPr lang="en-US">
                <a:solidFill>
                  <a:srgbClr val="A81404"/>
                </a:solidFill>
              </a:rPr>
              <a:t>CFM50</a:t>
            </a:r>
            <a:r>
              <a:rPr lang="en-US">
                <a:solidFill>
                  <a:srgbClr val="50565C"/>
                </a:solidFill>
              </a:rPr>
              <a:t> is the airsealing goal (61.6 sq.in.).</a:t>
            </a:r>
            <a:endParaRPr lang="en-US" sz="1800">
              <a:solidFill>
                <a:srgbClr val="50565C"/>
              </a:solidFill>
            </a:endParaRPr>
          </a:p>
        </p:txBody>
      </p:sp>
      <p:grpSp>
        <p:nvGrpSpPr>
          <p:cNvPr id="43013" name="Group 32"/>
          <p:cNvGrpSpPr>
            <a:grpSpLocks/>
          </p:cNvGrpSpPr>
          <p:nvPr/>
        </p:nvGrpSpPr>
        <p:grpSpPr bwMode="auto">
          <a:xfrm>
            <a:off x="480935" y="3355004"/>
            <a:ext cx="1497013" cy="1363662"/>
            <a:chOff x="1271588" y="4094163"/>
            <a:chExt cx="1497012" cy="1364166"/>
          </a:xfrm>
        </p:grpSpPr>
        <p:pic>
          <p:nvPicPr>
            <p:cNvPr id="43023" name="Picture 33"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43024" name="Freeform 34"/>
            <p:cNvSpPr>
              <a:spLocks noChangeArrowheads="1"/>
            </p:cNvSpPr>
            <p:nvPr/>
          </p:nvSpPr>
          <p:spPr bwMode="auto">
            <a:xfrm>
              <a:off x="1271588" y="4612139"/>
              <a:ext cx="1370012" cy="264661"/>
            </a:xfrm>
            <a:custGeom>
              <a:avLst/>
              <a:gdLst>
                <a:gd name="T0" fmla="*/ 10497911 w 1117600"/>
                <a:gd name="T1" fmla="*/ 2027982 h 215900"/>
                <a:gd name="T2" fmla="*/ 7873449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43025" name="Text Box 20"/>
            <p:cNvSpPr txBox="1">
              <a:spLocks noChangeArrowheads="1"/>
            </p:cNvSpPr>
            <p:nvPr/>
          </p:nvSpPr>
          <p:spPr bwMode="auto">
            <a:xfrm>
              <a:off x="2057401" y="4199940"/>
              <a:ext cx="685800" cy="338554"/>
            </a:xfrm>
            <a:prstGeom prst="rect">
              <a:avLst/>
            </a:prstGeom>
            <a:noFill/>
            <a:ln w="9525">
              <a:noFill/>
              <a:miter lim="800000"/>
              <a:headEnd/>
              <a:tailEnd/>
            </a:ln>
          </p:spPr>
          <p:txBody>
            <a:bodyPr>
              <a:spAutoFit/>
            </a:bodyPr>
            <a:lstStyle/>
            <a:p>
              <a:r>
                <a:rPr lang="en-US" sz="1600" b="1">
                  <a:solidFill>
                    <a:srgbClr val="00003E"/>
                  </a:solidFill>
                </a:rPr>
                <a:t>50Pa</a:t>
              </a:r>
            </a:p>
          </p:txBody>
        </p:sp>
      </p:grpSp>
      <p:grpSp>
        <p:nvGrpSpPr>
          <p:cNvPr id="43014" name="Group 40"/>
          <p:cNvGrpSpPr>
            <a:grpSpLocks/>
          </p:cNvGrpSpPr>
          <p:nvPr/>
        </p:nvGrpSpPr>
        <p:grpSpPr bwMode="auto">
          <a:xfrm>
            <a:off x="2638348" y="4623416"/>
            <a:ext cx="762000" cy="1363663"/>
            <a:chOff x="1993900" y="4132263"/>
            <a:chExt cx="762000" cy="1364166"/>
          </a:xfrm>
        </p:grpSpPr>
        <p:pic>
          <p:nvPicPr>
            <p:cNvPr id="43021" name="Picture 41" descr="ZPD_HouseFigure_Menometer.png"/>
            <p:cNvPicPr>
              <a:picLocks noChangeAspect="1"/>
            </p:cNvPicPr>
            <p:nvPr/>
          </p:nvPicPr>
          <p:blipFill>
            <a:blip r:embed="rId4"/>
            <a:srcRect/>
            <a:stretch>
              <a:fillRect/>
            </a:stretch>
          </p:blipFill>
          <p:spPr bwMode="auto">
            <a:xfrm>
              <a:off x="1993900" y="4132263"/>
              <a:ext cx="762000" cy="1364166"/>
            </a:xfrm>
            <a:prstGeom prst="rect">
              <a:avLst/>
            </a:prstGeom>
            <a:noFill/>
            <a:ln w="9525">
              <a:noFill/>
              <a:miter lim="800000"/>
              <a:headEnd/>
              <a:tailEnd/>
            </a:ln>
          </p:spPr>
        </p:pic>
        <p:sp>
          <p:nvSpPr>
            <p:cNvPr id="43022" name="Text Box 20"/>
            <p:cNvSpPr txBox="1">
              <a:spLocks noChangeArrowheads="1"/>
            </p:cNvSpPr>
            <p:nvPr/>
          </p:nvSpPr>
          <p:spPr bwMode="auto">
            <a:xfrm>
              <a:off x="2044701" y="4238040"/>
              <a:ext cx="685800" cy="338554"/>
            </a:xfrm>
            <a:prstGeom prst="rect">
              <a:avLst/>
            </a:prstGeom>
            <a:noFill/>
            <a:ln w="9525">
              <a:noFill/>
              <a:miter lim="800000"/>
              <a:headEnd/>
              <a:tailEnd/>
            </a:ln>
          </p:spPr>
          <p:txBody>
            <a:bodyPr>
              <a:spAutoFit/>
            </a:bodyPr>
            <a:lstStyle/>
            <a:p>
              <a:r>
                <a:rPr lang="en-US" sz="1600" b="1">
                  <a:solidFill>
                    <a:srgbClr val="00003E"/>
                  </a:solidFill>
                </a:rPr>
                <a:t>50Pa</a:t>
              </a:r>
            </a:p>
          </p:txBody>
        </p:sp>
      </p:grpSp>
      <p:sp>
        <p:nvSpPr>
          <p:cNvPr id="25" name="Rectangle 24"/>
          <p:cNvSpPr/>
          <p:nvPr/>
        </p:nvSpPr>
        <p:spPr bwMode="auto">
          <a:xfrm flipV="1">
            <a:off x="1622348" y="4737716"/>
            <a:ext cx="492125" cy="165100"/>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algn="ctr" defTabSz="914400">
              <a:defRPr/>
            </a:pPr>
            <a:endParaRPr lang="en-US" sz="2800" b="1">
              <a:latin typeface="Arial" pitchFamily="-108" charset="0"/>
              <a:ea typeface="ＭＳ Ｐゴシック" charset="-128"/>
              <a:cs typeface="ＭＳ Ｐゴシック" charset="-128"/>
            </a:endParaRPr>
          </a:p>
        </p:txBody>
      </p:sp>
      <p:sp>
        <p:nvSpPr>
          <p:cNvPr id="43016" name="Freeform 20"/>
          <p:cNvSpPr>
            <a:spLocks noChangeArrowheads="1"/>
          </p:cNvSpPr>
          <p:nvPr/>
        </p:nvSpPr>
        <p:spPr bwMode="auto">
          <a:xfrm flipH="1">
            <a:off x="3270173" y="5140941"/>
            <a:ext cx="1370012" cy="265113"/>
          </a:xfrm>
          <a:custGeom>
            <a:avLst/>
            <a:gdLst>
              <a:gd name="T0" fmla="*/ 10497911 w 1117600"/>
              <a:gd name="T1" fmla="*/ 2062881 h 215900"/>
              <a:gd name="T2" fmla="*/ 7873449 w 1117600"/>
              <a:gd name="T3" fmla="*/ 485380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43018" name="Text Box 16"/>
          <p:cNvSpPr txBox="1">
            <a:spLocks noChangeArrowheads="1"/>
          </p:cNvSpPr>
          <p:nvPr/>
        </p:nvSpPr>
        <p:spPr bwMode="auto">
          <a:xfrm>
            <a:off x="1552498" y="5236191"/>
            <a:ext cx="1098550" cy="336550"/>
          </a:xfrm>
          <a:prstGeom prst="rect">
            <a:avLst/>
          </a:prstGeom>
          <a:noFill/>
          <a:ln w="9525">
            <a:noFill/>
            <a:miter lim="800000"/>
            <a:headEnd/>
            <a:tailEnd/>
          </a:ln>
        </p:spPr>
        <p:txBody>
          <a:bodyPr wrap="none">
            <a:spAutoFit/>
          </a:bodyPr>
          <a:lstStyle/>
          <a:p>
            <a:r>
              <a:rPr lang="en-US" sz="1600">
                <a:solidFill>
                  <a:srgbClr val="130A88"/>
                </a:solidFill>
              </a:rPr>
              <a:t>Basement</a:t>
            </a:r>
          </a:p>
        </p:txBody>
      </p:sp>
      <p:sp>
        <p:nvSpPr>
          <p:cNvPr id="43019" name="Text Box 17"/>
          <p:cNvSpPr txBox="1">
            <a:spLocks noChangeArrowheads="1"/>
          </p:cNvSpPr>
          <p:nvPr/>
        </p:nvSpPr>
        <p:spPr bwMode="auto">
          <a:xfrm>
            <a:off x="2500235" y="3872529"/>
            <a:ext cx="769938" cy="336550"/>
          </a:xfrm>
          <a:prstGeom prst="rect">
            <a:avLst/>
          </a:prstGeom>
          <a:noFill/>
          <a:ln w="9525">
            <a:noFill/>
            <a:miter lim="800000"/>
            <a:headEnd/>
            <a:tailEnd/>
          </a:ln>
        </p:spPr>
        <p:txBody>
          <a:bodyPr wrap="none">
            <a:spAutoFit/>
          </a:bodyPr>
          <a:lstStyle/>
          <a:p>
            <a:r>
              <a:rPr lang="en-US" sz="1600">
                <a:solidFill>
                  <a:srgbClr val="130A88"/>
                </a:solidFill>
              </a:rPr>
              <a:t>House</a:t>
            </a:r>
          </a:p>
        </p:txBody>
      </p:sp>
      <p:sp>
        <p:nvSpPr>
          <p:cNvPr id="43020" name="Text Box 18"/>
          <p:cNvSpPr txBox="1">
            <a:spLocks noChangeArrowheads="1"/>
          </p:cNvSpPr>
          <p:nvPr/>
        </p:nvSpPr>
        <p:spPr bwMode="auto">
          <a:xfrm>
            <a:off x="2114473" y="1621454"/>
            <a:ext cx="579437" cy="336550"/>
          </a:xfrm>
          <a:prstGeom prst="rect">
            <a:avLst/>
          </a:prstGeom>
          <a:noFill/>
          <a:ln w="9525">
            <a:noFill/>
            <a:miter lim="800000"/>
            <a:headEnd/>
            <a:tailEnd/>
          </a:ln>
        </p:spPr>
        <p:txBody>
          <a:bodyPr wrap="none">
            <a:spAutoFit/>
          </a:bodyPr>
          <a:lstStyle/>
          <a:p>
            <a:r>
              <a:rPr lang="en-US" sz="1600">
                <a:solidFill>
                  <a:srgbClr val="130A88"/>
                </a:solidFill>
              </a:rPr>
              <a:t>Attic</a:t>
            </a:r>
          </a:p>
        </p:txBody>
      </p:sp>
      <p:sp>
        <p:nvSpPr>
          <p:cNvPr id="18" name="Footer Placeholder 1">
            <a:extLst>
              <a:ext uri="{FF2B5EF4-FFF2-40B4-BE49-F238E27FC236}">
                <a16:creationId xmlns:a16="http://schemas.microsoft.com/office/drawing/2014/main" id="{B5A967A1-FC5F-4BF9-9CFB-FB698496E3C1}"/>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19" name="Picture 18">
            <a:extLst>
              <a:ext uri="{FF2B5EF4-FFF2-40B4-BE49-F238E27FC236}">
                <a16:creationId xmlns:a16="http://schemas.microsoft.com/office/drawing/2014/main" id="{224E53DC-5006-40AB-818D-B15AC89A63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green text on a black background&#10;&#10;AI-generated content may be incorrect.">
            <a:extLst>
              <a:ext uri="{FF2B5EF4-FFF2-40B4-BE49-F238E27FC236}">
                <a16:creationId xmlns:a16="http://schemas.microsoft.com/office/drawing/2014/main" id="{BAF730F6-D7A1-4402-BAAC-C8DC87E17E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A334AD15-1CEF-47AF-B870-7C94FD72805B}"/>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2" name="Slide Number Placeholder 2">
            <a:extLst>
              <a:ext uri="{FF2B5EF4-FFF2-40B4-BE49-F238E27FC236}">
                <a16:creationId xmlns:a16="http://schemas.microsoft.com/office/drawing/2014/main" id="{5B034BCA-26B9-4B29-9066-AD0570CAEB06}"/>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13</a:t>
            </a:fld>
            <a:endParaRPr lang="en-US" altLang="en-US" sz="800" b="1" dirty="0">
              <a:solidFill>
                <a:schemeClr val="bg1"/>
              </a:solidFill>
            </a:endParaRPr>
          </a:p>
        </p:txBody>
      </p:sp>
      <p:pic>
        <p:nvPicPr>
          <p:cNvPr id="23" name="Picture 22" descr="A black and white sign with black text&#10;&#10;AI-generated content may be incorrect.">
            <a:extLst>
              <a:ext uri="{FF2B5EF4-FFF2-40B4-BE49-F238E27FC236}">
                <a16:creationId xmlns:a16="http://schemas.microsoft.com/office/drawing/2014/main" id="{A2471F03-E339-4743-A0A6-F46080FAF2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A green text on a white background&#10;&#10;AI-generated content may be incorrect.">
            <a:extLst>
              <a:ext uri="{FF2B5EF4-FFF2-40B4-BE49-F238E27FC236}">
                <a16:creationId xmlns:a16="http://schemas.microsoft.com/office/drawing/2014/main" id="{186FA611-436A-495F-B885-AE94D4B3EA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A blue and grey logo&#10;&#10;AI-generated content may be incorrect.">
            <a:extLst>
              <a:ext uri="{FF2B5EF4-FFF2-40B4-BE49-F238E27FC236}">
                <a16:creationId xmlns:a16="http://schemas.microsoft.com/office/drawing/2014/main" id="{331FEFBF-3067-4B18-9F5F-09AED693FF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4" descr="ZPD_HouseFigure_A.png"/>
          <p:cNvPicPr>
            <a:picLocks noChangeAspect="1"/>
          </p:cNvPicPr>
          <p:nvPr/>
        </p:nvPicPr>
        <p:blipFill rotWithShape="1">
          <a:blip r:embed="rId3"/>
          <a:srcRect l="33745" t="14701" r="30415" b="28870"/>
          <a:stretch/>
        </p:blipFill>
        <p:spPr bwMode="auto">
          <a:xfrm>
            <a:off x="903272" y="1283471"/>
            <a:ext cx="3775106" cy="4371975"/>
          </a:xfrm>
          <a:prstGeom prst="rect">
            <a:avLst/>
          </a:prstGeom>
          <a:noFill/>
          <a:ln w="9525">
            <a:noFill/>
            <a:miter lim="800000"/>
            <a:headEnd/>
            <a:tailEnd/>
          </a:ln>
        </p:spPr>
      </p:pic>
      <p:sp>
        <p:nvSpPr>
          <p:cNvPr id="48130" name="Text Box 22"/>
          <p:cNvSpPr txBox="1">
            <a:spLocks noChangeArrowheads="1"/>
          </p:cNvSpPr>
          <p:nvPr/>
        </p:nvSpPr>
        <p:spPr bwMode="auto">
          <a:xfrm>
            <a:off x="4865688" y="1498600"/>
            <a:ext cx="4440237" cy="4371975"/>
          </a:xfrm>
          <a:prstGeom prst="rect">
            <a:avLst/>
          </a:prstGeom>
          <a:noFill/>
          <a:ln w="9525">
            <a:noFill/>
            <a:miter lim="800000"/>
            <a:headEnd/>
            <a:tailEnd/>
          </a:ln>
        </p:spPr>
        <p:txBody>
          <a:bodyPr>
            <a:spAutoFit/>
          </a:bodyPr>
          <a:lstStyle/>
          <a:p>
            <a:pPr>
              <a:spcBef>
                <a:spcPct val="50000"/>
              </a:spcBef>
            </a:pPr>
            <a:r>
              <a:rPr lang="en-US" dirty="0"/>
              <a:t>Only got a hatch?</a:t>
            </a:r>
          </a:p>
          <a:p>
            <a:pPr>
              <a:spcBef>
                <a:spcPct val="50000"/>
              </a:spcBef>
            </a:pPr>
            <a:endParaRPr lang="en-US" sz="200" dirty="0"/>
          </a:p>
          <a:p>
            <a:pPr>
              <a:spcBef>
                <a:spcPct val="50000"/>
              </a:spcBef>
            </a:pPr>
            <a:r>
              <a:rPr lang="en-US" dirty="0"/>
              <a:t>With hatch closed, H-Z was  </a:t>
            </a:r>
            <a:r>
              <a:rPr lang="en-US" b="1" u="sng" dirty="0">
                <a:solidFill>
                  <a:srgbClr val="FF0000"/>
                </a:solidFill>
              </a:rPr>
              <a:t>37Pa</a:t>
            </a:r>
            <a:r>
              <a:rPr lang="en-US" dirty="0"/>
              <a:t>, and CFM50 = </a:t>
            </a:r>
            <a:r>
              <a:rPr lang="en-US" b="1" u="sng" dirty="0">
                <a:solidFill>
                  <a:srgbClr val="000066"/>
                </a:solidFill>
              </a:rPr>
              <a:t>1850</a:t>
            </a:r>
            <a:r>
              <a:rPr lang="en-US" dirty="0"/>
              <a:t>.</a:t>
            </a:r>
            <a:endParaRPr lang="en-US" b="1" dirty="0">
              <a:solidFill>
                <a:srgbClr val="FF0000"/>
              </a:solidFill>
            </a:endParaRPr>
          </a:p>
          <a:p>
            <a:pPr>
              <a:spcBef>
                <a:spcPct val="50000"/>
              </a:spcBef>
            </a:pPr>
            <a:r>
              <a:rPr lang="en-US" dirty="0">
                <a:solidFill>
                  <a:srgbClr val="50565C"/>
                </a:solidFill>
              </a:rPr>
              <a:t>Open the hatch - create</a:t>
            </a:r>
            <a:r>
              <a:rPr lang="en-US" i="1" dirty="0">
                <a:solidFill>
                  <a:srgbClr val="130A88"/>
                </a:solidFill>
              </a:rPr>
              <a:t> </a:t>
            </a:r>
            <a:r>
              <a:rPr lang="en-US" i="1" u="sng" dirty="0">
                <a:solidFill>
                  <a:srgbClr val="130A88"/>
                </a:solidFill>
              </a:rPr>
              <a:t>at least</a:t>
            </a:r>
            <a:r>
              <a:rPr lang="en-US" u="sng" dirty="0">
                <a:solidFill>
                  <a:srgbClr val="50565C"/>
                </a:solidFill>
              </a:rPr>
              <a:t> </a:t>
            </a:r>
            <a:r>
              <a:rPr lang="en-US" b="1" u="sng" dirty="0">
                <a:solidFill>
                  <a:srgbClr val="000066"/>
                </a:solidFill>
              </a:rPr>
              <a:t>6Pa</a:t>
            </a:r>
            <a:r>
              <a:rPr lang="en-US" u="sng" dirty="0">
                <a:solidFill>
                  <a:srgbClr val="000066"/>
                </a:solidFill>
              </a:rPr>
              <a:t> </a:t>
            </a:r>
            <a:r>
              <a:rPr lang="en-US" i="1" u="sng" dirty="0">
                <a:solidFill>
                  <a:srgbClr val="130A88"/>
                </a:solidFill>
              </a:rPr>
              <a:t>difference</a:t>
            </a:r>
            <a:r>
              <a:rPr lang="en-US" dirty="0">
                <a:solidFill>
                  <a:srgbClr val="50565C"/>
                </a:solidFill>
              </a:rPr>
              <a:t>.</a:t>
            </a:r>
          </a:p>
          <a:p>
            <a:pPr>
              <a:spcBef>
                <a:spcPct val="50000"/>
              </a:spcBef>
            </a:pPr>
            <a:r>
              <a:rPr lang="en-US" dirty="0">
                <a:solidFill>
                  <a:srgbClr val="50565C"/>
                </a:solidFill>
              </a:rPr>
              <a:t>Get blower door back to </a:t>
            </a:r>
            <a:r>
              <a:rPr lang="en-US" b="1" dirty="0">
                <a:solidFill>
                  <a:srgbClr val="000066"/>
                </a:solidFill>
              </a:rPr>
              <a:t>50Pa.</a:t>
            </a:r>
          </a:p>
          <a:p>
            <a:pPr>
              <a:spcBef>
                <a:spcPct val="50000"/>
              </a:spcBef>
            </a:pPr>
            <a:r>
              <a:rPr lang="en-US" dirty="0">
                <a:solidFill>
                  <a:srgbClr val="50565C"/>
                </a:solidFill>
              </a:rPr>
              <a:t>The CFM50 is now </a:t>
            </a:r>
            <a:r>
              <a:rPr lang="en-US" b="1" u="sng" dirty="0">
                <a:solidFill>
                  <a:srgbClr val="000066"/>
                </a:solidFill>
              </a:rPr>
              <a:t>2500</a:t>
            </a:r>
            <a:r>
              <a:rPr lang="en-US" dirty="0">
                <a:solidFill>
                  <a:srgbClr val="50565C"/>
                </a:solidFill>
              </a:rPr>
              <a:t> and the H-Z changed to </a:t>
            </a:r>
            <a:r>
              <a:rPr lang="en-US" sz="2600" b="1" u="sng" dirty="0">
                <a:solidFill>
                  <a:srgbClr val="FF0000"/>
                </a:solidFill>
              </a:rPr>
              <a:t>20Pa</a:t>
            </a:r>
            <a:r>
              <a:rPr lang="en-US" sz="2600" b="1" dirty="0">
                <a:solidFill>
                  <a:srgbClr val="FF0000"/>
                </a:solidFill>
              </a:rPr>
              <a:t>.</a:t>
            </a:r>
          </a:p>
          <a:p>
            <a:pPr>
              <a:spcBef>
                <a:spcPct val="50000"/>
              </a:spcBef>
            </a:pPr>
            <a:endParaRPr lang="en-US" sz="800" b="1" dirty="0">
              <a:solidFill>
                <a:srgbClr val="FF0000"/>
              </a:solidFill>
            </a:endParaRPr>
          </a:p>
          <a:p>
            <a:pPr>
              <a:spcBef>
                <a:spcPct val="50000"/>
              </a:spcBef>
            </a:pPr>
            <a:r>
              <a:rPr lang="en-US" sz="1600" dirty="0"/>
              <a:t>Note: H-Z change is 17 Pa.</a:t>
            </a:r>
          </a:p>
        </p:txBody>
      </p:sp>
      <p:grpSp>
        <p:nvGrpSpPr>
          <p:cNvPr id="48131" name="Group 30"/>
          <p:cNvGrpSpPr>
            <a:grpSpLocks/>
          </p:cNvGrpSpPr>
          <p:nvPr/>
        </p:nvGrpSpPr>
        <p:grpSpPr bwMode="auto">
          <a:xfrm>
            <a:off x="992202" y="3398452"/>
            <a:ext cx="1497013" cy="1363663"/>
            <a:chOff x="1271588" y="4094163"/>
            <a:chExt cx="1497012" cy="1364166"/>
          </a:xfrm>
        </p:grpSpPr>
        <p:pic>
          <p:nvPicPr>
            <p:cNvPr id="48145" name="Picture 26"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48146" name="Freeform 28"/>
            <p:cNvSpPr>
              <a:spLocks noChangeArrowheads="1"/>
            </p:cNvSpPr>
            <p:nvPr/>
          </p:nvSpPr>
          <p:spPr bwMode="auto">
            <a:xfrm>
              <a:off x="1271588" y="4612139"/>
              <a:ext cx="1370012" cy="264661"/>
            </a:xfrm>
            <a:custGeom>
              <a:avLst/>
              <a:gdLst>
                <a:gd name="T0" fmla="*/ 10497911 w 1117600"/>
                <a:gd name="T1" fmla="*/ 2027982 h 215900"/>
                <a:gd name="T2" fmla="*/ 7873449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48147" name="Text Box 20"/>
            <p:cNvSpPr txBox="1">
              <a:spLocks noChangeArrowheads="1"/>
            </p:cNvSpPr>
            <p:nvPr/>
          </p:nvSpPr>
          <p:spPr bwMode="auto">
            <a:xfrm>
              <a:off x="2057401" y="4199940"/>
              <a:ext cx="685800" cy="338554"/>
            </a:xfrm>
            <a:prstGeom prst="rect">
              <a:avLst/>
            </a:prstGeom>
            <a:noFill/>
            <a:ln w="9525">
              <a:noFill/>
              <a:miter lim="800000"/>
              <a:headEnd/>
              <a:tailEnd/>
            </a:ln>
          </p:spPr>
          <p:txBody>
            <a:bodyPr>
              <a:spAutoFit/>
            </a:bodyPr>
            <a:lstStyle/>
            <a:p>
              <a:r>
                <a:rPr lang="en-US" sz="1600" b="1">
                  <a:solidFill>
                    <a:srgbClr val="00003E"/>
                  </a:solidFill>
                </a:rPr>
                <a:t>50Pa</a:t>
              </a:r>
            </a:p>
          </p:txBody>
        </p:sp>
      </p:grpSp>
      <p:grpSp>
        <p:nvGrpSpPr>
          <p:cNvPr id="48132" name="Group 31"/>
          <p:cNvGrpSpPr>
            <a:grpSpLocks/>
          </p:cNvGrpSpPr>
          <p:nvPr/>
        </p:nvGrpSpPr>
        <p:grpSpPr bwMode="auto">
          <a:xfrm>
            <a:off x="2744802" y="2174490"/>
            <a:ext cx="868363" cy="1719262"/>
            <a:chOff x="2006600" y="3739367"/>
            <a:chExt cx="868930" cy="1718962"/>
          </a:xfrm>
        </p:grpSpPr>
        <p:pic>
          <p:nvPicPr>
            <p:cNvPr id="48142" name="Picture 32"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48143" name="Freeform 33"/>
            <p:cNvSpPr>
              <a:spLocks noChangeArrowheads="1"/>
            </p:cNvSpPr>
            <p:nvPr/>
          </p:nvSpPr>
          <p:spPr bwMode="auto">
            <a:xfrm rot="5400000">
              <a:off x="2170410" y="4179826"/>
              <a:ext cx="1145579" cy="264661"/>
            </a:xfrm>
            <a:custGeom>
              <a:avLst/>
              <a:gdLst>
                <a:gd name="T0" fmla="*/ 1466935 w 1117600"/>
                <a:gd name="T1" fmla="*/ 2027982 h 215900"/>
                <a:gd name="T2" fmla="*/ 1100201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48144" name="Text Box 20"/>
            <p:cNvSpPr txBox="1">
              <a:spLocks noChangeArrowheads="1"/>
            </p:cNvSpPr>
            <p:nvPr/>
          </p:nvSpPr>
          <p:spPr bwMode="auto">
            <a:xfrm>
              <a:off x="2057401" y="4199940"/>
              <a:ext cx="685800" cy="338554"/>
            </a:xfrm>
            <a:prstGeom prst="rect">
              <a:avLst/>
            </a:prstGeom>
            <a:noFill/>
            <a:ln w="9525">
              <a:noFill/>
              <a:miter lim="800000"/>
              <a:headEnd/>
              <a:tailEnd/>
            </a:ln>
          </p:spPr>
          <p:txBody>
            <a:bodyPr>
              <a:spAutoFit/>
            </a:bodyPr>
            <a:lstStyle/>
            <a:p>
              <a:r>
                <a:rPr lang="en-US" sz="1600" b="1">
                  <a:solidFill>
                    <a:srgbClr val="00003E"/>
                  </a:solidFill>
                </a:rPr>
                <a:t>20Pa</a:t>
              </a:r>
            </a:p>
          </p:txBody>
        </p:sp>
      </p:grpSp>
      <p:sp>
        <p:nvSpPr>
          <p:cNvPr id="20" name="Rectangle 19"/>
          <p:cNvSpPr/>
          <p:nvPr/>
        </p:nvSpPr>
        <p:spPr bwMode="auto">
          <a:xfrm flipV="1">
            <a:off x="2012965" y="2364990"/>
            <a:ext cx="492125" cy="16351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algn="ctr" defTabSz="914400">
              <a:defRPr/>
            </a:pPr>
            <a:endParaRPr lang="en-US" sz="2800" b="1">
              <a:latin typeface="Arial" pitchFamily="-108" charset="0"/>
              <a:ea typeface="ＭＳ Ｐゴシック" charset="-128"/>
              <a:cs typeface="ＭＳ Ｐゴシック" charset="-128"/>
            </a:endParaRPr>
          </a:p>
        </p:txBody>
      </p:sp>
      <p:cxnSp>
        <p:nvCxnSpPr>
          <p:cNvPr id="48134" name="Straight Connector 20"/>
          <p:cNvCxnSpPr>
            <a:cxnSpLocks noChangeShapeType="1"/>
          </p:cNvCxnSpPr>
          <p:nvPr/>
        </p:nvCxnSpPr>
        <p:spPr bwMode="auto">
          <a:xfrm flipH="1" flipV="1">
            <a:off x="2362215" y="2022090"/>
            <a:ext cx="152400" cy="438150"/>
          </a:xfrm>
          <a:prstGeom prst="line">
            <a:avLst/>
          </a:prstGeom>
          <a:noFill/>
          <a:ln w="76200">
            <a:solidFill>
              <a:schemeClr val="tx1"/>
            </a:solidFill>
            <a:round/>
            <a:headEnd/>
            <a:tailEnd/>
          </a:ln>
        </p:spPr>
      </p:cxnSp>
      <p:sp>
        <p:nvSpPr>
          <p:cNvPr id="17" name="Title 16"/>
          <p:cNvSpPr>
            <a:spLocks noGrp="1"/>
          </p:cNvSpPr>
          <p:nvPr>
            <p:ph type="title"/>
          </p:nvPr>
        </p:nvSpPr>
        <p:spPr>
          <a:xfrm>
            <a:off x="1883569" y="51874"/>
            <a:ext cx="5376862" cy="901700"/>
          </a:xfrm>
        </p:spPr>
        <p:txBody>
          <a:bodyPr wrap="square" numCol="1" anchorCtr="0" compatLnSpc="1">
            <a:prstTxWarp prst="textNoShape">
              <a:avLst/>
            </a:prstTxWarp>
            <a:normAutofit/>
          </a:bodyPr>
          <a:lstStyle/>
          <a:p>
            <a:pPr algn="ctr" eaLnBrk="1" hangingPunct="1">
              <a:defRPr/>
            </a:pPr>
            <a:r>
              <a:rPr lang="en-US" sz="2400" dirty="0">
                <a:solidFill>
                  <a:schemeClr val="accent1"/>
                </a:solidFill>
                <a:ea typeface="ＭＳ Ｐゴシック"/>
                <a:cs typeface="ＭＳ Ｐゴシック"/>
              </a:rPr>
              <a:t>Between the House and Zone? </a:t>
            </a:r>
          </a:p>
        </p:txBody>
      </p:sp>
      <p:sp>
        <p:nvSpPr>
          <p:cNvPr id="48137" name="Text Box 16"/>
          <p:cNvSpPr txBox="1">
            <a:spLocks noChangeArrowheads="1"/>
          </p:cNvSpPr>
          <p:nvPr/>
        </p:nvSpPr>
        <p:spPr bwMode="auto">
          <a:xfrm>
            <a:off x="2373327" y="1837940"/>
            <a:ext cx="1098550" cy="336550"/>
          </a:xfrm>
          <a:prstGeom prst="rect">
            <a:avLst/>
          </a:prstGeom>
          <a:noFill/>
          <a:ln w="9525">
            <a:noFill/>
            <a:miter lim="800000"/>
            <a:headEnd/>
            <a:tailEnd/>
          </a:ln>
        </p:spPr>
        <p:txBody>
          <a:bodyPr wrap="none">
            <a:spAutoFit/>
          </a:bodyPr>
          <a:lstStyle/>
          <a:p>
            <a:pPr defTabSz="914400"/>
            <a:r>
              <a:rPr lang="en-US" sz="1600">
                <a:solidFill>
                  <a:srgbClr val="130A88"/>
                </a:solidFill>
              </a:rPr>
              <a:t>Attic Zone</a:t>
            </a:r>
          </a:p>
        </p:txBody>
      </p:sp>
      <p:sp>
        <p:nvSpPr>
          <p:cNvPr id="48138" name="Text Box 17"/>
          <p:cNvSpPr txBox="1">
            <a:spLocks noChangeArrowheads="1"/>
          </p:cNvSpPr>
          <p:nvPr/>
        </p:nvSpPr>
        <p:spPr bwMode="auto">
          <a:xfrm>
            <a:off x="1935177" y="2804727"/>
            <a:ext cx="769938" cy="336550"/>
          </a:xfrm>
          <a:prstGeom prst="rect">
            <a:avLst/>
          </a:prstGeom>
          <a:noFill/>
          <a:ln w="9525">
            <a:noFill/>
            <a:miter lim="800000"/>
            <a:headEnd/>
            <a:tailEnd/>
          </a:ln>
        </p:spPr>
        <p:txBody>
          <a:bodyPr wrap="none">
            <a:spAutoFit/>
          </a:bodyPr>
          <a:lstStyle/>
          <a:p>
            <a:r>
              <a:rPr lang="en-US" sz="1600">
                <a:solidFill>
                  <a:srgbClr val="130A88"/>
                </a:solidFill>
              </a:rPr>
              <a:t>House</a:t>
            </a:r>
          </a:p>
        </p:txBody>
      </p:sp>
      <p:sp>
        <p:nvSpPr>
          <p:cNvPr id="48139" name="Text Box 18"/>
          <p:cNvSpPr txBox="1">
            <a:spLocks noChangeArrowheads="1"/>
          </p:cNvSpPr>
          <p:nvPr/>
        </p:nvSpPr>
        <p:spPr bwMode="auto">
          <a:xfrm>
            <a:off x="606440" y="1441065"/>
            <a:ext cx="884237" cy="336550"/>
          </a:xfrm>
          <a:prstGeom prst="rect">
            <a:avLst/>
          </a:prstGeom>
          <a:noFill/>
          <a:ln w="9525">
            <a:noFill/>
            <a:miter lim="800000"/>
            <a:headEnd/>
            <a:tailEnd/>
          </a:ln>
        </p:spPr>
        <p:txBody>
          <a:bodyPr wrap="none">
            <a:spAutoFit/>
          </a:bodyPr>
          <a:lstStyle/>
          <a:p>
            <a:r>
              <a:rPr lang="en-US" sz="1600">
                <a:solidFill>
                  <a:srgbClr val="130A88"/>
                </a:solidFill>
              </a:rPr>
              <a:t>Outside</a:t>
            </a:r>
          </a:p>
        </p:txBody>
      </p:sp>
      <p:sp>
        <p:nvSpPr>
          <p:cNvPr id="48140" name="Text Box 19"/>
          <p:cNvSpPr txBox="1">
            <a:spLocks noChangeArrowheads="1"/>
          </p:cNvSpPr>
          <p:nvPr/>
        </p:nvSpPr>
        <p:spPr bwMode="auto">
          <a:xfrm>
            <a:off x="2795602" y="4181090"/>
            <a:ext cx="769938" cy="336550"/>
          </a:xfrm>
          <a:prstGeom prst="rect">
            <a:avLst/>
          </a:prstGeom>
          <a:noFill/>
          <a:ln w="9525">
            <a:noFill/>
            <a:miter lim="800000"/>
            <a:headEnd/>
            <a:tailEnd/>
          </a:ln>
        </p:spPr>
        <p:txBody>
          <a:bodyPr wrap="none">
            <a:spAutoFit/>
          </a:bodyPr>
          <a:lstStyle/>
          <a:p>
            <a:r>
              <a:rPr lang="en-US" sz="1600">
                <a:solidFill>
                  <a:srgbClr val="130A88"/>
                </a:solidFill>
              </a:rPr>
              <a:t>House</a:t>
            </a:r>
          </a:p>
        </p:txBody>
      </p:sp>
      <p:sp>
        <p:nvSpPr>
          <p:cNvPr id="48141" name="Text Box 20"/>
          <p:cNvSpPr txBox="1">
            <a:spLocks noChangeArrowheads="1"/>
          </p:cNvSpPr>
          <p:nvPr/>
        </p:nvSpPr>
        <p:spPr bwMode="auto">
          <a:xfrm>
            <a:off x="1943115" y="5201852"/>
            <a:ext cx="1866900" cy="336550"/>
          </a:xfrm>
          <a:prstGeom prst="rect">
            <a:avLst/>
          </a:prstGeom>
          <a:noFill/>
          <a:ln w="9525">
            <a:noFill/>
            <a:miter lim="800000"/>
            <a:headEnd/>
            <a:tailEnd/>
          </a:ln>
        </p:spPr>
        <p:txBody>
          <a:bodyPr wrap="none">
            <a:spAutoFit/>
          </a:bodyPr>
          <a:lstStyle/>
          <a:p>
            <a:r>
              <a:rPr lang="en-US" sz="1600">
                <a:solidFill>
                  <a:srgbClr val="130A88"/>
                </a:solidFill>
              </a:rPr>
              <a:t>Basement or crawl</a:t>
            </a:r>
          </a:p>
        </p:txBody>
      </p:sp>
      <p:sp>
        <p:nvSpPr>
          <p:cNvPr id="21" name="Footer Placeholder 1">
            <a:extLst>
              <a:ext uri="{FF2B5EF4-FFF2-40B4-BE49-F238E27FC236}">
                <a16:creationId xmlns:a16="http://schemas.microsoft.com/office/drawing/2014/main" id="{55413484-28CE-4CBE-BF5D-A7FF222FA5C8}"/>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22" name="Picture 21">
            <a:extLst>
              <a:ext uri="{FF2B5EF4-FFF2-40B4-BE49-F238E27FC236}">
                <a16:creationId xmlns:a16="http://schemas.microsoft.com/office/drawing/2014/main" id="{03853276-D497-420F-B626-9C8EC09F3D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 green text on a black background&#10;&#10;AI-generated content may be incorrect.">
            <a:extLst>
              <a:ext uri="{FF2B5EF4-FFF2-40B4-BE49-F238E27FC236}">
                <a16:creationId xmlns:a16="http://schemas.microsoft.com/office/drawing/2014/main" id="{08797182-586F-4A9E-8D78-A4185242F8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9C87C7F0-E215-49B6-A48A-565728157768}"/>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5" name="Slide Number Placeholder 2">
            <a:extLst>
              <a:ext uri="{FF2B5EF4-FFF2-40B4-BE49-F238E27FC236}">
                <a16:creationId xmlns:a16="http://schemas.microsoft.com/office/drawing/2014/main" id="{C0FC15A3-F997-4538-996D-9E5359488B4E}"/>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14</a:t>
            </a:fld>
            <a:endParaRPr lang="en-US" altLang="en-US" sz="800" b="1" dirty="0">
              <a:solidFill>
                <a:schemeClr val="bg1"/>
              </a:solidFill>
            </a:endParaRPr>
          </a:p>
        </p:txBody>
      </p:sp>
      <p:pic>
        <p:nvPicPr>
          <p:cNvPr id="26" name="Picture 25" descr="A black and white sign with black text&#10;&#10;AI-generated content may be incorrect.">
            <a:extLst>
              <a:ext uri="{FF2B5EF4-FFF2-40B4-BE49-F238E27FC236}">
                <a16:creationId xmlns:a16="http://schemas.microsoft.com/office/drawing/2014/main" id="{8678FCE8-4A0C-4F08-ABCE-A1D2FBC2A3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A green text on a white background&#10;&#10;AI-generated content may be incorrect.">
            <a:extLst>
              <a:ext uri="{FF2B5EF4-FFF2-40B4-BE49-F238E27FC236}">
                <a16:creationId xmlns:a16="http://schemas.microsoft.com/office/drawing/2014/main" id="{58771AFC-7AD1-44E3-8573-2C51E32B3D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A blue and grey logo&#10;&#10;AI-generated content may be incorrect.">
            <a:extLst>
              <a:ext uri="{FF2B5EF4-FFF2-40B4-BE49-F238E27FC236}">
                <a16:creationId xmlns:a16="http://schemas.microsoft.com/office/drawing/2014/main" id="{5EC1FE3A-9BEE-4311-B4E9-E4C5A2E0AF9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600" y="-10085"/>
            <a:ext cx="5384800" cy="901700"/>
          </a:xfrm>
        </p:spPr>
        <p:txBody>
          <a:bodyPr wrap="square" numCol="1" anchorCtr="0" compatLnSpc="1">
            <a:prstTxWarp prst="textNoShape">
              <a:avLst/>
            </a:prstTxWarp>
          </a:bodyPr>
          <a:lstStyle/>
          <a:p>
            <a:pPr algn="ctr" eaLnBrk="1" hangingPunct="1">
              <a:defRPr/>
            </a:pPr>
            <a:r>
              <a:rPr lang="en-US" sz="2000" dirty="0">
                <a:ea typeface="ＭＳ Ｐゴシック"/>
                <a:cs typeface="ＭＳ Ｐゴシック"/>
              </a:rPr>
              <a:t>Flow Method #1: House to Zone (change more than 6Pa). </a:t>
            </a:r>
          </a:p>
        </p:txBody>
      </p:sp>
      <p:graphicFrame>
        <p:nvGraphicFramePr>
          <p:cNvPr id="45058" name="Object 2"/>
          <p:cNvGraphicFramePr>
            <a:graphicFrameLocks noChangeAspect="1"/>
          </p:cNvGraphicFramePr>
          <p:nvPr>
            <p:extLst>
              <p:ext uri="{D42A27DB-BD31-4B8C-83A1-F6EECF244321}">
                <p14:modId xmlns:p14="http://schemas.microsoft.com/office/powerpoint/2010/main" val="3480234708"/>
              </p:ext>
            </p:extLst>
          </p:nvPr>
        </p:nvGraphicFramePr>
        <p:xfrm>
          <a:off x="457200" y="730250"/>
          <a:ext cx="8382000" cy="5232400"/>
        </p:xfrm>
        <a:graphic>
          <a:graphicData uri="http://schemas.openxmlformats.org/presentationml/2006/ole">
            <mc:AlternateContent xmlns:mc="http://schemas.openxmlformats.org/markup-compatibility/2006">
              <mc:Choice xmlns:v="urn:schemas-microsoft-com:vml" Requires="v">
                <p:oleObj spid="_x0000_s2053" name="Acrobat Document" r:id="rId4" imgW="10068120" imgH="7774200" progId="AcroExch.Document.7">
                  <p:embed/>
                </p:oleObj>
              </mc:Choice>
              <mc:Fallback>
                <p:oleObj name="Acrobat Document" r:id="rId4" imgW="10068120" imgH="7774200" progId="AcroExch.Document.7">
                  <p:embed/>
                  <p:pic>
                    <p:nvPicPr>
                      <p:cNvPr id="4505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730250"/>
                        <a:ext cx="8382000" cy="523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ight Arrow 5"/>
          <p:cNvSpPr>
            <a:spLocks noChangeArrowheads="1"/>
          </p:cNvSpPr>
          <p:nvPr/>
        </p:nvSpPr>
        <p:spPr bwMode="auto">
          <a:xfrm>
            <a:off x="665163" y="3013075"/>
            <a:ext cx="482600" cy="315913"/>
          </a:xfrm>
          <a:prstGeom prst="rightArrow">
            <a:avLst>
              <a:gd name="adj1" fmla="val 50000"/>
              <a:gd name="adj2" fmla="val 49761"/>
            </a:avLst>
          </a:prstGeom>
          <a:solidFill>
            <a:srgbClr val="FF0000"/>
          </a:solidFill>
          <a:ln w="9525">
            <a:noFill/>
            <a:round/>
            <a:headEnd/>
            <a:tailEnd/>
          </a:ln>
          <a:effectLst>
            <a:outerShdw blurRad="50800" dist="38100" dir="2700000">
              <a:srgbClr val="000000">
                <a:alpha val="43000"/>
              </a:srgbClr>
            </a:outerShdw>
          </a:effectLst>
        </p:spPr>
        <p:txBody>
          <a:bodyPr/>
          <a:lstStyle/>
          <a:p>
            <a:pPr algn="ctr" defTabSz="914400">
              <a:defRPr/>
            </a:pPr>
            <a:endParaRPr lang="en-US" sz="2800" b="1">
              <a:ea typeface="ＭＳ Ｐゴシック" charset="-128"/>
              <a:cs typeface="ＭＳ Ｐゴシック" charset="-128"/>
            </a:endParaRPr>
          </a:p>
        </p:txBody>
      </p:sp>
      <p:sp>
        <p:nvSpPr>
          <p:cNvPr id="7" name="Down Arrow 6"/>
          <p:cNvSpPr>
            <a:spLocks noChangeArrowheads="1"/>
          </p:cNvSpPr>
          <p:nvPr/>
        </p:nvSpPr>
        <p:spPr bwMode="auto">
          <a:xfrm>
            <a:off x="4491038" y="1155700"/>
            <a:ext cx="358775" cy="457200"/>
          </a:xfrm>
          <a:prstGeom prst="downArrow">
            <a:avLst>
              <a:gd name="adj1" fmla="val 50000"/>
              <a:gd name="adj2" fmla="val 50029"/>
            </a:avLst>
          </a:prstGeom>
          <a:solidFill>
            <a:srgbClr val="FF0000"/>
          </a:solidFill>
          <a:ln w="9525">
            <a:noFill/>
            <a:round/>
            <a:headEnd/>
            <a:tailEnd/>
          </a:ln>
          <a:effectLst>
            <a:outerShdw blurRad="50800" dist="38100" dir="2700000">
              <a:srgbClr val="000000">
                <a:alpha val="43000"/>
              </a:srgbClr>
            </a:outerShdw>
          </a:effectLst>
        </p:spPr>
        <p:txBody>
          <a:bodyPr/>
          <a:lstStyle/>
          <a:p>
            <a:pPr algn="ctr" defTabSz="914400">
              <a:defRPr/>
            </a:pPr>
            <a:endParaRPr lang="en-US" sz="2800" b="1">
              <a:ea typeface="ＭＳ Ｐゴシック" charset="-128"/>
              <a:cs typeface="ＭＳ Ｐゴシック" charset="-128"/>
            </a:endParaRPr>
          </a:p>
        </p:txBody>
      </p:sp>
      <p:sp>
        <p:nvSpPr>
          <p:cNvPr id="9" name="Oval 8"/>
          <p:cNvSpPr/>
          <p:nvPr/>
        </p:nvSpPr>
        <p:spPr bwMode="auto">
          <a:xfrm>
            <a:off x="4432300" y="3060700"/>
            <a:ext cx="449263" cy="223838"/>
          </a:xfrm>
          <a:prstGeom prst="ellipse">
            <a:avLst/>
          </a:prstGeom>
          <a:noFill/>
          <a:ln w="38100"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txBody>
          <a:bodyPr/>
          <a:lstStyle/>
          <a:p>
            <a:pPr algn="ctr" defTabSz="914400">
              <a:defRPr/>
            </a:pPr>
            <a:endParaRPr lang="en-US" sz="2800" b="1">
              <a:latin typeface="Arial" pitchFamily="-108" charset="0"/>
              <a:ea typeface="ＭＳ Ｐゴシック" charset="-128"/>
              <a:cs typeface="ＭＳ Ｐゴシック" charset="-128"/>
            </a:endParaRPr>
          </a:p>
        </p:txBody>
      </p:sp>
      <p:sp>
        <p:nvSpPr>
          <p:cNvPr id="45064" name="TextBox 10"/>
          <p:cNvSpPr txBox="1">
            <a:spLocks noChangeArrowheads="1"/>
          </p:cNvSpPr>
          <p:nvPr/>
        </p:nvSpPr>
        <p:spPr bwMode="auto">
          <a:xfrm>
            <a:off x="7523163" y="2005013"/>
            <a:ext cx="735012" cy="368300"/>
          </a:xfrm>
          <a:prstGeom prst="rect">
            <a:avLst/>
          </a:prstGeom>
          <a:noFill/>
          <a:ln w="9525">
            <a:noFill/>
            <a:miter lim="800000"/>
            <a:headEnd/>
            <a:tailEnd/>
          </a:ln>
        </p:spPr>
        <p:txBody>
          <a:bodyPr>
            <a:spAutoFit/>
          </a:bodyPr>
          <a:lstStyle/>
          <a:p>
            <a:r>
              <a:rPr lang="en-US" sz="1800" b="1">
                <a:solidFill>
                  <a:srgbClr val="FF0000"/>
                </a:solidFill>
              </a:rPr>
              <a:t>1850</a:t>
            </a:r>
          </a:p>
        </p:txBody>
      </p:sp>
      <p:sp>
        <p:nvSpPr>
          <p:cNvPr id="45065" name="TextBox 10"/>
          <p:cNvSpPr txBox="1">
            <a:spLocks noChangeArrowheads="1"/>
          </p:cNvSpPr>
          <p:nvPr/>
        </p:nvSpPr>
        <p:spPr bwMode="auto">
          <a:xfrm>
            <a:off x="7523163" y="3111500"/>
            <a:ext cx="735012" cy="368300"/>
          </a:xfrm>
          <a:prstGeom prst="rect">
            <a:avLst/>
          </a:prstGeom>
          <a:noFill/>
          <a:ln w="9525">
            <a:noFill/>
            <a:miter lim="800000"/>
            <a:headEnd/>
            <a:tailEnd/>
          </a:ln>
        </p:spPr>
        <p:txBody>
          <a:bodyPr>
            <a:spAutoFit/>
          </a:bodyPr>
          <a:lstStyle/>
          <a:p>
            <a:r>
              <a:rPr lang="en-US" sz="1800" b="1">
                <a:solidFill>
                  <a:srgbClr val="FF0000"/>
                </a:solidFill>
              </a:rPr>
              <a:t>2500</a:t>
            </a:r>
          </a:p>
        </p:txBody>
      </p:sp>
      <p:sp>
        <p:nvSpPr>
          <p:cNvPr id="45066" name="TextBox 10"/>
          <p:cNvSpPr txBox="1">
            <a:spLocks noChangeArrowheads="1"/>
          </p:cNvSpPr>
          <p:nvPr/>
        </p:nvSpPr>
        <p:spPr bwMode="auto">
          <a:xfrm>
            <a:off x="7589838" y="4235450"/>
            <a:ext cx="735012" cy="366713"/>
          </a:xfrm>
          <a:prstGeom prst="rect">
            <a:avLst/>
          </a:prstGeom>
          <a:noFill/>
          <a:ln w="9525">
            <a:noFill/>
            <a:miter lim="800000"/>
            <a:headEnd/>
            <a:tailEnd/>
          </a:ln>
        </p:spPr>
        <p:txBody>
          <a:bodyPr>
            <a:spAutoFit/>
          </a:bodyPr>
          <a:lstStyle/>
          <a:p>
            <a:r>
              <a:rPr lang="en-US" sz="1800" b="1">
                <a:solidFill>
                  <a:srgbClr val="FF0000"/>
                </a:solidFill>
              </a:rPr>
              <a:t>650</a:t>
            </a:r>
          </a:p>
        </p:txBody>
      </p:sp>
      <p:sp>
        <p:nvSpPr>
          <p:cNvPr id="11" name="Footer Placeholder 1">
            <a:extLst>
              <a:ext uri="{FF2B5EF4-FFF2-40B4-BE49-F238E27FC236}">
                <a16:creationId xmlns:a16="http://schemas.microsoft.com/office/drawing/2014/main" id="{AB95862A-DE30-4F50-B604-23A191B0592B}"/>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12" name="Picture 11">
            <a:extLst>
              <a:ext uri="{FF2B5EF4-FFF2-40B4-BE49-F238E27FC236}">
                <a16:creationId xmlns:a16="http://schemas.microsoft.com/office/drawing/2014/main" id="{9B6F71F8-7DBF-48BC-BA30-E431B9C76A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0D4473CE-595F-4AFF-9F6A-9C5001C06C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8E6AB1B7-B18E-47C9-B7C9-BFF57ABB3CE8}"/>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5" name="Slide Number Placeholder 2">
            <a:extLst>
              <a:ext uri="{FF2B5EF4-FFF2-40B4-BE49-F238E27FC236}">
                <a16:creationId xmlns:a16="http://schemas.microsoft.com/office/drawing/2014/main" id="{8D1C8883-1048-4D80-8953-618AAA464C16}"/>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15</a:t>
            </a:fld>
            <a:endParaRPr lang="en-US" altLang="en-US" sz="800" b="1" dirty="0">
              <a:solidFill>
                <a:schemeClr val="bg1"/>
              </a:solidFill>
            </a:endParaRPr>
          </a:p>
        </p:txBody>
      </p:sp>
      <p:pic>
        <p:nvPicPr>
          <p:cNvPr id="16" name="Picture 15" descr="A black and white sign with black text&#10;&#10;AI-generated content may be incorrect.">
            <a:extLst>
              <a:ext uri="{FF2B5EF4-FFF2-40B4-BE49-F238E27FC236}">
                <a16:creationId xmlns:a16="http://schemas.microsoft.com/office/drawing/2014/main" id="{0274339A-D880-4408-BD0E-58038BA153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green text on a white background&#10;&#10;AI-generated content may be incorrect.">
            <a:extLst>
              <a:ext uri="{FF2B5EF4-FFF2-40B4-BE49-F238E27FC236}">
                <a16:creationId xmlns:a16="http://schemas.microsoft.com/office/drawing/2014/main" id="{D65885E1-21D0-410E-81B8-286CA5CD71E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blue and grey logo&#10;&#10;AI-generated content may be incorrect.">
            <a:extLst>
              <a:ext uri="{FF2B5EF4-FFF2-40B4-BE49-F238E27FC236}">
                <a16:creationId xmlns:a16="http://schemas.microsoft.com/office/drawing/2014/main" id="{23175F64-6E20-4BD9-B7B4-D0DE0DF843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Top)">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1879600" y="-39688"/>
            <a:ext cx="5384800" cy="901700"/>
          </a:xfrm>
        </p:spPr>
        <p:txBody>
          <a:bodyPr wrap="square" numCol="1" anchorCtr="0" compatLnSpc="1">
            <a:prstTxWarp prst="textNoShape">
              <a:avLst/>
            </a:prstTxWarp>
          </a:bodyPr>
          <a:lstStyle/>
          <a:p>
            <a:pPr algn="ctr" eaLnBrk="1" hangingPunct="1">
              <a:defRPr/>
            </a:pPr>
            <a:r>
              <a:rPr lang="en-US" sz="2000" dirty="0">
                <a:ea typeface="ＭＳ Ｐゴシック"/>
                <a:cs typeface="ＭＳ Ｐゴシック"/>
              </a:rPr>
              <a:t>Flow Method #1: House to Zone (change more than 6Pa).</a:t>
            </a:r>
          </a:p>
        </p:txBody>
      </p:sp>
      <p:graphicFrame>
        <p:nvGraphicFramePr>
          <p:cNvPr id="47106" name="Object 2"/>
          <p:cNvGraphicFramePr>
            <a:graphicFrameLocks noChangeAspect="1"/>
          </p:cNvGraphicFramePr>
          <p:nvPr>
            <p:extLst>
              <p:ext uri="{D42A27DB-BD31-4B8C-83A1-F6EECF244321}">
                <p14:modId xmlns:p14="http://schemas.microsoft.com/office/powerpoint/2010/main" val="3227003945"/>
              </p:ext>
            </p:extLst>
          </p:nvPr>
        </p:nvGraphicFramePr>
        <p:xfrm>
          <a:off x="482600" y="730250"/>
          <a:ext cx="8382000" cy="5232400"/>
        </p:xfrm>
        <a:graphic>
          <a:graphicData uri="http://schemas.openxmlformats.org/presentationml/2006/ole">
            <mc:AlternateContent xmlns:mc="http://schemas.openxmlformats.org/markup-compatibility/2006">
              <mc:Choice xmlns:v="urn:schemas-microsoft-com:vml" Requires="v">
                <p:oleObj spid="_x0000_s3077" name="Acrobat Document" r:id="rId4" imgW="10068120" imgH="7774200" progId="AcroExch.Document.7">
                  <p:embed/>
                </p:oleObj>
              </mc:Choice>
              <mc:Fallback>
                <p:oleObj name="Acrobat Document" r:id="rId4" imgW="10068120" imgH="7774200" progId="AcroExch.Document.7">
                  <p:embed/>
                  <p:pic>
                    <p:nvPicPr>
                      <p:cNvPr id="4710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730250"/>
                        <a:ext cx="8382000" cy="523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08" name="TextBox 10"/>
          <p:cNvSpPr txBox="1">
            <a:spLocks noChangeArrowheads="1"/>
          </p:cNvSpPr>
          <p:nvPr/>
        </p:nvSpPr>
        <p:spPr bwMode="auto">
          <a:xfrm>
            <a:off x="7548563" y="1592263"/>
            <a:ext cx="735012" cy="368300"/>
          </a:xfrm>
          <a:prstGeom prst="rect">
            <a:avLst/>
          </a:prstGeom>
          <a:noFill/>
          <a:ln w="9525">
            <a:noFill/>
            <a:miter lim="800000"/>
            <a:headEnd/>
            <a:tailEnd/>
          </a:ln>
        </p:spPr>
        <p:txBody>
          <a:bodyPr>
            <a:spAutoFit/>
          </a:bodyPr>
          <a:lstStyle/>
          <a:p>
            <a:r>
              <a:rPr lang="en-US" sz="1800" b="1">
                <a:solidFill>
                  <a:srgbClr val="FF0000"/>
                </a:solidFill>
              </a:rPr>
              <a:t>1850</a:t>
            </a:r>
          </a:p>
        </p:txBody>
      </p:sp>
      <p:sp>
        <p:nvSpPr>
          <p:cNvPr id="47109" name="TextBox 11"/>
          <p:cNvSpPr txBox="1">
            <a:spLocks noChangeArrowheads="1"/>
          </p:cNvSpPr>
          <p:nvPr/>
        </p:nvSpPr>
        <p:spPr bwMode="auto">
          <a:xfrm>
            <a:off x="7548563" y="1960563"/>
            <a:ext cx="735012" cy="369887"/>
          </a:xfrm>
          <a:prstGeom prst="rect">
            <a:avLst/>
          </a:prstGeom>
          <a:noFill/>
          <a:ln w="9525">
            <a:noFill/>
            <a:miter lim="800000"/>
            <a:headEnd/>
            <a:tailEnd/>
          </a:ln>
        </p:spPr>
        <p:txBody>
          <a:bodyPr>
            <a:spAutoFit/>
          </a:bodyPr>
          <a:lstStyle/>
          <a:p>
            <a:r>
              <a:rPr lang="en-US" sz="1800" b="1">
                <a:solidFill>
                  <a:srgbClr val="FF0000"/>
                </a:solidFill>
              </a:rPr>
              <a:t>37Pa</a:t>
            </a:r>
          </a:p>
        </p:txBody>
      </p:sp>
      <p:sp>
        <p:nvSpPr>
          <p:cNvPr id="47110" name="TextBox 13"/>
          <p:cNvSpPr txBox="1">
            <a:spLocks noChangeArrowheads="1"/>
          </p:cNvSpPr>
          <p:nvPr/>
        </p:nvSpPr>
        <p:spPr bwMode="auto">
          <a:xfrm>
            <a:off x="7567613" y="2684463"/>
            <a:ext cx="735012" cy="368300"/>
          </a:xfrm>
          <a:prstGeom prst="rect">
            <a:avLst/>
          </a:prstGeom>
          <a:noFill/>
          <a:ln w="9525">
            <a:noFill/>
            <a:miter lim="800000"/>
            <a:headEnd/>
            <a:tailEnd/>
          </a:ln>
        </p:spPr>
        <p:txBody>
          <a:bodyPr>
            <a:spAutoFit/>
          </a:bodyPr>
          <a:lstStyle/>
          <a:p>
            <a:r>
              <a:rPr lang="en-US" sz="1800" b="1">
                <a:solidFill>
                  <a:srgbClr val="FF0000"/>
                </a:solidFill>
              </a:rPr>
              <a:t>2500</a:t>
            </a:r>
          </a:p>
        </p:txBody>
      </p:sp>
      <p:sp>
        <p:nvSpPr>
          <p:cNvPr id="47111" name="TextBox 14"/>
          <p:cNvSpPr txBox="1">
            <a:spLocks noChangeArrowheads="1"/>
          </p:cNvSpPr>
          <p:nvPr/>
        </p:nvSpPr>
        <p:spPr bwMode="auto">
          <a:xfrm>
            <a:off x="7548563" y="3074988"/>
            <a:ext cx="735012" cy="369887"/>
          </a:xfrm>
          <a:prstGeom prst="rect">
            <a:avLst/>
          </a:prstGeom>
          <a:noFill/>
          <a:ln w="9525">
            <a:noFill/>
            <a:miter lim="800000"/>
            <a:headEnd/>
            <a:tailEnd/>
          </a:ln>
        </p:spPr>
        <p:txBody>
          <a:bodyPr>
            <a:spAutoFit/>
          </a:bodyPr>
          <a:lstStyle/>
          <a:p>
            <a:r>
              <a:rPr lang="en-US" sz="1800" b="1">
                <a:solidFill>
                  <a:srgbClr val="FF0000"/>
                </a:solidFill>
              </a:rPr>
              <a:t>20Pa</a:t>
            </a:r>
          </a:p>
        </p:txBody>
      </p:sp>
      <p:sp>
        <p:nvSpPr>
          <p:cNvPr id="47112" name="TextBox 15"/>
          <p:cNvSpPr txBox="1">
            <a:spLocks noChangeArrowheads="1"/>
          </p:cNvSpPr>
          <p:nvPr/>
        </p:nvSpPr>
        <p:spPr bwMode="auto">
          <a:xfrm>
            <a:off x="7605713" y="3822700"/>
            <a:ext cx="735012" cy="369888"/>
          </a:xfrm>
          <a:prstGeom prst="rect">
            <a:avLst/>
          </a:prstGeom>
          <a:noFill/>
          <a:ln w="9525">
            <a:noFill/>
            <a:miter lim="800000"/>
            <a:headEnd/>
            <a:tailEnd/>
          </a:ln>
        </p:spPr>
        <p:txBody>
          <a:bodyPr>
            <a:spAutoFit/>
          </a:bodyPr>
          <a:lstStyle/>
          <a:p>
            <a:r>
              <a:rPr lang="en-US" sz="1800" b="1">
                <a:solidFill>
                  <a:srgbClr val="FF0000"/>
                </a:solidFill>
              </a:rPr>
              <a:t>650</a:t>
            </a:r>
          </a:p>
        </p:txBody>
      </p:sp>
      <p:sp>
        <p:nvSpPr>
          <p:cNvPr id="47113" name="TextBox 19"/>
          <p:cNvSpPr txBox="1">
            <a:spLocks noChangeArrowheads="1"/>
          </p:cNvSpPr>
          <p:nvPr/>
        </p:nvSpPr>
        <p:spPr bwMode="auto">
          <a:xfrm>
            <a:off x="7586663" y="4202113"/>
            <a:ext cx="735012" cy="368300"/>
          </a:xfrm>
          <a:prstGeom prst="rect">
            <a:avLst/>
          </a:prstGeom>
          <a:noFill/>
          <a:ln w="9525">
            <a:noFill/>
            <a:miter lim="800000"/>
            <a:headEnd/>
            <a:tailEnd/>
          </a:ln>
        </p:spPr>
        <p:txBody>
          <a:bodyPr>
            <a:spAutoFit/>
          </a:bodyPr>
          <a:lstStyle/>
          <a:p>
            <a:r>
              <a:rPr lang="en-US" sz="1800" b="1">
                <a:solidFill>
                  <a:srgbClr val="FF0000"/>
                </a:solidFill>
              </a:rPr>
              <a:t>1.36</a:t>
            </a:r>
          </a:p>
        </p:txBody>
      </p:sp>
      <p:sp>
        <p:nvSpPr>
          <p:cNvPr id="47114" name="TextBox 20"/>
          <p:cNvSpPr txBox="1">
            <a:spLocks noChangeArrowheads="1"/>
          </p:cNvSpPr>
          <p:nvPr/>
        </p:nvSpPr>
        <p:spPr bwMode="auto">
          <a:xfrm>
            <a:off x="7615238" y="4651375"/>
            <a:ext cx="735012" cy="369888"/>
          </a:xfrm>
          <a:prstGeom prst="rect">
            <a:avLst/>
          </a:prstGeom>
          <a:noFill/>
          <a:ln w="9525">
            <a:noFill/>
            <a:miter lim="800000"/>
            <a:headEnd/>
            <a:tailEnd/>
          </a:ln>
        </p:spPr>
        <p:txBody>
          <a:bodyPr>
            <a:spAutoFit/>
          </a:bodyPr>
          <a:lstStyle/>
          <a:p>
            <a:r>
              <a:rPr lang="en-US" sz="1800" b="1">
                <a:solidFill>
                  <a:srgbClr val="FF0000"/>
                </a:solidFill>
              </a:rPr>
              <a:t>884</a:t>
            </a:r>
          </a:p>
        </p:txBody>
      </p:sp>
      <p:sp>
        <p:nvSpPr>
          <p:cNvPr id="22" name="Left Arrow 21"/>
          <p:cNvSpPr>
            <a:spLocks noChangeArrowheads="1"/>
          </p:cNvSpPr>
          <p:nvPr/>
        </p:nvSpPr>
        <p:spPr bwMode="auto">
          <a:xfrm rot="20297696">
            <a:off x="7421563" y="1276350"/>
            <a:ext cx="555625" cy="393700"/>
          </a:xfrm>
          <a:prstGeom prst="leftArrow">
            <a:avLst>
              <a:gd name="adj1" fmla="val 50000"/>
              <a:gd name="adj2" fmla="val 50140"/>
            </a:avLst>
          </a:prstGeom>
          <a:solidFill>
            <a:srgbClr val="FF0000"/>
          </a:solidFill>
          <a:ln w="9525">
            <a:noFill/>
            <a:round/>
            <a:headEnd/>
            <a:tailEnd/>
          </a:ln>
        </p:spPr>
        <p:txBody>
          <a:bodyPr/>
          <a:lstStyle/>
          <a:p>
            <a:pPr algn="ctr" defTabSz="914400"/>
            <a:endParaRPr lang="en-US" sz="2800" b="1"/>
          </a:p>
        </p:txBody>
      </p:sp>
      <p:sp>
        <p:nvSpPr>
          <p:cNvPr id="17" name="Right Arrow 16"/>
          <p:cNvSpPr>
            <a:spLocks noChangeArrowheads="1"/>
          </p:cNvSpPr>
          <p:nvPr/>
        </p:nvSpPr>
        <p:spPr bwMode="auto">
          <a:xfrm>
            <a:off x="690563" y="2600325"/>
            <a:ext cx="482600" cy="315913"/>
          </a:xfrm>
          <a:prstGeom prst="rightArrow">
            <a:avLst>
              <a:gd name="adj1" fmla="val 50000"/>
              <a:gd name="adj2" fmla="val 49761"/>
            </a:avLst>
          </a:prstGeom>
          <a:solidFill>
            <a:srgbClr val="FF0000"/>
          </a:solidFill>
          <a:ln w="9525">
            <a:noFill/>
            <a:round/>
            <a:headEnd/>
            <a:tailEnd/>
          </a:ln>
          <a:effectLst>
            <a:outerShdw blurRad="50800" dist="38100" dir="2700000">
              <a:srgbClr val="000000">
                <a:alpha val="43000"/>
              </a:srgbClr>
            </a:outerShdw>
          </a:effectLst>
        </p:spPr>
        <p:txBody>
          <a:bodyPr/>
          <a:lstStyle/>
          <a:p>
            <a:pPr algn="ctr" defTabSz="914400">
              <a:defRPr/>
            </a:pPr>
            <a:endParaRPr lang="en-US" sz="2800" b="1">
              <a:ea typeface="ＭＳ Ｐゴシック" charset="-128"/>
              <a:cs typeface="ＭＳ Ｐゴシック" charset="-128"/>
            </a:endParaRPr>
          </a:p>
        </p:txBody>
      </p:sp>
      <p:sp>
        <p:nvSpPr>
          <p:cNvPr id="19" name="Down Arrow 18"/>
          <p:cNvSpPr>
            <a:spLocks noChangeArrowheads="1"/>
          </p:cNvSpPr>
          <p:nvPr/>
        </p:nvSpPr>
        <p:spPr bwMode="auto">
          <a:xfrm>
            <a:off x="4516438" y="742950"/>
            <a:ext cx="358775" cy="457200"/>
          </a:xfrm>
          <a:prstGeom prst="downArrow">
            <a:avLst>
              <a:gd name="adj1" fmla="val 50000"/>
              <a:gd name="adj2" fmla="val 50029"/>
            </a:avLst>
          </a:prstGeom>
          <a:solidFill>
            <a:srgbClr val="FF0000"/>
          </a:solidFill>
          <a:ln w="9525">
            <a:noFill/>
            <a:round/>
            <a:headEnd/>
            <a:tailEnd/>
          </a:ln>
          <a:effectLst>
            <a:outerShdw blurRad="50800" dist="38100" dir="2700000">
              <a:srgbClr val="000000">
                <a:alpha val="43000"/>
              </a:srgbClr>
            </a:outerShdw>
          </a:effectLst>
        </p:spPr>
        <p:txBody>
          <a:bodyPr/>
          <a:lstStyle/>
          <a:p>
            <a:pPr algn="ctr" defTabSz="914400">
              <a:defRPr/>
            </a:pPr>
            <a:endParaRPr lang="en-US" sz="2800" b="1">
              <a:ea typeface="ＭＳ Ｐゴシック" charset="-128"/>
              <a:cs typeface="ＭＳ Ｐゴシック" charset="-128"/>
            </a:endParaRPr>
          </a:p>
        </p:txBody>
      </p:sp>
      <p:sp>
        <p:nvSpPr>
          <p:cNvPr id="20" name="Oval 19"/>
          <p:cNvSpPr/>
          <p:nvPr/>
        </p:nvSpPr>
        <p:spPr bwMode="auto">
          <a:xfrm>
            <a:off x="4457700" y="2647950"/>
            <a:ext cx="449263" cy="223838"/>
          </a:xfrm>
          <a:prstGeom prst="ellipse">
            <a:avLst/>
          </a:prstGeom>
          <a:noFill/>
          <a:ln w="38100"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txBody>
          <a:bodyPr/>
          <a:lstStyle/>
          <a:p>
            <a:pPr algn="ctr" defTabSz="914400">
              <a:defRPr/>
            </a:pPr>
            <a:endParaRPr lang="en-US" sz="2800" b="1">
              <a:latin typeface="Arial" pitchFamily="-108" charset="0"/>
              <a:ea typeface="ＭＳ Ｐゴシック" charset="-128"/>
              <a:cs typeface="ＭＳ Ｐゴシック" charset="-128"/>
            </a:endParaRPr>
          </a:p>
        </p:txBody>
      </p:sp>
      <p:sp>
        <p:nvSpPr>
          <p:cNvPr id="47120" name="Text Box 17"/>
          <p:cNvSpPr txBox="1">
            <a:spLocks noChangeArrowheads="1"/>
          </p:cNvSpPr>
          <p:nvPr/>
        </p:nvSpPr>
        <p:spPr bwMode="auto">
          <a:xfrm>
            <a:off x="3353641" y="5648900"/>
            <a:ext cx="4800600" cy="336550"/>
          </a:xfrm>
          <a:prstGeom prst="rect">
            <a:avLst/>
          </a:prstGeom>
          <a:noFill/>
          <a:ln w="9525">
            <a:noFill/>
            <a:miter lim="800000"/>
            <a:headEnd/>
            <a:tailEnd/>
          </a:ln>
        </p:spPr>
        <p:txBody>
          <a:bodyPr wrap="none">
            <a:spAutoFit/>
          </a:bodyPr>
          <a:lstStyle/>
          <a:p>
            <a:r>
              <a:rPr lang="en-US" sz="1600" dirty="0">
                <a:solidFill>
                  <a:srgbClr val="130A88"/>
                </a:solidFill>
              </a:rPr>
              <a:t>&gt; 884 CFM50 reduction from </a:t>
            </a:r>
            <a:r>
              <a:rPr lang="en-US" sz="1600" dirty="0" err="1">
                <a:solidFill>
                  <a:srgbClr val="130A88"/>
                </a:solidFill>
              </a:rPr>
              <a:t>airsealing</a:t>
            </a:r>
            <a:r>
              <a:rPr lang="en-US" sz="1600" dirty="0">
                <a:solidFill>
                  <a:srgbClr val="130A88"/>
                </a:solidFill>
              </a:rPr>
              <a:t> the attic flat</a:t>
            </a:r>
          </a:p>
        </p:txBody>
      </p:sp>
      <p:sp>
        <p:nvSpPr>
          <p:cNvPr id="21" name="Footer Placeholder 1">
            <a:extLst>
              <a:ext uri="{FF2B5EF4-FFF2-40B4-BE49-F238E27FC236}">
                <a16:creationId xmlns:a16="http://schemas.microsoft.com/office/drawing/2014/main" id="{6FB7AB81-6444-4083-B3C6-B09EAB9E5A2B}"/>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23" name="Picture 22">
            <a:extLst>
              <a:ext uri="{FF2B5EF4-FFF2-40B4-BE49-F238E27FC236}">
                <a16:creationId xmlns:a16="http://schemas.microsoft.com/office/drawing/2014/main" id="{C5D62AB6-F4AB-4392-BEF3-3C2243C271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A green text on a black background&#10;&#10;AI-generated content may be incorrect.">
            <a:extLst>
              <a:ext uri="{FF2B5EF4-FFF2-40B4-BE49-F238E27FC236}">
                <a16:creationId xmlns:a16="http://schemas.microsoft.com/office/drawing/2014/main" id="{4C246F5E-C026-4E08-AE6C-93858F7928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a:extLst>
              <a:ext uri="{FF2B5EF4-FFF2-40B4-BE49-F238E27FC236}">
                <a16:creationId xmlns:a16="http://schemas.microsoft.com/office/drawing/2014/main" id="{C38661EF-7BEC-4C4A-95EF-70B449FEFD8A}"/>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6" name="Slide Number Placeholder 2">
            <a:extLst>
              <a:ext uri="{FF2B5EF4-FFF2-40B4-BE49-F238E27FC236}">
                <a16:creationId xmlns:a16="http://schemas.microsoft.com/office/drawing/2014/main" id="{A486EB08-BD24-4AEC-ADDB-8A912ECD8068}"/>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16</a:t>
            </a:fld>
            <a:endParaRPr lang="en-US" altLang="en-US" sz="800" b="1" dirty="0">
              <a:solidFill>
                <a:schemeClr val="bg1"/>
              </a:solidFill>
            </a:endParaRPr>
          </a:p>
        </p:txBody>
      </p:sp>
      <p:pic>
        <p:nvPicPr>
          <p:cNvPr id="27" name="Picture 26" descr="A black and white sign with black text&#10;&#10;AI-generated content may be incorrect.">
            <a:extLst>
              <a:ext uri="{FF2B5EF4-FFF2-40B4-BE49-F238E27FC236}">
                <a16:creationId xmlns:a16="http://schemas.microsoft.com/office/drawing/2014/main" id="{D38BEE29-F23F-4859-978F-11AAC187BB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A green text on a white background&#10;&#10;AI-generated content may be incorrect.">
            <a:extLst>
              <a:ext uri="{FF2B5EF4-FFF2-40B4-BE49-F238E27FC236}">
                <a16:creationId xmlns:a16="http://schemas.microsoft.com/office/drawing/2014/main" id="{A4C1624F-5159-424D-9EB5-41EF65CF4D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A blue and grey logo&#10;&#10;AI-generated content may be incorrect.">
            <a:extLst>
              <a:ext uri="{FF2B5EF4-FFF2-40B4-BE49-F238E27FC236}">
                <a16:creationId xmlns:a16="http://schemas.microsoft.com/office/drawing/2014/main" id="{081C57B3-8DD7-4103-B794-43BB58C4D7B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4" descr="ZPD_HouseFigure_A.png"/>
          <p:cNvPicPr>
            <a:picLocks noChangeAspect="1"/>
          </p:cNvPicPr>
          <p:nvPr/>
        </p:nvPicPr>
        <p:blipFill rotWithShape="1">
          <a:blip r:embed="rId3"/>
          <a:srcRect l="33745" t="13902" r="31319" b="28580"/>
          <a:stretch/>
        </p:blipFill>
        <p:spPr bwMode="auto">
          <a:xfrm>
            <a:off x="744244" y="1323975"/>
            <a:ext cx="3679825" cy="4456420"/>
          </a:xfrm>
          <a:prstGeom prst="rect">
            <a:avLst/>
          </a:prstGeom>
          <a:noFill/>
          <a:ln w="9525">
            <a:noFill/>
            <a:miter lim="800000"/>
            <a:headEnd/>
            <a:tailEnd/>
          </a:ln>
        </p:spPr>
      </p:pic>
      <p:sp>
        <p:nvSpPr>
          <p:cNvPr id="52226" name="Text Box 22"/>
          <p:cNvSpPr txBox="1">
            <a:spLocks noChangeArrowheads="1"/>
          </p:cNvSpPr>
          <p:nvPr/>
        </p:nvSpPr>
        <p:spPr bwMode="auto">
          <a:xfrm>
            <a:off x="4360863" y="1323975"/>
            <a:ext cx="4911725" cy="3519488"/>
          </a:xfrm>
          <a:prstGeom prst="rect">
            <a:avLst/>
          </a:prstGeom>
          <a:noFill/>
          <a:ln w="9525">
            <a:noFill/>
            <a:miter lim="800000"/>
            <a:headEnd/>
            <a:tailEnd/>
          </a:ln>
        </p:spPr>
        <p:txBody>
          <a:bodyPr>
            <a:spAutoFit/>
          </a:bodyPr>
          <a:lstStyle/>
          <a:p>
            <a:pPr>
              <a:lnSpc>
                <a:spcPct val="150000"/>
              </a:lnSpc>
            </a:pPr>
            <a:r>
              <a:rPr lang="en-US" sz="2200" b="1" dirty="0">
                <a:solidFill>
                  <a:srgbClr val="000066"/>
                </a:solidFill>
              </a:rPr>
              <a:t>The total leakage between the house and outside is 1850 CFM50:</a:t>
            </a:r>
            <a:r>
              <a:rPr lang="en-US" dirty="0"/>
              <a:t> </a:t>
            </a:r>
          </a:p>
          <a:p>
            <a:pPr>
              <a:lnSpc>
                <a:spcPct val="150000"/>
              </a:lnSpc>
            </a:pPr>
            <a:r>
              <a:rPr lang="en-US" dirty="0"/>
              <a:t>                 </a:t>
            </a:r>
            <a:r>
              <a:rPr lang="en-US" sz="1800" dirty="0"/>
              <a:t>Of that</a:t>
            </a:r>
          </a:p>
          <a:p>
            <a:pPr>
              <a:lnSpc>
                <a:spcPct val="150000"/>
              </a:lnSpc>
            </a:pPr>
            <a:r>
              <a:rPr lang="en-US" sz="2000" dirty="0"/>
              <a:t>     Leakage at Attic ≈ 884 CFM50</a:t>
            </a:r>
          </a:p>
          <a:p>
            <a:pPr>
              <a:lnSpc>
                <a:spcPct val="150000"/>
              </a:lnSpc>
            </a:pPr>
            <a:r>
              <a:rPr lang="en-US" sz="2000" dirty="0"/>
              <a:t>     Leakage at Basement ≈ 616CFM50</a:t>
            </a:r>
          </a:p>
          <a:p>
            <a:pPr>
              <a:lnSpc>
                <a:spcPct val="150000"/>
              </a:lnSpc>
            </a:pPr>
            <a:r>
              <a:rPr lang="en-US" sz="2000" dirty="0"/>
              <a:t>     Walls (remainder) ≈ 350 CFM50</a:t>
            </a:r>
          </a:p>
          <a:p>
            <a:pPr>
              <a:lnSpc>
                <a:spcPct val="150000"/>
              </a:lnSpc>
            </a:pPr>
            <a:endParaRPr lang="en-US" sz="2000" dirty="0"/>
          </a:p>
        </p:txBody>
      </p:sp>
      <p:grpSp>
        <p:nvGrpSpPr>
          <p:cNvPr id="52227" name="Group 30"/>
          <p:cNvGrpSpPr>
            <a:grpSpLocks/>
          </p:cNvGrpSpPr>
          <p:nvPr/>
        </p:nvGrpSpPr>
        <p:grpSpPr bwMode="auto">
          <a:xfrm>
            <a:off x="1214144" y="3540493"/>
            <a:ext cx="1497013" cy="1363663"/>
            <a:chOff x="1271588" y="4094163"/>
            <a:chExt cx="1497012" cy="1364166"/>
          </a:xfrm>
        </p:grpSpPr>
        <p:pic>
          <p:nvPicPr>
            <p:cNvPr id="52235" name="Picture 26"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52236" name="Freeform 28"/>
            <p:cNvSpPr>
              <a:spLocks noChangeArrowheads="1"/>
            </p:cNvSpPr>
            <p:nvPr/>
          </p:nvSpPr>
          <p:spPr bwMode="auto">
            <a:xfrm>
              <a:off x="1271588" y="4612139"/>
              <a:ext cx="1370012" cy="264661"/>
            </a:xfrm>
            <a:custGeom>
              <a:avLst/>
              <a:gdLst>
                <a:gd name="T0" fmla="*/ 10497911 w 1117600"/>
                <a:gd name="T1" fmla="*/ 2027982 h 215900"/>
                <a:gd name="T2" fmla="*/ 7873449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52237" name="Text Box 20"/>
            <p:cNvSpPr txBox="1">
              <a:spLocks noChangeArrowheads="1"/>
            </p:cNvSpPr>
            <p:nvPr/>
          </p:nvSpPr>
          <p:spPr bwMode="auto">
            <a:xfrm>
              <a:off x="2057401" y="4199940"/>
              <a:ext cx="685800" cy="338554"/>
            </a:xfrm>
            <a:prstGeom prst="rect">
              <a:avLst/>
            </a:prstGeom>
            <a:noFill/>
            <a:ln w="9525">
              <a:noFill/>
              <a:miter lim="800000"/>
              <a:headEnd/>
              <a:tailEnd/>
            </a:ln>
          </p:spPr>
          <p:txBody>
            <a:bodyPr>
              <a:spAutoFit/>
            </a:bodyPr>
            <a:lstStyle/>
            <a:p>
              <a:r>
                <a:rPr lang="en-US" sz="1600" b="1">
                  <a:solidFill>
                    <a:srgbClr val="00003E"/>
                  </a:solidFill>
                </a:rPr>
                <a:t>50Pa</a:t>
              </a:r>
            </a:p>
          </p:txBody>
        </p:sp>
      </p:grpSp>
      <p:sp>
        <p:nvSpPr>
          <p:cNvPr id="11" name="Title 10"/>
          <p:cNvSpPr>
            <a:spLocks noGrp="1"/>
          </p:cNvSpPr>
          <p:nvPr>
            <p:ph type="title"/>
          </p:nvPr>
        </p:nvSpPr>
        <p:spPr>
          <a:xfrm>
            <a:off x="1879600" y="74797"/>
            <a:ext cx="5384800" cy="901700"/>
          </a:xfrm>
        </p:spPr>
        <p:txBody>
          <a:bodyPr wrap="square" numCol="1" anchorCtr="0" compatLnSpc="1">
            <a:prstTxWarp prst="textNoShape">
              <a:avLst/>
            </a:prstTxWarp>
          </a:bodyPr>
          <a:lstStyle/>
          <a:p>
            <a:pPr algn="ctr" eaLnBrk="1" hangingPunct="1">
              <a:defRPr/>
            </a:pPr>
            <a:r>
              <a:rPr lang="en-US" dirty="0">
                <a:solidFill>
                  <a:schemeClr val="accent1"/>
                </a:solidFill>
                <a:ea typeface="ＭＳ Ｐゴシック"/>
                <a:cs typeface="ＭＳ Ｐゴシック"/>
              </a:rPr>
              <a:t>What did we learn about the leakage </a:t>
            </a:r>
            <a:r>
              <a:rPr lang="en-US" dirty="0">
                <a:solidFill>
                  <a:schemeClr val="bg1"/>
                </a:solidFill>
                <a:ea typeface="ＭＳ Ｐゴシック"/>
                <a:cs typeface="ＭＳ Ｐゴシック"/>
              </a:rPr>
              <a:t>in this house?</a:t>
            </a:r>
            <a:endParaRPr lang="en-US" dirty="0">
              <a:ea typeface="ＭＳ Ｐゴシック"/>
              <a:cs typeface="ＭＳ Ｐゴシック"/>
            </a:endParaRPr>
          </a:p>
        </p:txBody>
      </p:sp>
      <p:sp>
        <p:nvSpPr>
          <p:cNvPr id="52230" name="Text Box 10"/>
          <p:cNvSpPr txBox="1">
            <a:spLocks noChangeArrowheads="1"/>
          </p:cNvSpPr>
          <p:nvPr/>
        </p:nvSpPr>
        <p:spPr bwMode="auto">
          <a:xfrm>
            <a:off x="2749257" y="1906956"/>
            <a:ext cx="579437" cy="336550"/>
          </a:xfrm>
          <a:prstGeom prst="rect">
            <a:avLst/>
          </a:prstGeom>
          <a:noFill/>
          <a:ln w="9525">
            <a:noFill/>
            <a:miter lim="800000"/>
            <a:headEnd/>
            <a:tailEnd/>
          </a:ln>
        </p:spPr>
        <p:txBody>
          <a:bodyPr wrap="none">
            <a:spAutoFit/>
          </a:bodyPr>
          <a:lstStyle/>
          <a:p>
            <a:r>
              <a:rPr lang="en-US" sz="1600">
                <a:solidFill>
                  <a:srgbClr val="130A88"/>
                </a:solidFill>
              </a:rPr>
              <a:t>Attic</a:t>
            </a:r>
          </a:p>
        </p:txBody>
      </p:sp>
      <p:sp>
        <p:nvSpPr>
          <p:cNvPr id="52231" name="Text Box 11"/>
          <p:cNvSpPr txBox="1">
            <a:spLocks noChangeArrowheads="1"/>
          </p:cNvSpPr>
          <p:nvPr/>
        </p:nvSpPr>
        <p:spPr bwMode="auto">
          <a:xfrm>
            <a:off x="2685757" y="3437306"/>
            <a:ext cx="769937" cy="336550"/>
          </a:xfrm>
          <a:prstGeom prst="rect">
            <a:avLst/>
          </a:prstGeom>
          <a:noFill/>
          <a:ln w="9525">
            <a:noFill/>
            <a:miter lim="800000"/>
            <a:headEnd/>
            <a:tailEnd/>
          </a:ln>
        </p:spPr>
        <p:txBody>
          <a:bodyPr wrap="none">
            <a:spAutoFit/>
          </a:bodyPr>
          <a:lstStyle/>
          <a:p>
            <a:r>
              <a:rPr lang="en-US" sz="1600">
                <a:solidFill>
                  <a:srgbClr val="130A88"/>
                </a:solidFill>
              </a:rPr>
              <a:t>House</a:t>
            </a:r>
          </a:p>
        </p:txBody>
      </p:sp>
      <p:sp>
        <p:nvSpPr>
          <p:cNvPr id="52232" name="Text Box 12"/>
          <p:cNvSpPr txBox="1">
            <a:spLocks noChangeArrowheads="1"/>
          </p:cNvSpPr>
          <p:nvPr/>
        </p:nvSpPr>
        <p:spPr bwMode="auto">
          <a:xfrm>
            <a:off x="2528594" y="5343893"/>
            <a:ext cx="1098550" cy="336550"/>
          </a:xfrm>
          <a:prstGeom prst="rect">
            <a:avLst/>
          </a:prstGeom>
          <a:noFill/>
          <a:ln w="9525">
            <a:noFill/>
            <a:miter lim="800000"/>
            <a:headEnd/>
            <a:tailEnd/>
          </a:ln>
        </p:spPr>
        <p:txBody>
          <a:bodyPr wrap="none">
            <a:spAutoFit/>
          </a:bodyPr>
          <a:lstStyle/>
          <a:p>
            <a:r>
              <a:rPr lang="en-US" sz="1600">
                <a:solidFill>
                  <a:srgbClr val="130A88"/>
                </a:solidFill>
              </a:rPr>
              <a:t>Basement</a:t>
            </a:r>
          </a:p>
        </p:txBody>
      </p:sp>
      <p:sp>
        <p:nvSpPr>
          <p:cNvPr id="52233" name="Text Box 14"/>
          <p:cNvSpPr txBox="1">
            <a:spLocks noChangeArrowheads="1"/>
          </p:cNvSpPr>
          <p:nvPr/>
        </p:nvSpPr>
        <p:spPr bwMode="auto">
          <a:xfrm>
            <a:off x="131469" y="2794368"/>
            <a:ext cx="884238" cy="336550"/>
          </a:xfrm>
          <a:prstGeom prst="rect">
            <a:avLst/>
          </a:prstGeom>
          <a:noFill/>
          <a:ln w="9525">
            <a:noFill/>
            <a:miter lim="800000"/>
            <a:headEnd/>
            <a:tailEnd/>
          </a:ln>
        </p:spPr>
        <p:txBody>
          <a:bodyPr wrap="none">
            <a:spAutoFit/>
          </a:bodyPr>
          <a:lstStyle/>
          <a:p>
            <a:r>
              <a:rPr lang="en-US" sz="1600">
                <a:solidFill>
                  <a:srgbClr val="130A88"/>
                </a:solidFill>
              </a:rPr>
              <a:t>Outside</a:t>
            </a:r>
          </a:p>
        </p:txBody>
      </p:sp>
      <p:sp>
        <p:nvSpPr>
          <p:cNvPr id="52234" name="Text Box 15"/>
          <p:cNvSpPr txBox="1">
            <a:spLocks noChangeArrowheads="1"/>
          </p:cNvSpPr>
          <p:nvPr/>
        </p:nvSpPr>
        <p:spPr bwMode="auto">
          <a:xfrm>
            <a:off x="1526882" y="1151306"/>
            <a:ext cx="390525" cy="304800"/>
          </a:xfrm>
          <a:prstGeom prst="rect">
            <a:avLst/>
          </a:prstGeom>
          <a:noFill/>
          <a:ln w="9525">
            <a:noFill/>
            <a:miter lim="800000"/>
            <a:headEnd/>
            <a:tailEnd/>
          </a:ln>
        </p:spPr>
        <p:txBody>
          <a:bodyPr wrap="none">
            <a:spAutoFit/>
          </a:bodyPr>
          <a:lstStyle/>
          <a:p>
            <a:r>
              <a:rPr lang="en-US" sz="1400" dirty="0">
                <a:solidFill>
                  <a:srgbClr val="130A88"/>
                </a:solidFill>
              </a:rPr>
              <a:t>&gt;&lt;</a:t>
            </a:r>
          </a:p>
        </p:txBody>
      </p:sp>
      <p:sp>
        <p:nvSpPr>
          <p:cNvPr id="15" name="Footer Placeholder 1">
            <a:extLst>
              <a:ext uri="{FF2B5EF4-FFF2-40B4-BE49-F238E27FC236}">
                <a16:creationId xmlns:a16="http://schemas.microsoft.com/office/drawing/2014/main" id="{77FE3691-1E3A-4DE3-A806-9A49B0DD4B10}"/>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16" name="Picture 15">
            <a:extLst>
              <a:ext uri="{FF2B5EF4-FFF2-40B4-BE49-F238E27FC236}">
                <a16:creationId xmlns:a16="http://schemas.microsoft.com/office/drawing/2014/main" id="{C70F8A08-34E6-4494-BDDE-8C453E0E19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green text on a black background&#10;&#10;AI-generated content may be incorrect.">
            <a:extLst>
              <a:ext uri="{FF2B5EF4-FFF2-40B4-BE49-F238E27FC236}">
                <a16:creationId xmlns:a16="http://schemas.microsoft.com/office/drawing/2014/main" id="{2415A7A6-4D96-4A65-A4A8-A42EED6C40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262A7917-EDC2-4DA8-BDB6-006ABBDC4B09}"/>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9" name="Slide Number Placeholder 2">
            <a:extLst>
              <a:ext uri="{FF2B5EF4-FFF2-40B4-BE49-F238E27FC236}">
                <a16:creationId xmlns:a16="http://schemas.microsoft.com/office/drawing/2014/main" id="{EFE0F9DD-3F03-417C-BB05-31913E1CE4FB}"/>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17</a:t>
            </a:fld>
            <a:endParaRPr lang="en-US" altLang="en-US" sz="800" b="1" dirty="0">
              <a:solidFill>
                <a:schemeClr val="bg1"/>
              </a:solidFill>
            </a:endParaRPr>
          </a:p>
        </p:txBody>
      </p:sp>
      <p:pic>
        <p:nvPicPr>
          <p:cNvPr id="20" name="Picture 19" descr="A black and white sign with black text&#10;&#10;AI-generated content may be incorrect.">
            <a:extLst>
              <a:ext uri="{FF2B5EF4-FFF2-40B4-BE49-F238E27FC236}">
                <a16:creationId xmlns:a16="http://schemas.microsoft.com/office/drawing/2014/main" id="{7FC81420-8BEC-43A4-BE08-5160CACB25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green text on a white background&#10;&#10;AI-generated content may be incorrect.">
            <a:extLst>
              <a:ext uri="{FF2B5EF4-FFF2-40B4-BE49-F238E27FC236}">
                <a16:creationId xmlns:a16="http://schemas.microsoft.com/office/drawing/2014/main" id="{53932DE5-6EED-4552-84B9-20D8BD70A1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 blue and grey logo&#10;&#10;AI-generated content may be incorrect.">
            <a:extLst>
              <a:ext uri="{FF2B5EF4-FFF2-40B4-BE49-F238E27FC236}">
                <a16:creationId xmlns:a16="http://schemas.microsoft.com/office/drawing/2014/main" id="{56D466D9-9EAE-4B5A-B915-0E074B748B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2"/>
          <p:cNvSpPr>
            <a:spLocks noGrp="1"/>
          </p:cNvSpPr>
          <p:nvPr>
            <p:ph idx="4294967295"/>
          </p:nvPr>
        </p:nvSpPr>
        <p:spPr>
          <a:xfrm>
            <a:off x="976313" y="982826"/>
            <a:ext cx="7410450" cy="5413375"/>
          </a:xfrm>
        </p:spPr>
        <p:txBody>
          <a:bodyPr/>
          <a:lstStyle/>
          <a:p>
            <a:pPr eaLnBrk="1" hangingPunct="1">
              <a:spcAft>
                <a:spcPts val="1200"/>
              </a:spcAft>
              <a:buFont typeface="Arial" charset="0"/>
              <a:buNone/>
            </a:pPr>
            <a:r>
              <a:rPr lang="en-US" b="1" u="sng" dirty="0">
                <a:solidFill>
                  <a:srgbClr val="000066"/>
                </a:solidFill>
                <a:ea typeface="ＭＳ Ｐゴシック"/>
                <a:cs typeface="ＭＳ Ｐゴシック"/>
              </a:rPr>
              <a:t>Open a Door method</a:t>
            </a:r>
            <a:r>
              <a:rPr lang="en-US" b="1" dirty="0">
                <a:solidFill>
                  <a:srgbClr val="000066"/>
                </a:solidFill>
                <a:ea typeface="ＭＳ Ｐゴシック"/>
                <a:cs typeface="ＭＳ Ｐゴシック"/>
              </a:rPr>
              <a:t>:</a:t>
            </a:r>
            <a:r>
              <a:rPr lang="en-US" sz="2600" b="1" dirty="0">
                <a:solidFill>
                  <a:srgbClr val="000066"/>
                </a:solidFill>
                <a:ea typeface="ＭＳ Ｐゴシック"/>
                <a:cs typeface="ＭＳ Ｐゴシック"/>
              </a:rPr>
              <a:t>  </a:t>
            </a:r>
            <a:r>
              <a:rPr lang="en-US" sz="2200" u="sng" dirty="0">
                <a:solidFill>
                  <a:srgbClr val="0B0C0D"/>
                </a:solidFill>
                <a:ea typeface="ＭＳ Ｐゴシック"/>
                <a:cs typeface="ＭＳ Ｐゴシック"/>
              </a:rPr>
              <a:t>Two CFM50, One H-Z Pa</a:t>
            </a:r>
          </a:p>
          <a:p>
            <a:pPr>
              <a:buFontTx/>
              <a:buChar char="•"/>
            </a:pPr>
            <a:r>
              <a:rPr lang="en-US" sz="2000" dirty="0">
                <a:solidFill>
                  <a:srgbClr val="811119"/>
                </a:solidFill>
                <a:ea typeface="ＭＳ Ｐゴシック"/>
                <a:cs typeface="ＭＳ Ｐゴシック"/>
              </a:rPr>
              <a:t>First CFM50</a:t>
            </a:r>
            <a:r>
              <a:rPr lang="en-US" sz="2000" dirty="0">
                <a:solidFill>
                  <a:srgbClr val="50565C"/>
                </a:solidFill>
                <a:ea typeface="ＭＳ Ｐゴシック"/>
                <a:cs typeface="ＭＳ Ｐゴシック"/>
              </a:rPr>
              <a:t>, and </a:t>
            </a:r>
            <a:r>
              <a:rPr lang="en-US" sz="2000" dirty="0">
                <a:solidFill>
                  <a:srgbClr val="811119"/>
                </a:solidFill>
                <a:ea typeface="ＭＳ Ｐゴシック"/>
                <a:cs typeface="ＭＳ Ｐゴシック"/>
              </a:rPr>
              <a:t>House-Zone Pa</a:t>
            </a:r>
            <a:r>
              <a:rPr lang="en-US" sz="2000" dirty="0">
                <a:solidFill>
                  <a:srgbClr val="50565C"/>
                </a:solidFill>
                <a:ea typeface="ＭＳ Ｐゴシック"/>
                <a:cs typeface="ＭＳ Ｐゴシック"/>
              </a:rPr>
              <a:t>.</a:t>
            </a:r>
          </a:p>
          <a:p>
            <a:pPr>
              <a:buFontTx/>
              <a:buChar char="•"/>
            </a:pPr>
            <a:r>
              <a:rPr lang="en-US" sz="2000" dirty="0">
                <a:solidFill>
                  <a:srgbClr val="50565C"/>
                </a:solidFill>
                <a:ea typeface="ＭＳ Ｐゴシック"/>
                <a:cs typeface="ＭＳ Ｐゴシック"/>
              </a:rPr>
              <a:t>Open door: House-Zone or Zone-Outside.</a:t>
            </a:r>
          </a:p>
          <a:p>
            <a:pPr>
              <a:buFontTx/>
              <a:buChar char="•"/>
            </a:pPr>
            <a:r>
              <a:rPr lang="en-US" sz="2000" dirty="0">
                <a:solidFill>
                  <a:srgbClr val="811119"/>
                </a:solidFill>
                <a:ea typeface="ＭＳ Ｐゴシック"/>
                <a:cs typeface="ＭＳ Ｐゴシック"/>
              </a:rPr>
              <a:t>Final CFM50,</a:t>
            </a:r>
            <a:r>
              <a:rPr lang="en-US" sz="2000" dirty="0">
                <a:solidFill>
                  <a:srgbClr val="50565C"/>
                </a:solidFill>
                <a:ea typeface="ＭＳ Ｐゴシック"/>
                <a:cs typeface="ＭＳ Ｐゴシック"/>
              </a:rPr>
              <a:t> the House-Zone Pa went to 0.</a:t>
            </a:r>
          </a:p>
          <a:p>
            <a:pPr>
              <a:buFontTx/>
              <a:buChar char="•"/>
            </a:pPr>
            <a:r>
              <a:rPr lang="en-US" sz="2000" dirty="0">
                <a:solidFill>
                  <a:srgbClr val="50565C"/>
                </a:solidFill>
                <a:ea typeface="ＭＳ Ｐゴシック"/>
                <a:cs typeface="ＭＳ Ｐゴシック"/>
              </a:rPr>
              <a:t>Use the correct chart: either H-Z or Z-O.</a:t>
            </a:r>
          </a:p>
          <a:p>
            <a:pPr>
              <a:buFontTx/>
              <a:buNone/>
            </a:pPr>
            <a:endParaRPr lang="en-US" sz="800" dirty="0">
              <a:solidFill>
                <a:srgbClr val="50565C"/>
              </a:solidFill>
              <a:ea typeface="ＭＳ Ｐゴシック"/>
              <a:cs typeface="ＭＳ Ｐゴシック"/>
            </a:endParaRPr>
          </a:p>
          <a:p>
            <a:pPr>
              <a:buFontTx/>
              <a:buNone/>
            </a:pPr>
            <a:r>
              <a:rPr lang="en-US" b="1" u="sng" dirty="0">
                <a:solidFill>
                  <a:srgbClr val="000066"/>
                </a:solidFill>
                <a:ea typeface="ＭＳ Ｐゴシック"/>
                <a:cs typeface="ＭＳ Ｐゴシック"/>
              </a:rPr>
              <a:t>Flow method</a:t>
            </a:r>
            <a:r>
              <a:rPr lang="en-US" b="1" dirty="0">
                <a:solidFill>
                  <a:srgbClr val="000066"/>
                </a:solidFill>
                <a:ea typeface="ＭＳ Ｐゴシック"/>
                <a:cs typeface="ＭＳ Ｐゴシック"/>
              </a:rPr>
              <a:t>: </a:t>
            </a:r>
            <a:r>
              <a:rPr lang="en-US" sz="2200" u="sng" dirty="0">
                <a:solidFill>
                  <a:srgbClr val="0B0C0D"/>
                </a:solidFill>
                <a:ea typeface="ＭＳ Ｐゴシック"/>
                <a:cs typeface="ＭＳ Ｐゴシック"/>
              </a:rPr>
              <a:t>Two CFM50, Two H-Z Pa</a:t>
            </a:r>
            <a:endParaRPr lang="en-US" u="sng" dirty="0">
              <a:solidFill>
                <a:srgbClr val="000066"/>
              </a:solidFill>
              <a:ea typeface="ＭＳ Ｐゴシック"/>
              <a:cs typeface="ＭＳ Ｐゴシック"/>
            </a:endParaRPr>
          </a:p>
          <a:p>
            <a:pPr>
              <a:buFontTx/>
              <a:buChar char="•"/>
            </a:pPr>
            <a:r>
              <a:rPr lang="en-US" sz="2000" dirty="0">
                <a:solidFill>
                  <a:srgbClr val="811119"/>
                </a:solidFill>
                <a:ea typeface="ＭＳ Ｐゴシック"/>
                <a:cs typeface="ＭＳ Ｐゴシック"/>
              </a:rPr>
              <a:t>First CFM50</a:t>
            </a:r>
            <a:r>
              <a:rPr lang="en-US" sz="2000" dirty="0">
                <a:solidFill>
                  <a:srgbClr val="50565C"/>
                </a:solidFill>
                <a:ea typeface="ＭＳ Ｐゴシック"/>
                <a:cs typeface="ＭＳ Ｐゴシック"/>
              </a:rPr>
              <a:t>, and </a:t>
            </a:r>
            <a:r>
              <a:rPr lang="en-US" sz="2000" dirty="0">
                <a:solidFill>
                  <a:srgbClr val="811119"/>
                </a:solidFill>
                <a:ea typeface="ＭＳ Ｐゴシック"/>
                <a:cs typeface="ＭＳ Ｐゴシック"/>
              </a:rPr>
              <a:t>House-Zone Pa</a:t>
            </a:r>
            <a:r>
              <a:rPr lang="en-US" sz="2000" dirty="0">
                <a:solidFill>
                  <a:srgbClr val="50565C"/>
                </a:solidFill>
                <a:ea typeface="ＭＳ Ｐゴシック"/>
                <a:cs typeface="ＭＳ Ｐゴシック"/>
              </a:rPr>
              <a:t>.</a:t>
            </a:r>
          </a:p>
          <a:p>
            <a:pPr>
              <a:buFontTx/>
              <a:buChar char="•"/>
            </a:pPr>
            <a:r>
              <a:rPr lang="en-US" sz="2000" dirty="0">
                <a:solidFill>
                  <a:srgbClr val="50565C"/>
                </a:solidFill>
                <a:ea typeface="ＭＳ Ｐゴシック"/>
                <a:cs typeface="ＭＳ Ｐゴシック"/>
              </a:rPr>
              <a:t>Open hatch: House-Zone or Zone-Outside.</a:t>
            </a:r>
          </a:p>
          <a:p>
            <a:pPr>
              <a:buFontTx/>
              <a:buChar char="•"/>
            </a:pPr>
            <a:r>
              <a:rPr lang="en-US" sz="2000" dirty="0">
                <a:solidFill>
                  <a:srgbClr val="811119"/>
                </a:solidFill>
                <a:ea typeface="ＭＳ Ｐゴシック"/>
                <a:cs typeface="ＭＳ Ｐゴシック"/>
              </a:rPr>
              <a:t>Final CFM50,</a:t>
            </a:r>
            <a:r>
              <a:rPr lang="en-US" sz="2000" dirty="0">
                <a:solidFill>
                  <a:srgbClr val="50565C"/>
                </a:solidFill>
                <a:ea typeface="ＭＳ Ｐゴシック"/>
                <a:cs typeface="ＭＳ Ｐゴシック"/>
              </a:rPr>
              <a:t> and </a:t>
            </a:r>
            <a:r>
              <a:rPr lang="en-US" sz="2000" dirty="0">
                <a:solidFill>
                  <a:srgbClr val="811119"/>
                </a:solidFill>
                <a:ea typeface="ＭＳ Ｐゴシック"/>
                <a:cs typeface="ＭＳ Ｐゴシック"/>
              </a:rPr>
              <a:t>House-Zone Pa</a:t>
            </a:r>
            <a:r>
              <a:rPr lang="en-US" sz="2000" dirty="0">
                <a:solidFill>
                  <a:srgbClr val="50565C"/>
                </a:solidFill>
                <a:ea typeface="ＭＳ Ｐゴシック"/>
                <a:cs typeface="ＭＳ Ｐゴシック"/>
              </a:rPr>
              <a:t> (&gt;6Pa change).</a:t>
            </a:r>
          </a:p>
          <a:p>
            <a:pPr>
              <a:buFontTx/>
              <a:buChar char="•"/>
            </a:pPr>
            <a:r>
              <a:rPr lang="en-US" sz="2000" dirty="0">
                <a:solidFill>
                  <a:srgbClr val="50565C"/>
                </a:solidFill>
                <a:ea typeface="ＭＳ Ｐゴシック"/>
                <a:cs typeface="ＭＳ Ｐゴシック"/>
              </a:rPr>
              <a:t>Use the correct chart: either H-Z or Z-O.</a:t>
            </a:r>
          </a:p>
          <a:p>
            <a:pPr>
              <a:buFontTx/>
              <a:buChar char="•"/>
            </a:pPr>
            <a:endParaRPr lang="en-US" sz="2000" dirty="0">
              <a:solidFill>
                <a:srgbClr val="50565C"/>
              </a:solidFill>
              <a:ea typeface="ＭＳ Ｐゴシック"/>
              <a:cs typeface="ＭＳ Ｐゴシック"/>
            </a:endParaRPr>
          </a:p>
          <a:p>
            <a:pPr>
              <a:buFontTx/>
              <a:buNone/>
            </a:pPr>
            <a:endParaRPr lang="en-US" dirty="0">
              <a:solidFill>
                <a:srgbClr val="50565C"/>
              </a:solidFill>
              <a:ea typeface="ＭＳ Ｐゴシック"/>
              <a:cs typeface="ＭＳ Ｐゴシック"/>
            </a:endParaRPr>
          </a:p>
          <a:p>
            <a:pPr eaLnBrk="1" hangingPunct="1"/>
            <a:endParaRPr lang="en-US" dirty="0">
              <a:ea typeface="ＭＳ Ｐゴシック"/>
              <a:cs typeface="ＭＳ Ｐゴシック"/>
            </a:endParaRPr>
          </a:p>
        </p:txBody>
      </p:sp>
      <p:sp>
        <p:nvSpPr>
          <p:cNvPr id="2" name="Title 1"/>
          <p:cNvSpPr>
            <a:spLocks noGrp="1"/>
          </p:cNvSpPr>
          <p:nvPr>
            <p:ph type="title" idx="4294967295"/>
          </p:nvPr>
        </p:nvSpPr>
        <p:spPr>
          <a:xfrm>
            <a:off x="1631950" y="86566"/>
            <a:ext cx="5880100" cy="901700"/>
          </a:xfrm>
        </p:spPr>
        <p:txBody>
          <a:bodyPr wrap="square" numCol="1" anchorCtr="0" compatLnSpc="1">
            <a:prstTxWarp prst="textNoShape">
              <a:avLst/>
            </a:prstTxWarp>
          </a:bodyPr>
          <a:lstStyle/>
          <a:p>
            <a:pPr algn="ctr" eaLnBrk="1" hangingPunct="1">
              <a:defRPr/>
            </a:pPr>
            <a:r>
              <a:rPr lang="en-US" dirty="0">
                <a:ea typeface="ＭＳ Ｐゴシック"/>
                <a:cs typeface="ＭＳ Ｐゴシック"/>
              </a:rPr>
              <a:t>Data Collection Procedure</a:t>
            </a:r>
            <a:endParaRPr lang="en-US" sz="2400" dirty="0">
              <a:ea typeface="ＭＳ Ｐゴシック"/>
              <a:cs typeface="ＭＳ Ｐゴシック"/>
            </a:endParaRPr>
          </a:p>
        </p:txBody>
      </p:sp>
      <p:sp>
        <p:nvSpPr>
          <p:cNvPr id="5" name="Content Placeholder 2"/>
          <p:cNvSpPr txBox="1">
            <a:spLocks/>
          </p:cNvSpPr>
          <p:nvPr/>
        </p:nvSpPr>
        <p:spPr bwMode="auto">
          <a:xfrm>
            <a:off x="584200" y="2717800"/>
            <a:ext cx="8102600" cy="3009900"/>
          </a:xfrm>
          <a:prstGeom prst="rect">
            <a:avLst/>
          </a:prstGeom>
          <a:noFill/>
          <a:ln w="9525">
            <a:noFill/>
            <a:miter lim="800000"/>
            <a:headEnd/>
            <a:tailEnd/>
          </a:ln>
        </p:spPr>
        <p:txBody>
          <a:bodyPr lIns="0" tIns="0" rIns="0" bIns="0"/>
          <a:lstStyle/>
          <a:p>
            <a:pPr marL="292100" indent="-292100" defTabSz="914400" eaLnBrk="0" hangingPunct="0">
              <a:spcBef>
                <a:spcPts val="1200"/>
              </a:spcBef>
              <a:spcAft>
                <a:spcPts val="1200"/>
              </a:spcAft>
              <a:buFontTx/>
              <a:buChar char="•"/>
              <a:defRPr/>
            </a:pPr>
            <a:endParaRPr lang="en-US" kern="0" dirty="0">
              <a:solidFill>
                <a:srgbClr val="333333"/>
              </a:solidFill>
              <a:latin typeface="+mn-lt"/>
              <a:ea typeface="ＭＳ Ｐゴシック" charset="-128"/>
              <a:cs typeface="ＭＳ Ｐゴシック" charset="-128"/>
            </a:endParaRPr>
          </a:p>
        </p:txBody>
      </p:sp>
      <p:sp>
        <p:nvSpPr>
          <p:cNvPr id="7" name="Footer Placeholder 1">
            <a:extLst>
              <a:ext uri="{FF2B5EF4-FFF2-40B4-BE49-F238E27FC236}">
                <a16:creationId xmlns:a16="http://schemas.microsoft.com/office/drawing/2014/main" id="{46D0755C-D30A-4FAE-802F-B820A22AF482}"/>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8" name="Picture 7">
            <a:extLst>
              <a:ext uri="{FF2B5EF4-FFF2-40B4-BE49-F238E27FC236}">
                <a16:creationId xmlns:a16="http://schemas.microsoft.com/office/drawing/2014/main" id="{D6737FB4-FCCA-4032-AD44-5B330718B9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green text on a black background&#10;&#10;AI-generated content may be incorrect.">
            <a:extLst>
              <a:ext uri="{FF2B5EF4-FFF2-40B4-BE49-F238E27FC236}">
                <a16:creationId xmlns:a16="http://schemas.microsoft.com/office/drawing/2014/main" id="{9010E630-BE64-44E2-B65E-8B19E4CE61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A6B14869-8DEE-48D4-8A2B-63D91D42BFB8}"/>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1" name="Slide Number Placeholder 2">
            <a:extLst>
              <a:ext uri="{FF2B5EF4-FFF2-40B4-BE49-F238E27FC236}">
                <a16:creationId xmlns:a16="http://schemas.microsoft.com/office/drawing/2014/main" id="{BAFEC832-1693-41A2-9066-C05D69ECA78B}"/>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18</a:t>
            </a:fld>
            <a:endParaRPr lang="en-US" altLang="en-US" sz="800" b="1" dirty="0">
              <a:solidFill>
                <a:schemeClr val="bg1"/>
              </a:solidFill>
            </a:endParaRPr>
          </a:p>
        </p:txBody>
      </p:sp>
      <p:pic>
        <p:nvPicPr>
          <p:cNvPr id="12" name="Picture 11" descr="A black and white sign with black text&#10;&#10;AI-generated content may be incorrect.">
            <a:extLst>
              <a:ext uri="{FF2B5EF4-FFF2-40B4-BE49-F238E27FC236}">
                <a16:creationId xmlns:a16="http://schemas.microsoft.com/office/drawing/2014/main" id="{DB05DE73-7D22-4FF2-BF6C-18E83A8C59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white background&#10;&#10;AI-generated content may be incorrect.">
            <a:extLst>
              <a:ext uri="{FF2B5EF4-FFF2-40B4-BE49-F238E27FC236}">
                <a16:creationId xmlns:a16="http://schemas.microsoft.com/office/drawing/2014/main" id="{1E0ECFE1-3E1A-4F7C-829E-CFAB5A88F9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blue and grey logo&#10;&#10;AI-generated content may be incorrect.">
            <a:extLst>
              <a:ext uri="{FF2B5EF4-FFF2-40B4-BE49-F238E27FC236}">
                <a16:creationId xmlns:a16="http://schemas.microsoft.com/office/drawing/2014/main" id="{95C77D38-8782-4B51-AB14-B9166753F0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4" descr="ZPD_HouseFigure_A.png"/>
          <p:cNvPicPr>
            <a:picLocks noChangeAspect="1"/>
          </p:cNvPicPr>
          <p:nvPr/>
        </p:nvPicPr>
        <p:blipFill rotWithShape="1">
          <a:blip r:embed="rId3"/>
          <a:srcRect l="34412" t="14373" r="30985" b="28481"/>
          <a:stretch/>
        </p:blipFill>
        <p:spPr bwMode="auto">
          <a:xfrm>
            <a:off x="622300" y="1197471"/>
            <a:ext cx="3644900" cy="4427538"/>
          </a:xfrm>
          <a:prstGeom prst="rect">
            <a:avLst/>
          </a:prstGeom>
          <a:noFill/>
          <a:ln w="9525">
            <a:noFill/>
            <a:miter lim="800000"/>
            <a:headEnd/>
            <a:tailEnd/>
          </a:ln>
        </p:spPr>
      </p:pic>
      <p:sp>
        <p:nvSpPr>
          <p:cNvPr id="56322" name="TextBox 27"/>
          <p:cNvSpPr txBox="1">
            <a:spLocks noChangeArrowheads="1"/>
          </p:cNvSpPr>
          <p:nvPr/>
        </p:nvSpPr>
        <p:spPr bwMode="auto">
          <a:xfrm>
            <a:off x="1274763" y="708521"/>
            <a:ext cx="2249487" cy="519113"/>
          </a:xfrm>
          <a:prstGeom prst="rect">
            <a:avLst/>
          </a:prstGeom>
          <a:noFill/>
          <a:ln w="9525">
            <a:noFill/>
            <a:miter lim="800000"/>
            <a:headEnd/>
            <a:tailEnd/>
          </a:ln>
        </p:spPr>
        <p:txBody>
          <a:bodyPr>
            <a:spAutoFit/>
          </a:bodyPr>
          <a:lstStyle/>
          <a:p>
            <a:pPr algn="ctr"/>
            <a:r>
              <a:rPr lang="en-US" sz="2800" b="1">
                <a:solidFill>
                  <a:srgbClr val="333333"/>
                </a:solidFill>
              </a:rPr>
              <a:t>2000 CFM50</a:t>
            </a:r>
          </a:p>
        </p:txBody>
      </p:sp>
      <p:grpSp>
        <p:nvGrpSpPr>
          <p:cNvPr id="56323" name="Group 30"/>
          <p:cNvGrpSpPr>
            <a:grpSpLocks/>
          </p:cNvGrpSpPr>
          <p:nvPr/>
        </p:nvGrpSpPr>
        <p:grpSpPr bwMode="auto">
          <a:xfrm>
            <a:off x="441325" y="2375396"/>
            <a:ext cx="1497013" cy="1363663"/>
            <a:chOff x="1271588" y="4094163"/>
            <a:chExt cx="1497012" cy="1364166"/>
          </a:xfrm>
        </p:grpSpPr>
        <p:pic>
          <p:nvPicPr>
            <p:cNvPr id="56354" name="Picture 26"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56355" name="Freeform 28"/>
            <p:cNvSpPr>
              <a:spLocks noChangeArrowheads="1"/>
            </p:cNvSpPr>
            <p:nvPr/>
          </p:nvSpPr>
          <p:spPr bwMode="auto">
            <a:xfrm>
              <a:off x="1271588" y="4612139"/>
              <a:ext cx="1370012" cy="264661"/>
            </a:xfrm>
            <a:custGeom>
              <a:avLst/>
              <a:gdLst>
                <a:gd name="T0" fmla="*/ 10497911 w 1117600"/>
                <a:gd name="T1" fmla="*/ 2027982 h 215900"/>
                <a:gd name="T2" fmla="*/ 7873449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56356" name="Text Box 20"/>
            <p:cNvSpPr txBox="1">
              <a:spLocks noChangeArrowheads="1"/>
            </p:cNvSpPr>
            <p:nvPr/>
          </p:nvSpPr>
          <p:spPr bwMode="auto">
            <a:xfrm>
              <a:off x="2057400" y="4200565"/>
              <a:ext cx="685800" cy="304912"/>
            </a:xfrm>
            <a:prstGeom prst="rect">
              <a:avLst/>
            </a:prstGeom>
            <a:noFill/>
            <a:ln w="9525">
              <a:noFill/>
              <a:miter lim="800000"/>
              <a:headEnd/>
              <a:tailEnd/>
            </a:ln>
          </p:spPr>
          <p:txBody>
            <a:bodyPr>
              <a:spAutoFit/>
            </a:bodyPr>
            <a:lstStyle/>
            <a:p>
              <a:r>
                <a:rPr lang="en-US" sz="1400" b="1">
                  <a:solidFill>
                    <a:srgbClr val="00003E"/>
                  </a:solidFill>
                </a:rPr>
                <a:t>50Pa</a:t>
              </a:r>
            </a:p>
          </p:txBody>
        </p:sp>
      </p:grpSp>
      <p:pic>
        <p:nvPicPr>
          <p:cNvPr id="56324" name="Picture 19" descr="ZPD_HouseFigure_A.png"/>
          <p:cNvPicPr>
            <a:picLocks noChangeAspect="1"/>
          </p:cNvPicPr>
          <p:nvPr/>
        </p:nvPicPr>
        <p:blipFill rotWithShape="1">
          <a:blip r:embed="rId3"/>
          <a:srcRect l="34110" t="14865" r="30909" b="27988"/>
          <a:stretch/>
        </p:blipFill>
        <p:spPr bwMode="auto">
          <a:xfrm>
            <a:off x="4926155" y="1215231"/>
            <a:ext cx="3685431" cy="4427538"/>
          </a:xfrm>
          <a:prstGeom prst="rect">
            <a:avLst/>
          </a:prstGeom>
          <a:noFill/>
          <a:ln w="9525">
            <a:noFill/>
            <a:miter lim="800000"/>
            <a:headEnd/>
            <a:tailEnd/>
          </a:ln>
        </p:spPr>
      </p:pic>
      <p:sp>
        <p:nvSpPr>
          <p:cNvPr id="56325" name="TextBox 27"/>
          <p:cNvSpPr txBox="1">
            <a:spLocks noChangeArrowheads="1"/>
          </p:cNvSpPr>
          <p:nvPr/>
        </p:nvSpPr>
        <p:spPr bwMode="auto">
          <a:xfrm>
            <a:off x="5383213" y="726281"/>
            <a:ext cx="3019425" cy="701675"/>
          </a:xfrm>
          <a:prstGeom prst="rect">
            <a:avLst/>
          </a:prstGeom>
          <a:noFill/>
          <a:ln w="9525">
            <a:noFill/>
            <a:miter lim="800000"/>
            <a:headEnd/>
            <a:tailEnd/>
          </a:ln>
        </p:spPr>
        <p:txBody>
          <a:bodyPr>
            <a:spAutoFit/>
          </a:bodyPr>
          <a:lstStyle/>
          <a:p>
            <a:pPr algn="ctr"/>
            <a:r>
              <a:rPr lang="en-US" sz="2800" b="1">
                <a:solidFill>
                  <a:srgbClr val="333333"/>
                </a:solidFill>
              </a:rPr>
              <a:t>2500 CFM50</a:t>
            </a:r>
          </a:p>
          <a:p>
            <a:pPr algn="ctr"/>
            <a:endParaRPr lang="en-US" sz="1200" b="1">
              <a:solidFill>
                <a:srgbClr val="333333"/>
              </a:solidFill>
            </a:endParaRPr>
          </a:p>
        </p:txBody>
      </p:sp>
      <p:cxnSp>
        <p:nvCxnSpPr>
          <p:cNvPr id="56326" name="Straight Connector 43"/>
          <p:cNvCxnSpPr>
            <a:cxnSpLocks noChangeShapeType="1"/>
          </p:cNvCxnSpPr>
          <p:nvPr/>
        </p:nvCxnSpPr>
        <p:spPr bwMode="auto">
          <a:xfrm rot="5400000">
            <a:off x="1686719" y="3840956"/>
            <a:ext cx="5378450" cy="1588"/>
          </a:xfrm>
          <a:prstGeom prst="line">
            <a:avLst/>
          </a:prstGeom>
          <a:noFill/>
          <a:ln w="63500">
            <a:solidFill>
              <a:srgbClr val="FFFFFF"/>
            </a:solidFill>
            <a:round/>
            <a:headEnd/>
            <a:tailEnd/>
          </a:ln>
        </p:spPr>
      </p:cxnSp>
      <p:grpSp>
        <p:nvGrpSpPr>
          <p:cNvPr id="56327" name="Group 40"/>
          <p:cNvGrpSpPr>
            <a:grpSpLocks/>
          </p:cNvGrpSpPr>
          <p:nvPr/>
        </p:nvGrpSpPr>
        <p:grpSpPr bwMode="auto">
          <a:xfrm>
            <a:off x="2078038" y="3126284"/>
            <a:ext cx="882650" cy="1787525"/>
            <a:chOff x="1993900" y="4132263"/>
            <a:chExt cx="881630" cy="1787728"/>
          </a:xfrm>
        </p:grpSpPr>
        <p:pic>
          <p:nvPicPr>
            <p:cNvPr id="56351" name="Picture 46" descr="ZPD_HouseFigure_Menometer.png"/>
            <p:cNvPicPr>
              <a:picLocks noChangeAspect="1"/>
            </p:cNvPicPr>
            <p:nvPr/>
          </p:nvPicPr>
          <p:blipFill>
            <a:blip r:embed="rId4"/>
            <a:srcRect/>
            <a:stretch>
              <a:fillRect/>
            </a:stretch>
          </p:blipFill>
          <p:spPr bwMode="auto">
            <a:xfrm>
              <a:off x="1993900" y="4132263"/>
              <a:ext cx="762000" cy="1364166"/>
            </a:xfrm>
            <a:prstGeom prst="rect">
              <a:avLst/>
            </a:prstGeom>
            <a:noFill/>
            <a:ln w="9525">
              <a:noFill/>
              <a:miter lim="800000"/>
              <a:headEnd/>
              <a:tailEnd/>
            </a:ln>
          </p:spPr>
        </p:pic>
        <p:sp>
          <p:nvSpPr>
            <p:cNvPr id="56352" name="Freeform 47"/>
            <p:cNvSpPr>
              <a:spLocks noChangeArrowheads="1"/>
            </p:cNvSpPr>
            <p:nvPr/>
          </p:nvSpPr>
          <p:spPr bwMode="auto">
            <a:xfrm rot="5400000" flipH="1">
              <a:off x="2225676" y="5270138"/>
              <a:ext cx="1035045" cy="264662"/>
            </a:xfrm>
            <a:custGeom>
              <a:avLst/>
              <a:gdLst>
                <a:gd name="T0" fmla="*/ 480494 w 1117600"/>
                <a:gd name="T1" fmla="*/ 2028062 h 215900"/>
                <a:gd name="T2" fmla="*/ 360369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56353" name="Text Box 20"/>
            <p:cNvSpPr txBox="1">
              <a:spLocks noChangeArrowheads="1"/>
            </p:cNvSpPr>
            <p:nvPr/>
          </p:nvSpPr>
          <p:spPr bwMode="auto">
            <a:xfrm>
              <a:off x="2044641" y="4238638"/>
              <a:ext cx="711964" cy="304834"/>
            </a:xfrm>
            <a:prstGeom prst="rect">
              <a:avLst/>
            </a:prstGeom>
            <a:noFill/>
            <a:ln w="9525">
              <a:noFill/>
              <a:miter lim="800000"/>
              <a:headEnd/>
              <a:tailEnd/>
            </a:ln>
          </p:spPr>
          <p:txBody>
            <a:bodyPr>
              <a:spAutoFit/>
            </a:bodyPr>
            <a:lstStyle/>
            <a:p>
              <a:r>
                <a:rPr lang="en-US" sz="1400" b="1">
                  <a:solidFill>
                    <a:srgbClr val="A81404"/>
                  </a:solidFill>
                </a:rPr>
                <a:t>20Pa</a:t>
              </a:r>
            </a:p>
          </p:txBody>
        </p:sp>
      </p:grpSp>
      <p:grpSp>
        <p:nvGrpSpPr>
          <p:cNvPr id="56328" name="Group 30"/>
          <p:cNvGrpSpPr>
            <a:grpSpLocks/>
          </p:cNvGrpSpPr>
          <p:nvPr/>
        </p:nvGrpSpPr>
        <p:grpSpPr bwMode="auto">
          <a:xfrm>
            <a:off x="539750" y="4577259"/>
            <a:ext cx="1497013" cy="1363662"/>
            <a:chOff x="1271588" y="4094163"/>
            <a:chExt cx="1497012" cy="1364166"/>
          </a:xfrm>
        </p:grpSpPr>
        <p:pic>
          <p:nvPicPr>
            <p:cNvPr id="56348" name="Picture 50"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56349" name="Freeform 51"/>
            <p:cNvSpPr>
              <a:spLocks noChangeArrowheads="1"/>
            </p:cNvSpPr>
            <p:nvPr/>
          </p:nvSpPr>
          <p:spPr bwMode="auto">
            <a:xfrm>
              <a:off x="1271588" y="4612139"/>
              <a:ext cx="1370012" cy="264661"/>
            </a:xfrm>
            <a:custGeom>
              <a:avLst/>
              <a:gdLst>
                <a:gd name="T0" fmla="*/ 10497911 w 1117600"/>
                <a:gd name="T1" fmla="*/ 2027982 h 215900"/>
                <a:gd name="T2" fmla="*/ 7873449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56350" name="Text Box 20"/>
            <p:cNvSpPr txBox="1">
              <a:spLocks noChangeArrowheads="1"/>
            </p:cNvSpPr>
            <p:nvPr/>
          </p:nvSpPr>
          <p:spPr bwMode="auto">
            <a:xfrm>
              <a:off x="2057400" y="4200565"/>
              <a:ext cx="685800" cy="304912"/>
            </a:xfrm>
            <a:prstGeom prst="rect">
              <a:avLst/>
            </a:prstGeom>
            <a:noFill/>
            <a:ln w="9525">
              <a:noFill/>
              <a:miter lim="800000"/>
              <a:headEnd/>
              <a:tailEnd/>
            </a:ln>
          </p:spPr>
          <p:txBody>
            <a:bodyPr>
              <a:spAutoFit/>
            </a:bodyPr>
            <a:lstStyle/>
            <a:p>
              <a:r>
                <a:rPr lang="en-US" sz="1400" b="1">
                  <a:solidFill>
                    <a:srgbClr val="00003E"/>
                  </a:solidFill>
                </a:rPr>
                <a:t>30Pa</a:t>
              </a:r>
            </a:p>
          </p:txBody>
        </p:sp>
      </p:grpSp>
      <p:grpSp>
        <p:nvGrpSpPr>
          <p:cNvPr id="56329" name="Group 30"/>
          <p:cNvGrpSpPr>
            <a:grpSpLocks/>
          </p:cNvGrpSpPr>
          <p:nvPr/>
        </p:nvGrpSpPr>
        <p:grpSpPr bwMode="auto">
          <a:xfrm>
            <a:off x="4762500" y="2380456"/>
            <a:ext cx="1497013" cy="1414463"/>
            <a:chOff x="1271588" y="4094163"/>
            <a:chExt cx="1497012" cy="1364166"/>
          </a:xfrm>
        </p:grpSpPr>
        <p:pic>
          <p:nvPicPr>
            <p:cNvPr id="56345" name="Picture 54"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56346" name="Freeform 55"/>
            <p:cNvSpPr>
              <a:spLocks noChangeArrowheads="1"/>
            </p:cNvSpPr>
            <p:nvPr/>
          </p:nvSpPr>
          <p:spPr bwMode="auto">
            <a:xfrm>
              <a:off x="1271588" y="4612139"/>
              <a:ext cx="1370012" cy="264661"/>
            </a:xfrm>
            <a:custGeom>
              <a:avLst/>
              <a:gdLst>
                <a:gd name="T0" fmla="*/ 10497911 w 1117600"/>
                <a:gd name="T1" fmla="*/ 2027982 h 215900"/>
                <a:gd name="T2" fmla="*/ 7873449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56347" name="Text Box 20"/>
            <p:cNvSpPr txBox="1">
              <a:spLocks noChangeArrowheads="1"/>
            </p:cNvSpPr>
            <p:nvPr/>
          </p:nvSpPr>
          <p:spPr bwMode="auto">
            <a:xfrm>
              <a:off x="2057400" y="4199805"/>
              <a:ext cx="685800" cy="293962"/>
            </a:xfrm>
            <a:prstGeom prst="rect">
              <a:avLst/>
            </a:prstGeom>
            <a:noFill/>
            <a:ln w="9525">
              <a:noFill/>
              <a:miter lim="800000"/>
              <a:headEnd/>
              <a:tailEnd/>
            </a:ln>
          </p:spPr>
          <p:txBody>
            <a:bodyPr>
              <a:spAutoFit/>
            </a:bodyPr>
            <a:lstStyle/>
            <a:p>
              <a:r>
                <a:rPr lang="en-US" sz="1400" b="1">
                  <a:solidFill>
                    <a:srgbClr val="00003E"/>
                  </a:solidFill>
                </a:rPr>
                <a:t>50Pa</a:t>
              </a:r>
            </a:p>
          </p:txBody>
        </p:sp>
      </p:grpSp>
      <p:grpSp>
        <p:nvGrpSpPr>
          <p:cNvPr id="56330" name="Group 40"/>
          <p:cNvGrpSpPr>
            <a:grpSpLocks/>
          </p:cNvGrpSpPr>
          <p:nvPr/>
        </p:nvGrpSpPr>
        <p:grpSpPr bwMode="auto">
          <a:xfrm>
            <a:off x="6342063" y="3088481"/>
            <a:ext cx="882650" cy="1860550"/>
            <a:chOff x="1993900" y="4132263"/>
            <a:chExt cx="881630" cy="1787728"/>
          </a:xfrm>
        </p:grpSpPr>
        <p:pic>
          <p:nvPicPr>
            <p:cNvPr id="56342" name="Picture 58" descr="ZPD_HouseFigure_Menometer.png"/>
            <p:cNvPicPr>
              <a:picLocks noChangeAspect="1"/>
            </p:cNvPicPr>
            <p:nvPr/>
          </p:nvPicPr>
          <p:blipFill>
            <a:blip r:embed="rId4"/>
            <a:srcRect/>
            <a:stretch>
              <a:fillRect/>
            </a:stretch>
          </p:blipFill>
          <p:spPr bwMode="auto">
            <a:xfrm>
              <a:off x="1993900" y="4132263"/>
              <a:ext cx="762000" cy="1364166"/>
            </a:xfrm>
            <a:prstGeom prst="rect">
              <a:avLst/>
            </a:prstGeom>
            <a:noFill/>
            <a:ln w="9525">
              <a:noFill/>
              <a:miter lim="800000"/>
              <a:headEnd/>
              <a:tailEnd/>
            </a:ln>
          </p:spPr>
        </p:pic>
        <p:sp>
          <p:nvSpPr>
            <p:cNvPr id="56343" name="Freeform 59"/>
            <p:cNvSpPr>
              <a:spLocks noChangeArrowheads="1"/>
            </p:cNvSpPr>
            <p:nvPr/>
          </p:nvSpPr>
          <p:spPr bwMode="auto">
            <a:xfrm rot="5400000" flipH="1">
              <a:off x="2225676" y="5270138"/>
              <a:ext cx="1035045" cy="264662"/>
            </a:xfrm>
            <a:custGeom>
              <a:avLst/>
              <a:gdLst>
                <a:gd name="T0" fmla="*/ 480494 w 1117600"/>
                <a:gd name="T1" fmla="*/ 2028062 h 215900"/>
                <a:gd name="T2" fmla="*/ 360369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56344" name="Text Box 20"/>
            <p:cNvSpPr txBox="1">
              <a:spLocks noChangeArrowheads="1"/>
            </p:cNvSpPr>
            <p:nvPr/>
          </p:nvSpPr>
          <p:spPr bwMode="auto">
            <a:xfrm>
              <a:off x="2044641" y="4239039"/>
              <a:ext cx="711964" cy="323377"/>
            </a:xfrm>
            <a:prstGeom prst="rect">
              <a:avLst/>
            </a:prstGeom>
            <a:noFill/>
            <a:ln w="9525">
              <a:noFill/>
              <a:miter lim="800000"/>
              <a:headEnd/>
              <a:tailEnd/>
            </a:ln>
          </p:spPr>
          <p:txBody>
            <a:bodyPr>
              <a:spAutoFit/>
            </a:bodyPr>
            <a:lstStyle/>
            <a:p>
              <a:r>
                <a:rPr lang="en-US" sz="1600" b="1">
                  <a:solidFill>
                    <a:srgbClr val="00003E"/>
                  </a:solidFill>
                </a:rPr>
                <a:t> </a:t>
              </a:r>
              <a:r>
                <a:rPr lang="en-US" sz="1400" b="1">
                  <a:solidFill>
                    <a:srgbClr val="0B0C0D"/>
                  </a:solidFill>
                </a:rPr>
                <a:t>50Pa</a:t>
              </a:r>
            </a:p>
          </p:txBody>
        </p:sp>
      </p:grpSp>
      <p:grpSp>
        <p:nvGrpSpPr>
          <p:cNvPr id="56331" name="Group 30"/>
          <p:cNvGrpSpPr>
            <a:grpSpLocks/>
          </p:cNvGrpSpPr>
          <p:nvPr/>
        </p:nvGrpSpPr>
        <p:grpSpPr bwMode="auto">
          <a:xfrm>
            <a:off x="7513638" y="4279106"/>
            <a:ext cx="1497012" cy="1363663"/>
            <a:chOff x="1271588" y="4094163"/>
            <a:chExt cx="1497012" cy="1364166"/>
          </a:xfrm>
        </p:grpSpPr>
        <p:pic>
          <p:nvPicPr>
            <p:cNvPr id="56339" name="Picture 62"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56340" name="Freeform 63"/>
            <p:cNvSpPr>
              <a:spLocks noChangeArrowheads="1"/>
            </p:cNvSpPr>
            <p:nvPr/>
          </p:nvSpPr>
          <p:spPr bwMode="auto">
            <a:xfrm>
              <a:off x="1271588" y="4612139"/>
              <a:ext cx="1370012" cy="264661"/>
            </a:xfrm>
            <a:custGeom>
              <a:avLst/>
              <a:gdLst>
                <a:gd name="T0" fmla="*/ 10497911 w 1117600"/>
                <a:gd name="T1" fmla="*/ 2027982 h 215900"/>
                <a:gd name="T2" fmla="*/ 7873449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56341" name="Text Box 20"/>
            <p:cNvSpPr txBox="1">
              <a:spLocks noChangeArrowheads="1"/>
            </p:cNvSpPr>
            <p:nvPr/>
          </p:nvSpPr>
          <p:spPr bwMode="auto">
            <a:xfrm>
              <a:off x="2057400" y="4200565"/>
              <a:ext cx="685800" cy="336674"/>
            </a:xfrm>
            <a:prstGeom prst="rect">
              <a:avLst/>
            </a:prstGeom>
            <a:noFill/>
            <a:ln w="9525">
              <a:noFill/>
              <a:miter lim="800000"/>
              <a:headEnd/>
              <a:tailEnd/>
            </a:ln>
          </p:spPr>
          <p:txBody>
            <a:bodyPr>
              <a:spAutoFit/>
            </a:bodyPr>
            <a:lstStyle/>
            <a:p>
              <a:r>
                <a:rPr lang="en-US" sz="1600" b="1">
                  <a:solidFill>
                    <a:srgbClr val="A81404"/>
                  </a:solidFill>
                </a:rPr>
                <a:t>0Pa!</a:t>
              </a:r>
            </a:p>
          </p:txBody>
        </p:sp>
      </p:grpSp>
      <p:sp>
        <p:nvSpPr>
          <p:cNvPr id="56332" name="TextBox 27"/>
          <p:cNvSpPr txBox="1">
            <a:spLocks noChangeArrowheads="1"/>
          </p:cNvSpPr>
          <p:nvPr/>
        </p:nvSpPr>
        <p:spPr bwMode="auto">
          <a:xfrm>
            <a:off x="6138863" y="4920456"/>
            <a:ext cx="1485900" cy="457200"/>
          </a:xfrm>
          <a:prstGeom prst="rect">
            <a:avLst/>
          </a:prstGeom>
          <a:noFill/>
          <a:ln w="9525">
            <a:noFill/>
            <a:miter lim="800000"/>
            <a:headEnd/>
            <a:tailEnd/>
          </a:ln>
        </p:spPr>
        <p:txBody>
          <a:bodyPr>
            <a:spAutoFit/>
          </a:bodyPr>
          <a:lstStyle/>
          <a:p>
            <a:r>
              <a:rPr lang="en-US" sz="1200">
                <a:solidFill>
                  <a:srgbClr val="130A88"/>
                </a:solidFill>
              </a:rPr>
              <a:t>Basement exterior door </a:t>
            </a:r>
            <a:r>
              <a:rPr lang="en-US" sz="1200" b="1" i="1">
                <a:solidFill>
                  <a:srgbClr val="130A88"/>
                </a:solidFill>
              </a:rPr>
              <a:t>open</a:t>
            </a:r>
            <a:endParaRPr lang="en-US" sz="1200" b="1" i="1" baseline="-25000">
              <a:solidFill>
                <a:srgbClr val="130A88"/>
              </a:solidFill>
            </a:endParaRPr>
          </a:p>
        </p:txBody>
      </p:sp>
      <p:sp>
        <p:nvSpPr>
          <p:cNvPr id="39" name="Title 38"/>
          <p:cNvSpPr>
            <a:spLocks noGrp="1"/>
          </p:cNvSpPr>
          <p:nvPr>
            <p:ph type="title" idx="4294967295"/>
          </p:nvPr>
        </p:nvSpPr>
        <p:spPr>
          <a:xfrm>
            <a:off x="1620838" y="-6350"/>
            <a:ext cx="5892800" cy="901700"/>
          </a:xfrm>
        </p:spPr>
        <p:txBody>
          <a:bodyPr wrap="square" numCol="1" anchorCtr="0" compatLnSpc="1">
            <a:prstTxWarp prst="textNoShape">
              <a:avLst/>
            </a:prstTxWarp>
            <a:normAutofit/>
          </a:bodyPr>
          <a:lstStyle/>
          <a:p>
            <a:pPr algn="ctr" eaLnBrk="1" hangingPunct="1">
              <a:defRPr/>
            </a:pPr>
            <a:r>
              <a:rPr lang="en-US" sz="2000" dirty="0">
                <a:ea typeface="ＭＳ Ｐゴシック"/>
                <a:cs typeface="ＭＳ Ｐゴシック"/>
              </a:rPr>
              <a:t>What if an unconditioned zone is accessible only from outside?  For example, the bulkhead.</a:t>
            </a:r>
          </a:p>
        </p:txBody>
      </p:sp>
      <p:cxnSp>
        <p:nvCxnSpPr>
          <p:cNvPr id="56335" name="Straight Connector 67"/>
          <p:cNvCxnSpPr>
            <a:cxnSpLocks noChangeShapeType="1"/>
          </p:cNvCxnSpPr>
          <p:nvPr/>
        </p:nvCxnSpPr>
        <p:spPr bwMode="auto">
          <a:xfrm rot="10800000" flipH="1">
            <a:off x="3589338" y="4761409"/>
            <a:ext cx="0" cy="598487"/>
          </a:xfrm>
          <a:prstGeom prst="line">
            <a:avLst/>
          </a:prstGeom>
          <a:noFill/>
          <a:ln w="76200">
            <a:solidFill>
              <a:schemeClr val="tx1"/>
            </a:solidFill>
            <a:round/>
            <a:headEnd/>
            <a:tailEnd/>
          </a:ln>
        </p:spPr>
      </p:cxnSp>
      <p:sp>
        <p:nvSpPr>
          <p:cNvPr id="56336" name="Rectangle 44"/>
          <p:cNvSpPr>
            <a:spLocks noChangeArrowheads="1"/>
          </p:cNvSpPr>
          <p:nvPr/>
        </p:nvSpPr>
        <p:spPr bwMode="auto">
          <a:xfrm flipV="1">
            <a:off x="7947025" y="4852194"/>
            <a:ext cx="136525" cy="503237"/>
          </a:xfrm>
          <a:prstGeom prst="rect">
            <a:avLst/>
          </a:prstGeom>
          <a:solidFill>
            <a:srgbClr val="F2F2F2"/>
          </a:solidFill>
          <a:ln w="9525" algn="ctr">
            <a:noFill/>
            <a:round/>
            <a:headEnd/>
            <a:tailEnd/>
          </a:ln>
        </p:spPr>
        <p:txBody>
          <a:bodyPr rot="10800000"/>
          <a:lstStyle/>
          <a:p>
            <a:pPr algn="ctr" defTabSz="914400"/>
            <a:endParaRPr lang="en-US" b="1"/>
          </a:p>
          <a:p>
            <a:pPr algn="ctr" defTabSz="914400"/>
            <a:endParaRPr lang="en-US" sz="2800" b="1"/>
          </a:p>
        </p:txBody>
      </p:sp>
      <p:sp>
        <p:nvSpPr>
          <p:cNvPr id="56337" name="TextBox 27"/>
          <p:cNvSpPr txBox="1">
            <a:spLocks noChangeArrowheads="1"/>
          </p:cNvSpPr>
          <p:nvPr/>
        </p:nvSpPr>
        <p:spPr bwMode="auto">
          <a:xfrm>
            <a:off x="2049463" y="4936034"/>
            <a:ext cx="1485900" cy="457200"/>
          </a:xfrm>
          <a:prstGeom prst="rect">
            <a:avLst/>
          </a:prstGeom>
          <a:noFill/>
          <a:ln w="9525">
            <a:noFill/>
            <a:miter lim="800000"/>
            <a:headEnd/>
            <a:tailEnd/>
          </a:ln>
        </p:spPr>
        <p:txBody>
          <a:bodyPr>
            <a:spAutoFit/>
          </a:bodyPr>
          <a:lstStyle/>
          <a:p>
            <a:r>
              <a:rPr lang="en-US" sz="1200">
                <a:solidFill>
                  <a:srgbClr val="130A88"/>
                </a:solidFill>
              </a:rPr>
              <a:t>Basement exterior door </a:t>
            </a:r>
            <a:r>
              <a:rPr lang="en-US" sz="1200" b="1" i="1">
                <a:solidFill>
                  <a:srgbClr val="130A88"/>
                </a:solidFill>
              </a:rPr>
              <a:t>closed</a:t>
            </a:r>
            <a:endParaRPr lang="en-US" sz="1200" b="1" i="1" baseline="-25000">
              <a:solidFill>
                <a:srgbClr val="130A88"/>
              </a:solidFill>
            </a:endParaRPr>
          </a:p>
        </p:txBody>
      </p:sp>
      <p:cxnSp>
        <p:nvCxnSpPr>
          <p:cNvPr id="56338" name="Straight Connector 67"/>
          <p:cNvCxnSpPr>
            <a:cxnSpLocks noChangeShapeType="1"/>
          </p:cNvCxnSpPr>
          <p:nvPr/>
        </p:nvCxnSpPr>
        <p:spPr bwMode="auto">
          <a:xfrm rot="10800000" flipH="1">
            <a:off x="3524250" y="4761409"/>
            <a:ext cx="0" cy="598487"/>
          </a:xfrm>
          <a:prstGeom prst="line">
            <a:avLst/>
          </a:prstGeom>
          <a:noFill/>
          <a:ln w="76200">
            <a:solidFill>
              <a:schemeClr val="tx1"/>
            </a:solidFill>
            <a:round/>
            <a:headEnd/>
            <a:tailEnd/>
          </a:ln>
        </p:spPr>
      </p:cxnSp>
      <p:sp>
        <p:nvSpPr>
          <p:cNvPr id="37" name="Footer Placeholder 1">
            <a:extLst>
              <a:ext uri="{FF2B5EF4-FFF2-40B4-BE49-F238E27FC236}">
                <a16:creationId xmlns:a16="http://schemas.microsoft.com/office/drawing/2014/main" id="{9FD4FFCA-530D-45B1-B07D-EDF6F6FA5595}"/>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38" name="Picture 37">
            <a:extLst>
              <a:ext uri="{FF2B5EF4-FFF2-40B4-BE49-F238E27FC236}">
                <a16:creationId xmlns:a16="http://schemas.microsoft.com/office/drawing/2014/main" id="{011537F9-300C-4642-B905-7D0BCE6173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A green text on a black background&#10;&#10;AI-generated content may be incorrect.">
            <a:extLst>
              <a:ext uri="{FF2B5EF4-FFF2-40B4-BE49-F238E27FC236}">
                <a16:creationId xmlns:a16="http://schemas.microsoft.com/office/drawing/2014/main" id="{B1057EB3-47E9-42C3-9F7D-3A51BC1EC6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a:extLst>
              <a:ext uri="{FF2B5EF4-FFF2-40B4-BE49-F238E27FC236}">
                <a16:creationId xmlns:a16="http://schemas.microsoft.com/office/drawing/2014/main" id="{16779D44-C219-4A15-BDA0-32D192D28D78}"/>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42" name="Slide Number Placeholder 2">
            <a:extLst>
              <a:ext uri="{FF2B5EF4-FFF2-40B4-BE49-F238E27FC236}">
                <a16:creationId xmlns:a16="http://schemas.microsoft.com/office/drawing/2014/main" id="{672FE9CB-A51F-422A-9AA8-45A934C2D28B}"/>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19</a:t>
            </a:fld>
            <a:endParaRPr lang="en-US" altLang="en-US" sz="800" b="1" dirty="0">
              <a:solidFill>
                <a:schemeClr val="bg1"/>
              </a:solidFill>
            </a:endParaRPr>
          </a:p>
        </p:txBody>
      </p:sp>
      <p:pic>
        <p:nvPicPr>
          <p:cNvPr id="43" name="Picture 42" descr="A black and white sign with black text&#10;&#10;AI-generated content may be incorrect.">
            <a:extLst>
              <a:ext uri="{FF2B5EF4-FFF2-40B4-BE49-F238E27FC236}">
                <a16:creationId xmlns:a16="http://schemas.microsoft.com/office/drawing/2014/main" id="{6ECC01BB-A12C-46B7-B8EB-E441080D16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A green text on a white background&#10;&#10;AI-generated content may be incorrect.">
            <a:extLst>
              <a:ext uri="{FF2B5EF4-FFF2-40B4-BE49-F238E27FC236}">
                <a16:creationId xmlns:a16="http://schemas.microsoft.com/office/drawing/2014/main" id="{C1E6A409-3E1C-45E9-9C89-52C03E9AA5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A blue and grey logo&#10;&#10;AI-generated content may be incorrect.">
            <a:extLst>
              <a:ext uri="{FF2B5EF4-FFF2-40B4-BE49-F238E27FC236}">
                <a16:creationId xmlns:a16="http://schemas.microsoft.com/office/drawing/2014/main" id="{2518C35F-DAD6-4024-A19C-70FF8BBB3F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2"/>
          <p:cNvSpPr>
            <a:spLocks noGrp="1"/>
          </p:cNvSpPr>
          <p:nvPr>
            <p:ph idx="1"/>
          </p:nvPr>
        </p:nvSpPr>
        <p:spPr>
          <a:xfrm>
            <a:off x="457200" y="1590675"/>
            <a:ext cx="8229600" cy="4843463"/>
          </a:xfrm>
        </p:spPr>
        <p:txBody>
          <a:bodyPr/>
          <a:lstStyle/>
          <a:p>
            <a:pPr eaLnBrk="1" hangingPunct="1">
              <a:spcAft>
                <a:spcPts val="1200"/>
              </a:spcAft>
              <a:buFont typeface="Arial" charset="0"/>
              <a:buNone/>
            </a:pPr>
            <a:r>
              <a:rPr lang="en-US" sz="2600" b="1">
                <a:solidFill>
                  <a:srgbClr val="000066"/>
                </a:solidFill>
                <a:ea typeface="ＭＳ Ｐゴシック"/>
                <a:cs typeface="ＭＳ Ｐゴシック"/>
              </a:rPr>
              <a:t>By attending this session, participants will:</a:t>
            </a:r>
          </a:p>
          <a:p>
            <a:pPr eaLnBrk="1" hangingPunct="1">
              <a:spcAft>
                <a:spcPts val="1200"/>
              </a:spcAft>
              <a:buFont typeface="Arial" charset="0"/>
              <a:buNone/>
            </a:pPr>
            <a:endParaRPr lang="en-US" sz="200" b="1">
              <a:solidFill>
                <a:srgbClr val="000066"/>
              </a:solidFill>
              <a:ea typeface="ＭＳ Ｐゴシック"/>
              <a:cs typeface="ＭＳ Ｐゴシック"/>
            </a:endParaRPr>
          </a:p>
          <a:p>
            <a:pPr>
              <a:buFontTx/>
              <a:buChar char="•"/>
            </a:pPr>
            <a:r>
              <a:rPr lang="en-US">
                <a:solidFill>
                  <a:srgbClr val="50565C"/>
                </a:solidFill>
                <a:ea typeface="ＭＳ Ｐゴシック"/>
                <a:cs typeface="ＭＳ Ｐゴシック"/>
              </a:rPr>
              <a:t>Gain an understanding of the value and limitations of Zone Pressure Diagnostics (ZPD).</a:t>
            </a:r>
          </a:p>
          <a:p>
            <a:pPr>
              <a:buFontTx/>
              <a:buChar char="•"/>
            </a:pPr>
            <a:r>
              <a:rPr lang="en-US">
                <a:solidFill>
                  <a:srgbClr val="50565C"/>
                </a:solidFill>
                <a:ea typeface="ＭＳ Ｐゴシック"/>
                <a:cs typeface="ＭＳ Ｐゴシック"/>
              </a:rPr>
              <a:t>Learn when it is best to use zone pressure diagnostics.</a:t>
            </a:r>
          </a:p>
          <a:p>
            <a:pPr>
              <a:buFontTx/>
              <a:buChar char="•"/>
            </a:pPr>
            <a:r>
              <a:rPr lang="en-US">
                <a:solidFill>
                  <a:srgbClr val="50565C"/>
                </a:solidFill>
                <a:ea typeface="ＭＳ Ｐゴシック"/>
                <a:cs typeface="ＭＳ Ｐゴシック"/>
              </a:rPr>
              <a:t>Learn how to interpret pressure differences between the house and zone, and zone to outside.</a:t>
            </a:r>
          </a:p>
          <a:p>
            <a:pPr>
              <a:buFontTx/>
              <a:buChar char="•"/>
            </a:pPr>
            <a:r>
              <a:rPr lang="en-US">
                <a:solidFill>
                  <a:srgbClr val="50565C"/>
                </a:solidFill>
                <a:ea typeface="ＭＳ Ｐゴシック"/>
                <a:cs typeface="ＭＳ Ｐゴシック"/>
              </a:rPr>
              <a:t>Practice using a blower door, digital manometer and ZPD charts to estimate leakage rates and hole sizes.</a:t>
            </a:r>
          </a:p>
          <a:p>
            <a:pPr>
              <a:buFontTx/>
              <a:buNone/>
            </a:pPr>
            <a:endParaRPr lang="en-US">
              <a:solidFill>
                <a:srgbClr val="50565C"/>
              </a:solidFill>
              <a:ea typeface="ＭＳ Ｐゴシック"/>
              <a:cs typeface="ＭＳ Ｐゴシック"/>
            </a:endParaRPr>
          </a:p>
          <a:p>
            <a:pPr eaLnBrk="1" hangingPunct="1"/>
            <a:endParaRPr lang="en-US">
              <a:ea typeface="ＭＳ Ｐゴシック"/>
              <a:cs typeface="ＭＳ Ｐゴシック"/>
            </a:endParaRPr>
          </a:p>
        </p:txBody>
      </p:sp>
      <p:sp>
        <p:nvSpPr>
          <p:cNvPr id="2" name="Title 1"/>
          <p:cNvSpPr>
            <a:spLocks noGrp="1"/>
          </p:cNvSpPr>
          <p:nvPr>
            <p:ph type="title"/>
          </p:nvPr>
        </p:nvSpPr>
        <p:spPr>
          <a:xfrm>
            <a:off x="1879600" y="125413"/>
            <a:ext cx="5384800" cy="901700"/>
          </a:xfrm>
        </p:spPr>
        <p:txBody>
          <a:bodyPr/>
          <a:lstStyle/>
          <a:p>
            <a:pPr algn="ctr" eaLnBrk="1" fontAlgn="auto" hangingPunct="1">
              <a:spcAft>
                <a:spcPts val="0"/>
              </a:spcAft>
              <a:defRPr/>
            </a:pPr>
            <a:r>
              <a:rPr lang="en-US" dirty="0">
                <a:ea typeface="+mj-ea"/>
                <a:cs typeface="+mj-cs"/>
              </a:rPr>
              <a:t>Learning Objectives</a:t>
            </a:r>
          </a:p>
        </p:txBody>
      </p:sp>
      <p:sp>
        <p:nvSpPr>
          <p:cNvPr id="5" name="Content Placeholder 2"/>
          <p:cNvSpPr txBox="1">
            <a:spLocks/>
          </p:cNvSpPr>
          <p:nvPr/>
        </p:nvSpPr>
        <p:spPr bwMode="auto">
          <a:xfrm>
            <a:off x="584200" y="2717800"/>
            <a:ext cx="8102600" cy="3009900"/>
          </a:xfrm>
          <a:prstGeom prst="rect">
            <a:avLst/>
          </a:prstGeom>
          <a:noFill/>
          <a:ln w="9525">
            <a:noFill/>
            <a:miter lim="800000"/>
            <a:headEnd/>
            <a:tailEnd/>
          </a:ln>
        </p:spPr>
        <p:txBody>
          <a:bodyPr lIns="0" tIns="0" rIns="0" bIns="0"/>
          <a:lstStyle/>
          <a:p>
            <a:pPr marL="292100" indent="-292100" defTabSz="914400" eaLnBrk="0" hangingPunct="0">
              <a:spcBef>
                <a:spcPts val="1200"/>
              </a:spcBef>
              <a:spcAft>
                <a:spcPts val="1200"/>
              </a:spcAft>
              <a:buFontTx/>
              <a:buChar char="•"/>
              <a:defRPr/>
            </a:pPr>
            <a:endParaRPr lang="en-US" kern="0" dirty="0">
              <a:solidFill>
                <a:srgbClr val="333333"/>
              </a:solidFill>
              <a:latin typeface="+mn-lt"/>
              <a:ea typeface="ＭＳ Ｐゴシック" charset="-128"/>
              <a:cs typeface="ＭＳ Ｐゴシック" charset="-128"/>
            </a:endParaRPr>
          </a:p>
        </p:txBody>
      </p:sp>
      <p:sp>
        <p:nvSpPr>
          <p:cNvPr id="7" name="Footer Placeholder 1">
            <a:extLst>
              <a:ext uri="{FF2B5EF4-FFF2-40B4-BE49-F238E27FC236}">
                <a16:creationId xmlns:a16="http://schemas.microsoft.com/office/drawing/2014/main" id="{A0075B90-2959-4B76-B591-0FD0A0AD4E94}"/>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8" name="Picture 7">
            <a:extLst>
              <a:ext uri="{FF2B5EF4-FFF2-40B4-BE49-F238E27FC236}">
                <a16:creationId xmlns:a16="http://schemas.microsoft.com/office/drawing/2014/main" id="{0402449B-93DE-4B86-9060-714C440E0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green text on a black background&#10;&#10;AI-generated content may be incorrect.">
            <a:extLst>
              <a:ext uri="{FF2B5EF4-FFF2-40B4-BE49-F238E27FC236}">
                <a16:creationId xmlns:a16="http://schemas.microsoft.com/office/drawing/2014/main" id="{235ABE92-6555-4412-91DF-65293F4176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7BEEBB8-3269-4B0D-ACB0-5CE0E6951AB5}"/>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1" name="Slide Number Placeholder 2">
            <a:extLst>
              <a:ext uri="{FF2B5EF4-FFF2-40B4-BE49-F238E27FC236}">
                <a16:creationId xmlns:a16="http://schemas.microsoft.com/office/drawing/2014/main" id="{5538E343-A0C3-4800-A979-5DB2D11D3FBE}"/>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a:t>
            </a:fld>
            <a:endParaRPr lang="en-US" altLang="en-US" sz="800" b="1" dirty="0">
              <a:solidFill>
                <a:schemeClr val="bg1"/>
              </a:solidFill>
            </a:endParaRPr>
          </a:p>
        </p:txBody>
      </p:sp>
      <p:pic>
        <p:nvPicPr>
          <p:cNvPr id="12" name="Picture 11" descr="A black and white sign with black text&#10;&#10;AI-generated content may be incorrect.">
            <a:extLst>
              <a:ext uri="{FF2B5EF4-FFF2-40B4-BE49-F238E27FC236}">
                <a16:creationId xmlns:a16="http://schemas.microsoft.com/office/drawing/2014/main" id="{92094CDA-01C9-4058-8F26-9BDE871705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white background&#10;&#10;AI-generated content may be incorrect.">
            <a:extLst>
              <a:ext uri="{FF2B5EF4-FFF2-40B4-BE49-F238E27FC236}">
                <a16:creationId xmlns:a16="http://schemas.microsoft.com/office/drawing/2014/main" id="{A051DB47-5193-4A87-9B52-AF19D71D06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blue and grey logo&#10;&#10;AI-generated content may be incorrect.">
            <a:extLst>
              <a:ext uri="{FF2B5EF4-FFF2-40B4-BE49-F238E27FC236}">
                <a16:creationId xmlns:a16="http://schemas.microsoft.com/office/drawing/2014/main" id="{09ACBE73-B871-4F00-AC92-0337AF75BA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32756" y="-73678"/>
            <a:ext cx="5678488" cy="901700"/>
          </a:xfrm>
        </p:spPr>
        <p:txBody>
          <a:bodyPr wrap="square" numCol="1" anchorCtr="0" compatLnSpc="1">
            <a:prstTxWarp prst="textNoShape">
              <a:avLst/>
            </a:prstTxWarp>
          </a:bodyPr>
          <a:lstStyle/>
          <a:p>
            <a:pPr algn="ctr" eaLnBrk="1" hangingPunct="1">
              <a:defRPr/>
            </a:pPr>
            <a:r>
              <a:rPr lang="en-US" sz="2000" dirty="0">
                <a:ea typeface="ＭＳ Ｐゴシック"/>
                <a:cs typeface="ＭＳ Ｐゴシック"/>
              </a:rPr>
              <a:t>Open a Door Method #2 – from Zone to Outside</a:t>
            </a:r>
          </a:p>
        </p:txBody>
      </p:sp>
      <p:graphicFrame>
        <p:nvGraphicFramePr>
          <p:cNvPr id="104452" name="Object 4"/>
          <p:cNvGraphicFramePr>
            <a:graphicFrameLocks noChangeAspect="1"/>
          </p:cNvGraphicFramePr>
          <p:nvPr>
            <p:extLst>
              <p:ext uri="{D42A27DB-BD31-4B8C-83A1-F6EECF244321}">
                <p14:modId xmlns:p14="http://schemas.microsoft.com/office/powerpoint/2010/main" val="603573078"/>
              </p:ext>
            </p:extLst>
          </p:nvPr>
        </p:nvGraphicFramePr>
        <p:xfrm>
          <a:off x="417513" y="814334"/>
          <a:ext cx="8526462" cy="5164137"/>
        </p:xfrm>
        <a:graphic>
          <a:graphicData uri="http://schemas.openxmlformats.org/presentationml/2006/ole">
            <mc:AlternateContent xmlns:mc="http://schemas.openxmlformats.org/markup-compatibility/2006">
              <mc:Choice xmlns:v="urn:schemas-microsoft-com:vml" Requires="v">
                <p:oleObj spid="_x0000_s4101" name="Acrobat Document" r:id="rId4" imgW="7543800" imgH="5829300" progId="Acrobat.Document.DC">
                  <p:embed/>
                </p:oleObj>
              </mc:Choice>
              <mc:Fallback>
                <p:oleObj name="Acrobat Document" r:id="rId4" imgW="7543800" imgH="5829300" progId="Acrobat.Document.DC">
                  <p:embed/>
                  <p:pic>
                    <p:nvPicPr>
                      <p:cNvPr id="10445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13" y="814334"/>
                        <a:ext cx="8526462"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456" name="Text Box 6"/>
          <p:cNvSpPr txBox="1">
            <a:spLocks noChangeArrowheads="1"/>
          </p:cNvSpPr>
          <p:nvPr/>
        </p:nvSpPr>
        <p:spPr bwMode="auto">
          <a:xfrm>
            <a:off x="7281863" y="3912216"/>
            <a:ext cx="522287" cy="336550"/>
          </a:xfrm>
          <a:prstGeom prst="rect">
            <a:avLst/>
          </a:prstGeom>
          <a:noFill/>
          <a:ln w="9525">
            <a:noFill/>
            <a:miter lim="800000"/>
            <a:headEnd/>
            <a:tailEnd/>
          </a:ln>
        </p:spPr>
        <p:txBody>
          <a:bodyPr wrap="none">
            <a:spAutoFit/>
          </a:bodyPr>
          <a:lstStyle/>
          <a:p>
            <a:r>
              <a:rPr lang="en-US" sz="1600">
                <a:solidFill>
                  <a:srgbClr val="A81404"/>
                </a:solidFill>
              </a:rPr>
              <a:t>500</a:t>
            </a:r>
          </a:p>
        </p:txBody>
      </p:sp>
      <p:sp>
        <p:nvSpPr>
          <p:cNvPr id="104457" name="Text Box 7"/>
          <p:cNvSpPr txBox="1">
            <a:spLocks noChangeArrowheads="1"/>
          </p:cNvSpPr>
          <p:nvPr/>
        </p:nvSpPr>
        <p:spPr bwMode="auto">
          <a:xfrm>
            <a:off x="6073775" y="3912216"/>
            <a:ext cx="635000" cy="336550"/>
          </a:xfrm>
          <a:prstGeom prst="rect">
            <a:avLst/>
          </a:prstGeom>
          <a:noFill/>
          <a:ln w="9525">
            <a:noFill/>
            <a:miter lim="800000"/>
            <a:headEnd/>
            <a:tailEnd/>
          </a:ln>
        </p:spPr>
        <p:txBody>
          <a:bodyPr wrap="none">
            <a:spAutoFit/>
          </a:bodyPr>
          <a:lstStyle/>
          <a:p>
            <a:r>
              <a:rPr lang="en-US" sz="1600">
                <a:solidFill>
                  <a:srgbClr val="A81404"/>
                </a:solidFill>
              </a:rPr>
              <a:t>2500</a:t>
            </a:r>
          </a:p>
        </p:txBody>
      </p:sp>
      <p:sp>
        <p:nvSpPr>
          <p:cNvPr id="104458" name="Text Box 8"/>
          <p:cNvSpPr txBox="1">
            <a:spLocks noChangeArrowheads="1"/>
          </p:cNvSpPr>
          <p:nvPr/>
        </p:nvSpPr>
        <p:spPr bwMode="auto">
          <a:xfrm>
            <a:off x="5021263" y="3912216"/>
            <a:ext cx="635000" cy="336550"/>
          </a:xfrm>
          <a:prstGeom prst="rect">
            <a:avLst/>
          </a:prstGeom>
          <a:noFill/>
          <a:ln w="9525">
            <a:noFill/>
            <a:miter lim="800000"/>
            <a:headEnd/>
            <a:tailEnd/>
          </a:ln>
        </p:spPr>
        <p:txBody>
          <a:bodyPr wrap="none">
            <a:spAutoFit/>
          </a:bodyPr>
          <a:lstStyle/>
          <a:p>
            <a:r>
              <a:rPr lang="en-US" sz="1600">
                <a:solidFill>
                  <a:srgbClr val="A81404"/>
                </a:solidFill>
              </a:rPr>
              <a:t>2000</a:t>
            </a:r>
          </a:p>
        </p:txBody>
      </p:sp>
      <p:sp>
        <p:nvSpPr>
          <p:cNvPr id="104459" name="Text Box 9"/>
          <p:cNvSpPr txBox="1">
            <a:spLocks noChangeArrowheads="1"/>
          </p:cNvSpPr>
          <p:nvPr/>
        </p:nvSpPr>
        <p:spPr bwMode="auto">
          <a:xfrm>
            <a:off x="3906838" y="3912216"/>
            <a:ext cx="657225" cy="336550"/>
          </a:xfrm>
          <a:prstGeom prst="rect">
            <a:avLst/>
          </a:prstGeom>
          <a:noFill/>
          <a:ln w="9525">
            <a:noFill/>
            <a:miter lim="800000"/>
            <a:headEnd/>
            <a:tailEnd/>
          </a:ln>
        </p:spPr>
        <p:txBody>
          <a:bodyPr wrap="none">
            <a:spAutoFit/>
          </a:bodyPr>
          <a:lstStyle/>
          <a:p>
            <a:r>
              <a:rPr lang="en-US" sz="1600" dirty="0">
                <a:solidFill>
                  <a:srgbClr val="A81404"/>
                </a:solidFill>
              </a:rPr>
              <a:t>20Pa</a:t>
            </a:r>
          </a:p>
        </p:txBody>
      </p:sp>
      <p:sp>
        <p:nvSpPr>
          <p:cNvPr id="104460" name="Right Arrow 5"/>
          <p:cNvSpPr>
            <a:spLocks noChangeArrowheads="1"/>
          </p:cNvSpPr>
          <p:nvPr/>
        </p:nvSpPr>
        <p:spPr bwMode="auto">
          <a:xfrm>
            <a:off x="52388" y="3713162"/>
            <a:ext cx="404812" cy="276225"/>
          </a:xfrm>
          <a:prstGeom prst="rightArrow">
            <a:avLst>
              <a:gd name="adj1" fmla="val 50000"/>
              <a:gd name="adj2" fmla="val 50133"/>
            </a:avLst>
          </a:prstGeom>
          <a:solidFill>
            <a:srgbClr val="FF0000"/>
          </a:solidFill>
          <a:ln w="9525">
            <a:noFill/>
            <a:round/>
            <a:headEnd/>
            <a:tailEnd/>
          </a:ln>
        </p:spPr>
        <p:txBody>
          <a:bodyPr/>
          <a:lstStyle/>
          <a:p>
            <a:pPr algn="ctr" defTabSz="914400"/>
            <a:endParaRPr lang="en-US" sz="2800" b="1"/>
          </a:p>
        </p:txBody>
      </p:sp>
      <p:sp>
        <p:nvSpPr>
          <p:cNvPr id="9" name="Footer Placeholder 1">
            <a:extLst>
              <a:ext uri="{FF2B5EF4-FFF2-40B4-BE49-F238E27FC236}">
                <a16:creationId xmlns:a16="http://schemas.microsoft.com/office/drawing/2014/main" id="{67C92E6A-3D57-48EB-927D-F53D52AA2BA6}"/>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10" name="Picture 9">
            <a:extLst>
              <a:ext uri="{FF2B5EF4-FFF2-40B4-BE49-F238E27FC236}">
                <a16:creationId xmlns:a16="http://schemas.microsoft.com/office/drawing/2014/main" id="{B912FABE-4D10-43C9-9FF1-F8F318A9AC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green text on a black background&#10;&#10;AI-generated content may be incorrect.">
            <a:extLst>
              <a:ext uri="{FF2B5EF4-FFF2-40B4-BE49-F238E27FC236}">
                <a16:creationId xmlns:a16="http://schemas.microsoft.com/office/drawing/2014/main" id="{165724E8-7F35-4397-9373-8D2A6B4411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4CEBC806-F0FA-46ED-AC97-4CDB1C1A0DD7}"/>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3" name="Slide Number Placeholder 2">
            <a:extLst>
              <a:ext uri="{FF2B5EF4-FFF2-40B4-BE49-F238E27FC236}">
                <a16:creationId xmlns:a16="http://schemas.microsoft.com/office/drawing/2014/main" id="{32B30892-3E9C-4213-9D73-D3924FB58340}"/>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20</a:t>
            </a:fld>
            <a:endParaRPr lang="en-US" altLang="en-US" sz="800" b="1" dirty="0">
              <a:solidFill>
                <a:schemeClr val="bg1"/>
              </a:solidFill>
            </a:endParaRPr>
          </a:p>
        </p:txBody>
      </p:sp>
      <p:pic>
        <p:nvPicPr>
          <p:cNvPr id="14" name="Picture 13" descr="A black and white sign with black text&#10;&#10;AI-generated content may be incorrect.">
            <a:extLst>
              <a:ext uri="{FF2B5EF4-FFF2-40B4-BE49-F238E27FC236}">
                <a16:creationId xmlns:a16="http://schemas.microsoft.com/office/drawing/2014/main" id="{53899F1F-35CA-4DCF-9B82-1A9B8FF2B0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white background&#10;&#10;AI-generated content may be incorrect.">
            <a:extLst>
              <a:ext uri="{FF2B5EF4-FFF2-40B4-BE49-F238E27FC236}">
                <a16:creationId xmlns:a16="http://schemas.microsoft.com/office/drawing/2014/main" id="{7A4928F4-5840-4EA0-8CB8-48452240A3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blue and grey logo&#10;&#10;AI-generated content may be incorrect.">
            <a:extLst>
              <a:ext uri="{FF2B5EF4-FFF2-40B4-BE49-F238E27FC236}">
                <a16:creationId xmlns:a16="http://schemas.microsoft.com/office/drawing/2014/main" id="{5A0E69D8-889A-40A5-B366-F5FE6F59E6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457200" y="1075770"/>
            <a:ext cx="8229600" cy="4876800"/>
          </a:xfrm>
        </p:spPr>
        <p:txBody>
          <a:bodyPr/>
          <a:lstStyle/>
          <a:p>
            <a:pPr eaLnBrk="1" hangingPunct="1"/>
            <a:endParaRPr lang="en-US">
              <a:ea typeface="ＭＳ Ｐゴシック"/>
              <a:cs typeface="ＭＳ Ｐゴシック"/>
            </a:endParaRPr>
          </a:p>
        </p:txBody>
      </p:sp>
      <p:sp>
        <p:nvSpPr>
          <p:cNvPr id="2" name="Title 1"/>
          <p:cNvSpPr>
            <a:spLocks noGrp="1"/>
          </p:cNvSpPr>
          <p:nvPr>
            <p:ph type="title"/>
          </p:nvPr>
        </p:nvSpPr>
        <p:spPr>
          <a:xfrm>
            <a:off x="1732756" y="0"/>
            <a:ext cx="5678487" cy="901700"/>
          </a:xfrm>
        </p:spPr>
        <p:txBody>
          <a:bodyPr wrap="square" numCol="1" anchorCtr="0" compatLnSpc="1">
            <a:prstTxWarp prst="textNoShape">
              <a:avLst/>
            </a:prstTxWarp>
          </a:bodyPr>
          <a:lstStyle/>
          <a:p>
            <a:pPr algn="ctr" eaLnBrk="1" hangingPunct="1">
              <a:defRPr/>
            </a:pPr>
            <a:r>
              <a:rPr lang="en-US" sz="2000" dirty="0">
                <a:ea typeface="ＭＳ Ｐゴシック"/>
                <a:cs typeface="ＭＳ Ｐゴシック"/>
              </a:rPr>
              <a:t>Open a Door Method #2 – from Zone to Outside</a:t>
            </a:r>
          </a:p>
        </p:txBody>
      </p:sp>
      <p:graphicFrame>
        <p:nvGraphicFramePr>
          <p:cNvPr id="40962" name="Object 2"/>
          <p:cNvGraphicFramePr>
            <a:graphicFrameLocks noChangeAspect="1"/>
          </p:cNvGraphicFramePr>
          <p:nvPr>
            <p:extLst>
              <p:ext uri="{D42A27DB-BD31-4B8C-83A1-F6EECF244321}">
                <p14:modId xmlns:p14="http://schemas.microsoft.com/office/powerpoint/2010/main" val="1488865122"/>
              </p:ext>
            </p:extLst>
          </p:nvPr>
        </p:nvGraphicFramePr>
        <p:xfrm>
          <a:off x="346168" y="636369"/>
          <a:ext cx="8607425" cy="5213350"/>
        </p:xfrm>
        <a:graphic>
          <a:graphicData uri="http://schemas.openxmlformats.org/presentationml/2006/ole">
            <mc:AlternateContent xmlns:mc="http://schemas.openxmlformats.org/markup-compatibility/2006">
              <mc:Choice xmlns:v="urn:schemas-microsoft-com:vml" Requires="v">
                <p:oleObj spid="_x0000_s5125" name="Acrobat Document" r:id="rId4" imgW="7543800" imgH="5829300" progId="AcroExch.Document.7">
                  <p:embed/>
                </p:oleObj>
              </mc:Choice>
              <mc:Fallback>
                <p:oleObj name="Acrobat Document" r:id="rId4" imgW="7543800" imgH="5829300" progId="AcroExch.Document.7">
                  <p:embed/>
                  <p:pic>
                    <p:nvPicPr>
                      <p:cNvPr id="4096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68" y="636369"/>
                        <a:ext cx="8607425" cy="521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6" name="Text Box 7"/>
          <p:cNvSpPr txBox="1">
            <a:spLocks noChangeArrowheads="1"/>
          </p:cNvSpPr>
          <p:nvPr/>
        </p:nvSpPr>
        <p:spPr bwMode="auto">
          <a:xfrm>
            <a:off x="7291481" y="3751696"/>
            <a:ext cx="522287" cy="336550"/>
          </a:xfrm>
          <a:prstGeom prst="rect">
            <a:avLst/>
          </a:prstGeom>
          <a:noFill/>
          <a:ln w="9525">
            <a:noFill/>
            <a:miter lim="800000"/>
            <a:headEnd/>
            <a:tailEnd/>
          </a:ln>
        </p:spPr>
        <p:txBody>
          <a:bodyPr wrap="none">
            <a:spAutoFit/>
          </a:bodyPr>
          <a:lstStyle/>
          <a:p>
            <a:pPr defTabSz="914400"/>
            <a:r>
              <a:rPr lang="en-US" sz="1600">
                <a:solidFill>
                  <a:srgbClr val="A81404"/>
                </a:solidFill>
              </a:rPr>
              <a:t>500</a:t>
            </a:r>
          </a:p>
        </p:txBody>
      </p:sp>
      <p:sp>
        <p:nvSpPr>
          <p:cNvPr id="40967" name="Text Box 12"/>
          <p:cNvSpPr txBox="1">
            <a:spLocks noChangeArrowheads="1"/>
          </p:cNvSpPr>
          <p:nvPr/>
        </p:nvSpPr>
        <p:spPr bwMode="auto">
          <a:xfrm>
            <a:off x="6083393" y="3751696"/>
            <a:ext cx="635000" cy="336550"/>
          </a:xfrm>
          <a:prstGeom prst="rect">
            <a:avLst/>
          </a:prstGeom>
          <a:noFill/>
          <a:ln w="9525">
            <a:noFill/>
            <a:miter lim="800000"/>
            <a:headEnd/>
            <a:tailEnd/>
          </a:ln>
        </p:spPr>
        <p:txBody>
          <a:bodyPr wrap="none">
            <a:spAutoFit/>
          </a:bodyPr>
          <a:lstStyle/>
          <a:p>
            <a:r>
              <a:rPr lang="en-US" sz="1600">
                <a:solidFill>
                  <a:srgbClr val="A81404"/>
                </a:solidFill>
              </a:rPr>
              <a:t>2500</a:t>
            </a:r>
          </a:p>
        </p:txBody>
      </p:sp>
      <p:sp>
        <p:nvSpPr>
          <p:cNvPr id="40968" name="Text Box 13"/>
          <p:cNvSpPr txBox="1">
            <a:spLocks noChangeArrowheads="1"/>
          </p:cNvSpPr>
          <p:nvPr/>
        </p:nvSpPr>
        <p:spPr bwMode="auto">
          <a:xfrm>
            <a:off x="5030881" y="3751696"/>
            <a:ext cx="635000" cy="336550"/>
          </a:xfrm>
          <a:prstGeom prst="rect">
            <a:avLst/>
          </a:prstGeom>
          <a:noFill/>
          <a:ln w="9525">
            <a:noFill/>
            <a:miter lim="800000"/>
            <a:headEnd/>
            <a:tailEnd/>
          </a:ln>
        </p:spPr>
        <p:txBody>
          <a:bodyPr wrap="none">
            <a:spAutoFit/>
          </a:bodyPr>
          <a:lstStyle/>
          <a:p>
            <a:r>
              <a:rPr lang="en-US" sz="1600">
                <a:solidFill>
                  <a:srgbClr val="A81404"/>
                </a:solidFill>
              </a:rPr>
              <a:t>2000</a:t>
            </a:r>
          </a:p>
        </p:txBody>
      </p:sp>
      <p:sp>
        <p:nvSpPr>
          <p:cNvPr id="40969" name="Text Box 14"/>
          <p:cNvSpPr txBox="1">
            <a:spLocks noChangeArrowheads="1"/>
          </p:cNvSpPr>
          <p:nvPr/>
        </p:nvSpPr>
        <p:spPr bwMode="auto">
          <a:xfrm>
            <a:off x="3916456" y="3751696"/>
            <a:ext cx="657225" cy="336550"/>
          </a:xfrm>
          <a:prstGeom prst="rect">
            <a:avLst/>
          </a:prstGeom>
          <a:noFill/>
          <a:ln w="9525">
            <a:noFill/>
            <a:miter lim="800000"/>
            <a:headEnd/>
            <a:tailEnd/>
          </a:ln>
        </p:spPr>
        <p:txBody>
          <a:bodyPr wrap="none">
            <a:spAutoFit/>
          </a:bodyPr>
          <a:lstStyle/>
          <a:p>
            <a:r>
              <a:rPr lang="en-US" sz="1600">
                <a:solidFill>
                  <a:srgbClr val="A81404"/>
                </a:solidFill>
              </a:rPr>
              <a:t>20Pa</a:t>
            </a:r>
          </a:p>
        </p:txBody>
      </p:sp>
      <p:sp>
        <p:nvSpPr>
          <p:cNvPr id="40970" name="Text Box 15"/>
          <p:cNvSpPr txBox="1">
            <a:spLocks noChangeArrowheads="1"/>
          </p:cNvSpPr>
          <p:nvPr/>
        </p:nvSpPr>
        <p:spPr bwMode="auto">
          <a:xfrm>
            <a:off x="3973606" y="4273984"/>
            <a:ext cx="522287" cy="336550"/>
          </a:xfrm>
          <a:prstGeom prst="rect">
            <a:avLst/>
          </a:prstGeom>
          <a:noFill/>
          <a:ln w="9525">
            <a:noFill/>
            <a:miter lim="800000"/>
            <a:headEnd/>
            <a:tailEnd/>
          </a:ln>
        </p:spPr>
        <p:txBody>
          <a:bodyPr wrap="none">
            <a:spAutoFit/>
          </a:bodyPr>
          <a:lstStyle/>
          <a:p>
            <a:r>
              <a:rPr lang="en-US" sz="1600">
                <a:solidFill>
                  <a:srgbClr val="A81404"/>
                </a:solidFill>
              </a:rPr>
              <a:t>500</a:t>
            </a:r>
          </a:p>
        </p:txBody>
      </p:sp>
      <p:sp>
        <p:nvSpPr>
          <p:cNvPr id="40971" name="Text Box 16"/>
          <p:cNvSpPr txBox="1">
            <a:spLocks noChangeArrowheads="1"/>
          </p:cNvSpPr>
          <p:nvPr/>
        </p:nvSpPr>
        <p:spPr bwMode="auto">
          <a:xfrm>
            <a:off x="3973606" y="4799446"/>
            <a:ext cx="522287" cy="336550"/>
          </a:xfrm>
          <a:prstGeom prst="rect">
            <a:avLst/>
          </a:prstGeom>
          <a:noFill/>
          <a:ln w="9525">
            <a:noFill/>
            <a:miter lim="800000"/>
            <a:headEnd/>
            <a:tailEnd/>
          </a:ln>
        </p:spPr>
        <p:txBody>
          <a:bodyPr wrap="none">
            <a:spAutoFit/>
          </a:bodyPr>
          <a:lstStyle/>
          <a:p>
            <a:r>
              <a:rPr lang="en-US" sz="1600">
                <a:solidFill>
                  <a:srgbClr val="A81404"/>
                </a:solidFill>
              </a:rPr>
              <a:t>500</a:t>
            </a:r>
          </a:p>
        </p:txBody>
      </p:sp>
      <p:sp>
        <p:nvSpPr>
          <p:cNvPr id="40972" name="Text Box 17"/>
          <p:cNvSpPr txBox="1">
            <a:spLocks noChangeArrowheads="1"/>
          </p:cNvSpPr>
          <p:nvPr/>
        </p:nvSpPr>
        <p:spPr bwMode="auto">
          <a:xfrm>
            <a:off x="3973606" y="5296334"/>
            <a:ext cx="522287" cy="336550"/>
          </a:xfrm>
          <a:prstGeom prst="rect">
            <a:avLst/>
          </a:prstGeom>
          <a:noFill/>
          <a:ln w="9525">
            <a:noFill/>
            <a:miter lim="800000"/>
            <a:headEnd/>
            <a:tailEnd/>
          </a:ln>
        </p:spPr>
        <p:txBody>
          <a:bodyPr wrap="none">
            <a:spAutoFit/>
          </a:bodyPr>
          <a:lstStyle/>
          <a:p>
            <a:r>
              <a:rPr lang="en-US" sz="1600">
                <a:solidFill>
                  <a:srgbClr val="A81404"/>
                </a:solidFill>
              </a:rPr>
              <a:t>500</a:t>
            </a:r>
          </a:p>
        </p:txBody>
      </p:sp>
      <p:sp>
        <p:nvSpPr>
          <p:cNvPr id="40973" name="Text Box 20"/>
          <p:cNvSpPr txBox="1">
            <a:spLocks noChangeArrowheads="1"/>
          </p:cNvSpPr>
          <p:nvPr/>
        </p:nvSpPr>
        <p:spPr bwMode="auto">
          <a:xfrm>
            <a:off x="4995956" y="5289984"/>
            <a:ext cx="579437" cy="336550"/>
          </a:xfrm>
          <a:prstGeom prst="rect">
            <a:avLst/>
          </a:prstGeom>
          <a:noFill/>
          <a:ln w="9525">
            <a:noFill/>
            <a:miter lim="800000"/>
            <a:headEnd/>
            <a:tailEnd/>
          </a:ln>
        </p:spPr>
        <p:txBody>
          <a:bodyPr wrap="none">
            <a:spAutoFit/>
          </a:bodyPr>
          <a:lstStyle/>
          <a:p>
            <a:r>
              <a:rPr lang="en-US" sz="1600">
                <a:solidFill>
                  <a:srgbClr val="A81404"/>
                </a:solidFill>
              </a:rPr>
              <a:t>1.23</a:t>
            </a:r>
          </a:p>
        </p:txBody>
      </p:sp>
      <p:sp>
        <p:nvSpPr>
          <p:cNvPr id="40974" name="Text Box 21"/>
          <p:cNvSpPr txBox="1">
            <a:spLocks noChangeArrowheads="1"/>
          </p:cNvSpPr>
          <p:nvPr/>
        </p:nvSpPr>
        <p:spPr bwMode="auto">
          <a:xfrm>
            <a:off x="5018181" y="4273984"/>
            <a:ext cx="579437" cy="336550"/>
          </a:xfrm>
          <a:prstGeom prst="rect">
            <a:avLst/>
          </a:prstGeom>
          <a:noFill/>
          <a:ln w="9525">
            <a:noFill/>
            <a:miter lim="800000"/>
            <a:headEnd/>
            <a:tailEnd/>
          </a:ln>
        </p:spPr>
        <p:txBody>
          <a:bodyPr wrap="none">
            <a:spAutoFit/>
          </a:bodyPr>
          <a:lstStyle/>
          <a:p>
            <a:r>
              <a:rPr lang="en-US" sz="1600">
                <a:solidFill>
                  <a:srgbClr val="A81404"/>
                </a:solidFill>
              </a:rPr>
              <a:t>2.23</a:t>
            </a:r>
          </a:p>
        </p:txBody>
      </p:sp>
      <p:sp>
        <p:nvSpPr>
          <p:cNvPr id="40975" name="Text Box 22"/>
          <p:cNvSpPr txBox="1">
            <a:spLocks noChangeArrowheads="1"/>
          </p:cNvSpPr>
          <p:nvPr/>
        </p:nvSpPr>
        <p:spPr bwMode="auto">
          <a:xfrm>
            <a:off x="5018181" y="4799446"/>
            <a:ext cx="579437" cy="581025"/>
          </a:xfrm>
          <a:prstGeom prst="rect">
            <a:avLst/>
          </a:prstGeom>
          <a:noFill/>
          <a:ln w="9525">
            <a:noFill/>
            <a:miter lim="800000"/>
            <a:headEnd/>
            <a:tailEnd/>
          </a:ln>
        </p:spPr>
        <p:txBody>
          <a:bodyPr wrap="none">
            <a:spAutoFit/>
          </a:bodyPr>
          <a:lstStyle/>
          <a:p>
            <a:r>
              <a:rPr lang="en-US" sz="1600">
                <a:solidFill>
                  <a:srgbClr val="A81404"/>
                </a:solidFill>
              </a:rPr>
              <a:t>1.71</a:t>
            </a:r>
          </a:p>
          <a:p>
            <a:endParaRPr lang="en-US" sz="1600">
              <a:solidFill>
                <a:srgbClr val="A81404"/>
              </a:solidFill>
            </a:endParaRPr>
          </a:p>
        </p:txBody>
      </p:sp>
      <p:sp>
        <p:nvSpPr>
          <p:cNvPr id="40976" name="Text Box 24"/>
          <p:cNvSpPr txBox="1">
            <a:spLocks noChangeArrowheads="1"/>
          </p:cNvSpPr>
          <p:nvPr/>
        </p:nvSpPr>
        <p:spPr bwMode="auto">
          <a:xfrm>
            <a:off x="6088156" y="4278746"/>
            <a:ext cx="635000" cy="336550"/>
          </a:xfrm>
          <a:prstGeom prst="rect">
            <a:avLst/>
          </a:prstGeom>
          <a:noFill/>
          <a:ln w="9525">
            <a:noFill/>
            <a:miter lim="800000"/>
            <a:headEnd/>
            <a:tailEnd/>
          </a:ln>
        </p:spPr>
        <p:txBody>
          <a:bodyPr wrap="none">
            <a:spAutoFit/>
          </a:bodyPr>
          <a:lstStyle/>
          <a:p>
            <a:r>
              <a:rPr lang="en-US" sz="1600">
                <a:solidFill>
                  <a:srgbClr val="A81404"/>
                </a:solidFill>
              </a:rPr>
              <a:t>1115</a:t>
            </a:r>
          </a:p>
        </p:txBody>
      </p:sp>
      <p:sp>
        <p:nvSpPr>
          <p:cNvPr id="40977" name="Text Box 25"/>
          <p:cNvSpPr txBox="1">
            <a:spLocks noChangeArrowheads="1"/>
          </p:cNvSpPr>
          <p:nvPr/>
        </p:nvSpPr>
        <p:spPr bwMode="auto">
          <a:xfrm>
            <a:off x="7073993" y="4275571"/>
            <a:ext cx="1233488" cy="336550"/>
          </a:xfrm>
          <a:prstGeom prst="rect">
            <a:avLst/>
          </a:prstGeom>
          <a:noFill/>
          <a:ln w="9525">
            <a:noFill/>
            <a:miter lim="800000"/>
            <a:headEnd/>
            <a:tailEnd/>
          </a:ln>
        </p:spPr>
        <p:txBody>
          <a:bodyPr wrap="none">
            <a:spAutoFit/>
          </a:bodyPr>
          <a:lstStyle/>
          <a:p>
            <a:r>
              <a:rPr lang="en-US" sz="1600">
                <a:solidFill>
                  <a:srgbClr val="A81404"/>
                </a:solidFill>
              </a:rPr>
              <a:t>112  leakier</a:t>
            </a:r>
          </a:p>
        </p:txBody>
      </p:sp>
      <p:sp>
        <p:nvSpPr>
          <p:cNvPr id="40978" name="Text Box 26"/>
          <p:cNvSpPr txBox="1">
            <a:spLocks noChangeArrowheads="1"/>
          </p:cNvSpPr>
          <p:nvPr/>
        </p:nvSpPr>
        <p:spPr bwMode="auto">
          <a:xfrm>
            <a:off x="6081806" y="4794684"/>
            <a:ext cx="522287" cy="581025"/>
          </a:xfrm>
          <a:prstGeom prst="rect">
            <a:avLst/>
          </a:prstGeom>
          <a:noFill/>
          <a:ln w="9525">
            <a:noFill/>
            <a:miter lim="800000"/>
            <a:headEnd/>
            <a:tailEnd/>
          </a:ln>
        </p:spPr>
        <p:txBody>
          <a:bodyPr wrap="none">
            <a:spAutoFit/>
          </a:bodyPr>
          <a:lstStyle/>
          <a:p>
            <a:r>
              <a:rPr lang="en-US" sz="1600">
                <a:solidFill>
                  <a:srgbClr val="A81404"/>
                </a:solidFill>
              </a:rPr>
              <a:t>855</a:t>
            </a:r>
          </a:p>
          <a:p>
            <a:endParaRPr lang="en-US" sz="1600">
              <a:solidFill>
                <a:srgbClr val="A81404"/>
              </a:solidFill>
            </a:endParaRPr>
          </a:p>
        </p:txBody>
      </p:sp>
      <p:sp>
        <p:nvSpPr>
          <p:cNvPr id="40979" name="Text Box 27"/>
          <p:cNvSpPr txBox="1">
            <a:spLocks noChangeArrowheads="1"/>
          </p:cNvSpPr>
          <p:nvPr/>
        </p:nvSpPr>
        <p:spPr bwMode="auto">
          <a:xfrm>
            <a:off x="7189881" y="4791509"/>
            <a:ext cx="1089025" cy="336550"/>
          </a:xfrm>
          <a:prstGeom prst="rect">
            <a:avLst/>
          </a:prstGeom>
          <a:noFill/>
          <a:ln w="9525">
            <a:noFill/>
            <a:miter lim="800000"/>
            <a:headEnd/>
            <a:tailEnd/>
          </a:ln>
        </p:spPr>
        <p:txBody>
          <a:bodyPr wrap="none">
            <a:spAutoFit/>
          </a:bodyPr>
          <a:lstStyle/>
          <a:p>
            <a:r>
              <a:rPr lang="en-US" sz="1600">
                <a:solidFill>
                  <a:srgbClr val="A81404"/>
                </a:solidFill>
              </a:rPr>
              <a:t>86  tighter</a:t>
            </a:r>
          </a:p>
        </p:txBody>
      </p:sp>
      <p:sp>
        <p:nvSpPr>
          <p:cNvPr id="40980" name="Text Box 28"/>
          <p:cNvSpPr txBox="1">
            <a:spLocks noChangeArrowheads="1"/>
          </p:cNvSpPr>
          <p:nvPr/>
        </p:nvSpPr>
        <p:spPr bwMode="auto">
          <a:xfrm>
            <a:off x="6418356" y="5289984"/>
            <a:ext cx="1544637" cy="336550"/>
          </a:xfrm>
          <a:prstGeom prst="rect">
            <a:avLst/>
          </a:prstGeom>
          <a:noFill/>
          <a:ln w="9525">
            <a:noFill/>
            <a:miter lim="800000"/>
            <a:headEnd/>
            <a:tailEnd/>
          </a:ln>
        </p:spPr>
        <p:txBody>
          <a:bodyPr wrap="none">
            <a:spAutoFit/>
          </a:bodyPr>
          <a:lstStyle/>
          <a:p>
            <a:r>
              <a:rPr lang="en-US" sz="1600">
                <a:solidFill>
                  <a:srgbClr val="A81404"/>
                </a:solidFill>
              </a:rPr>
              <a:t>615        62 sq”</a:t>
            </a:r>
          </a:p>
        </p:txBody>
      </p:sp>
      <p:sp>
        <p:nvSpPr>
          <p:cNvPr id="40981" name="Left Arrow 30"/>
          <p:cNvSpPr>
            <a:spLocks noChangeArrowheads="1"/>
          </p:cNvSpPr>
          <p:nvPr/>
        </p:nvSpPr>
        <p:spPr bwMode="auto">
          <a:xfrm>
            <a:off x="2917918" y="3548496"/>
            <a:ext cx="392113" cy="225425"/>
          </a:xfrm>
          <a:prstGeom prst="leftArrow">
            <a:avLst>
              <a:gd name="adj1" fmla="val 50000"/>
              <a:gd name="adj2" fmla="val 49985"/>
            </a:avLst>
          </a:prstGeom>
          <a:solidFill>
            <a:srgbClr val="FF0000"/>
          </a:solidFill>
          <a:ln w="9525">
            <a:solidFill>
              <a:srgbClr val="FF0000"/>
            </a:solidFill>
            <a:round/>
            <a:headEnd/>
            <a:tailEnd/>
          </a:ln>
        </p:spPr>
        <p:txBody>
          <a:bodyPr/>
          <a:lstStyle/>
          <a:p>
            <a:pPr algn="ctr" defTabSz="914400"/>
            <a:endParaRPr lang="en-US" sz="2800" b="1"/>
          </a:p>
        </p:txBody>
      </p:sp>
      <p:sp>
        <p:nvSpPr>
          <p:cNvPr id="40982" name="Right Arrow 5"/>
          <p:cNvSpPr>
            <a:spLocks noChangeArrowheads="1"/>
          </p:cNvSpPr>
          <p:nvPr/>
        </p:nvSpPr>
        <p:spPr bwMode="auto">
          <a:xfrm>
            <a:off x="346168" y="3523096"/>
            <a:ext cx="404813" cy="276225"/>
          </a:xfrm>
          <a:prstGeom prst="rightArrow">
            <a:avLst>
              <a:gd name="adj1" fmla="val 50000"/>
              <a:gd name="adj2" fmla="val 50133"/>
            </a:avLst>
          </a:prstGeom>
          <a:solidFill>
            <a:srgbClr val="FF0000"/>
          </a:solidFill>
          <a:ln w="9525">
            <a:noFill/>
            <a:round/>
            <a:headEnd/>
            <a:tailEnd/>
          </a:ln>
        </p:spPr>
        <p:txBody>
          <a:bodyPr/>
          <a:lstStyle/>
          <a:p>
            <a:pPr algn="ctr" defTabSz="914400"/>
            <a:endParaRPr lang="en-US" sz="2800" b="1"/>
          </a:p>
        </p:txBody>
      </p:sp>
      <p:sp>
        <p:nvSpPr>
          <p:cNvPr id="40983" name="Text Box 31"/>
          <p:cNvSpPr txBox="1">
            <a:spLocks noChangeArrowheads="1"/>
          </p:cNvSpPr>
          <p:nvPr/>
        </p:nvSpPr>
        <p:spPr bwMode="auto">
          <a:xfrm>
            <a:off x="4941981" y="5621771"/>
            <a:ext cx="3414712" cy="336550"/>
          </a:xfrm>
          <a:prstGeom prst="rect">
            <a:avLst/>
          </a:prstGeom>
          <a:noFill/>
          <a:ln w="9525">
            <a:noFill/>
            <a:miter lim="800000"/>
            <a:headEnd/>
            <a:tailEnd/>
          </a:ln>
        </p:spPr>
        <p:txBody>
          <a:bodyPr wrap="none">
            <a:spAutoFit/>
          </a:bodyPr>
          <a:lstStyle/>
          <a:p>
            <a:pPr defTabSz="914400"/>
            <a:r>
              <a:rPr lang="en-US" sz="1600">
                <a:solidFill>
                  <a:srgbClr val="130A88"/>
                </a:solidFill>
              </a:rPr>
              <a:t>Can we get more than 615 CFM50?</a:t>
            </a:r>
          </a:p>
        </p:txBody>
      </p:sp>
      <p:sp>
        <p:nvSpPr>
          <p:cNvPr id="24" name="Footer Placeholder 1">
            <a:extLst>
              <a:ext uri="{FF2B5EF4-FFF2-40B4-BE49-F238E27FC236}">
                <a16:creationId xmlns:a16="http://schemas.microsoft.com/office/drawing/2014/main" id="{34684CD7-5EB0-4023-81F1-0CC318019AE3}"/>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25" name="Picture 24">
            <a:extLst>
              <a:ext uri="{FF2B5EF4-FFF2-40B4-BE49-F238E27FC236}">
                <a16:creationId xmlns:a16="http://schemas.microsoft.com/office/drawing/2014/main" id="{27208EBE-C4EA-4E4F-A109-B251C2E033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A green text on a black background&#10;&#10;AI-generated content may be incorrect.">
            <a:extLst>
              <a:ext uri="{FF2B5EF4-FFF2-40B4-BE49-F238E27FC236}">
                <a16:creationId xmlns:a16="http://schemas.microsoft.com/office/drawing/2014/main" id="{EDAB623B-D60F-4CDE-8C21-027E4CAEA4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a:extLst>
              <a:ext uri="{FF2B5EF4-FFF2-40B4-BE49-F238E27FC236}">
                <a16:creationId xmlns:a16="http://schemas.microsoft.com/office/drawing/2014/main" id="{A1909F70-DE08-4235-9475-4954B9A868D7}"/>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8" name="Slide Number Placeholder 2">
            <a:extLst>
              <a:ext uri="{FF2B5EF4-FFF2-40B4-BE49-F238E27FC236}">
                <a16:creationId xmlns:a16="http://schemas.microsoft.com/office/drawing/2014/main" id="{A6573FFE-55B9-4829-8FAC-4B1DB641E66C}"/>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21</a:t>
            </a:fld>
            <a:endParaRPr lang="en-US" altLang="en-US" sz="800" b="1" dirty="0">
              <a:solidFill>
                <a:schemeClr val="bg1"/>
              </a:solidFill>
            </a:endParaRPr>
          </a:p>
        </p:txBody>
      </p:sp>
      <p:pic>
        <p:nvPicPr>
          <p:cNvPr id="29" name="Picture 28" descr="A black and white sign with black text&#10;&#10;AI-generated content may be incorrect.">
            <a:extLst>
              <a:ext uri="{FF2B5EF4-FFF2-40B4-BE49-F238E27FC236}">
                <a16:creationId xmlns:a16="http://schemas.microsoft.com/office/drawing/2014/main" id="{B3690341-BAF9-4A08-8A2B-B4B46FCF07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A green text on a white background&#10;&#10;AI-generated content may be incorrect.">
            <a:extLst>
              <a:ext uri="{FF2B5EF4-FFF2-40B4-BE49-F238E27FC236}">
                <a16:creationId xmlns:a16="http://schemas.microsoft.com/office/drawing/2014/main" id="{5A302055-3690-4A11-82D6-2A0DD78A6D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A blue and grey logo&#10;&#10;AI-generated content may be incorrect.">
            <a:extLst>
              <a:ext uri="{FF2B5EF4-FFF2-40B4-BE49-F238E27FC236}">
                <a16:creationId xmlns:a16="http://schemas.microsoft.com/office/drawing/2014/main" id="{750A467B-5B94-4359-87EE-E2CAC6DE5E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4" descr="ZPD_HouseFigure_A.png"/>
          <p:cNvPicPr>
            <a:picLocks noChangeAspect="1"/>
          </p:cNvPicPr>
          <p:nvPr/>
        </p:nvPicPr>
        <p:blipFill rotWithShape="1">
          <a:blip r:embed="rId3"/>
          <a:srcRect l="34141" t="14865" r="31302" b="29496"/>
          <a:stretch/>
        </p:blipFill>
        <p:spPr bwMode="auto">
          <a:xfrm>
            <a:off x="404672" y="1224501"/>
            <a:ext cx="3640138" cy="4310787"/>
          </a:xfrm>
          <a:prstGeom prst="rect">
            <a:avLst/>
          </a:prstGeom>
          <a:noFill/>
          <a:ln w="9525">
            <a:noFill/>
            <a:miter lim="800000"/>
            <a:headEnd/>
            <a:tailEnd/>
          </a:ln>
        </p:spPr>
      </p:pic>
      <p:sp>
        <p:nvSpPr>
          <p:cNvPr id="109570" name="TextBox 27"/>
          <p:cNvSpPr txBox="1">
            <a:spLocks noChangeArrowheads="1"/>
          </p:cNvSpPr>
          <p:nvPr/>
        </p:nvSpPr>
        <p:spPr bwMode="auto">
          <a:xfrm>
            <a:off x="1085710" y="735551"/>
            <a:ext cx="2249487" cy="519113"/>
          </a:xfrm>
          <a:prstGeom prst="rect">
            <a:avLst/>
          </a:prstGeom>
          <a:noFill/>
          <a:ln w="9525">
            <a:noFill/>
            <a:miter lim="800000"/>
            <a:headEnd/>
            <a:tailEnd/>
          </a:ln>
        </p:spPr>
        <p:txBody>
          <a:bodyPr>
            <a:spAutoFit/>
          </a:bodyPr>
          <a:lstStyle/>
          <a:p>
            <a:pPr algn="ctr"/>
            <a:r>
              <a:rPr lang="en-US" sz="2800" b="1">
                <a:solidFill>
                  <a:srgbClr val="333333"/>
                </a:solidFill>
              </a:rPr>
              <a:t>1850 CFM50</a:t>
            </a:r>
          </a:p>
        </p:txBody>
      </p:sp>
      <p:grpSp>
        <p:nvGrpSpPr>
          <p:cNvPr id="109571" name="Group 30"/>
          <p:cNvGrpSpPr>
            <a:grpSpLocks/>
          </p:cNvGrpSpPr>
          <p:nvPr/>
        </p:nvGrpSpPr>
        <p:grpSpPr bwMode="auto">
          <a:xfrm>
            <a:off x="236397" y="2418301"/>
            <a:ext cx="1497013" cy="1363663"/>
            <a:chOff x="1271588" y="4094163"/>
            <a:chExt cx="1497012" cy="1364166"/>
          </a:xfrm>
        </p:grpSpPr>
        <p:pic>
          <p:nvPicPr>
            <p:cNvPr id="109602" name="Picture 26"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109603" name="Freeform 28"/>
            <p:cNvSpPr>
              <a:spLocks noChangeArrowheads="1"/>
            </p:cNvSpPr>
            <p:nvPr/>
          </p:nvSpPr>
          <p:spPr bwMode="auto">
            <a:xfrm>
              <a:off x="1271588" y="4612139"/>
              <a:ext cx="1370012" cy="264661"/>
            </a:xfrm>
            <a:custGeom>
              <a:avLst/>
              <a:gdLst>
                <a:gd name="T0" fmla="*/ 10497911 w 1117600"/>
                <a:gd name="T1" fmla="*/ 2027982 h 215900"/>
                <a:gd name="T2" fmla="*/ 7873449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109604" name="Text Box 20"/>
            <p:cNvSpPr txBox="1">
              <a:spLocks noChangeArrowheads="1"/>
            </p:cNvSpPr>
            <p:nvPr/>
          </p:nvSpPr>
          <p:spPr bwMode="auto">
            <a:xfrm>
              <a:off x="2057400" y="4200565"/>
              <a:ext cx="685800" cy="304912"/>
            </a:xfrm>
            <a:prstGeom prst="rect">
              <a:avLst/>
            </a:prstGeom>
            <a:noFill/>
            <a:ln w="9525">
              <a:noFill/>
              <a:miter lim="800000"/>
              <a:headEnd/>
              <a:tailEnd/>
            </a:ln>
          </p:spPr>
          <p:txBody>
            <a:bodyPr>
              <a:spAutoFit/>
            </a:bodyPr>
            <a:lstStyle/>
            <a:p>
              <a:r>
                <a:rPr lang="en-US" sz="1400" b="1">
                  <a:solidFill>
                    <a:srgbClr val="00003E"/>
                  </a:solidFill>
                </a:rPr>
                <a:t>50Pa</a:t>
              </a:r>
            </a:p>
          </p:txBody>
        </p:sp>
      </p:grpSp>
      <p:pic>
        <p:nvPicPr>
          <p:cNvPr id="109572" name="Picture 19" descr="ZPD_HouseFigure_A.png"/>
          <p:cNvPicPr>
            <a:picLocks noChangeAspect="1"/>
          </p:cNvPicPr>
          <p:nvPr/>
        </p:nvPicPr>
        <p:blipFill rotWithShape="1">
          <a:blip r:embed="rId3"/>
          <a:srcRect l="33402" t="14864" r="31108" b="29496"/>
          <a:stretch/>
        </p:blipFill>
        <p:spPr bwMode="auto">
          <a:xfrm>
            <a:off x="4662491" y="1224501"/>
            <a:ext cx="3739110" cy="4310788"/>
          </a:xfrm>
          <a:prstGeom prst="rect">
            <a:avLst/>
          </a:prstGeom>
          <a:noFill/>
          <a:ln w="9525">
            <a:noFill/>
            <a:miter lim="800000"/>
            <a:headEnd/>
            <a:tailEnd/>
          </a:ln>
        </p:spPr>
      </p:pic>
      <p:sp>
        <p:nvSpPr>
          <p:cNvPr id="109573" name="TextBox 27"/>
          <p:cNvSpPr txBox="1">
            <a:spLocks noChangeArrowheads="1"/>
          </p:cNvSpPr>
          <p:nvPr/>
        </p:nvSpPr>
        <p:spPr bwMode="auto">
          <a:xfrm>
            <a:off x="5194160" y="735551"/>
            <a:ext cx="3019425" cy="701675"/>
          </a:xfrm>
          <a:prstGeom prst="rect">
            <a:avLst/>
          </a:prstGeom>
          <a:noFill/>
          <a:ln w="9525">
            <a:noFill/>
            <a:miter lim="800000"/>
            <a:headEnd/>
            <a:tailEnd/>
          </a:ln>
        </p:spPr>
        <p:txBody>
          <a:bodyPr>
            <a:spAutoFit/>
          </a:bodyPr>
          <a:lstStyle/>
          <a:p>
            <a:pPr algn="ctr"/>
            <a:r>
              <a:rPr lang="en-US" sz="2800" b="1">
                <a:solidFill>
                  <a:srgbClr val="333333"/>
                </a:solidFill>
              </a:rPr>
              <a:t>1950 CFM50</a:t>
            </a:r>
          </a:p>
          <a:p>
            <a:pPr algn="ctr"/>
            <a:endParaRPr lang="en-US" sz="1200" b="1">
              <a:solidFill>
                <a:srgbClr val="333333"/>
              </a:solidFill>
            </a:endParaRPr>
          </a:p>
        </p:txBody>
      </p:sp>
      <p:cxnSp>
        <p:nvCxnSpPr>
          <p:cNvPr id="109574" name="Straight Connector 43"/>
          <p:cNvCxnSpPr>
            <a:cxnSpLocks noChangeShapeType="1"/>
          </p:cNvCxnSpPr>
          <p:nvPr/>
        </p:nvCxnSpPr>
        <p:spPr bwMode="auto">
          <a:xfrm rot="5400000">
            <a:off x="1686719" y="3405947"/>
            <a:ext cx="5378450" cy="1588"/>
          </a:xfrm>
          <a:prstGeom prst="line">
            <a:avLst/>
          </a:prstGeom>
          <a:noFill/>
          <a:ln w="63500">
            <a:solidFill>
              <a:srgbClr val="FFFFFF"/>
            </a:solidFill>
            <a:round/>
            <a:headEnd/>
            <a:tailEnd/>
          </a:ln>
        </p:spPr>
      </p:cxnSp>
      <p:grpSp>
        <p:nvGrpSpPr>
          <p:cNvPr id="109575" name="Group 40"/>
          <p:cNvGrpSpPr>
            <a:grpSpLocks/>
          </p:cNvGrpSpPr>
          <p:nvPr/>
        </p:nvGrpSpPr>
        <p:grpSpPr bwMode="auto">
          <a:xfrm>
            <a:off x="2001697" y="3153314"/>
            <a:ext cx="882650" cy="1787525"/>
            <a:chOff x="1993900" y="4132263"/>
            <a:chExt cx="881630" cy="1787728"/>
          </a:xfrm>
        </p:grpSpPr>
        <p:pic>
          <p:nvPicPr>
            <p:cNvPr id="109599" name="Picture 46" descr="ZPD_HouseFigure_Menometer.png"/>
            <p:cNvPicPr>
              <a:picLocks noChangeAspect="1"/>
            </p:cNvPicPr>
            <p:nvPr/>
          </p:nvPicPr>
          <p:blipFill>
            <a:blip r:embed="rId4"/>
            <a:srcRect/>
            <a:stretch>
              <a:fillRect/>
            </a:stretch>
          </p:blipFill>
          <p:spPr bwMode="auto">
            <a:xfrm>
              <a:off x="1993900" y="4132263"/>
              <a:ext cx="762000" cy="1364166"/>
            </a:xfrm>
            <a:prstGeom prst="rect">
              <a:avLst/>
            </a:prstGeom>
            <a:noFill/>
            <a:ln w="9525">
              <a:noFill/>
              <a:miter lim="800000"/>
              <a:headEnd/>
              <a:tailEnd/>
            </a:ln>
          </p:spPr>
        </p:pic>
        <p:sp>
          <p:nvSpPr>
            <p:cNvPr id="109600" name="Freeform 47"/>
            <p:cNvSpPr>
              <a:spLocks noChangeArrowheads="1"/>
            </p:cNvSpPr>
            <p:nvPr/>
          </p:nvSpPr>
          <p:spPr bwMode="auto">
            <a:xfrm rot="5400000" flipH="1">
              <a:off x="2225676" y="5270138"/>
              <a:ext cx="1035045" cy="264662"/>
            </a:xfrm>
            <a:custGeom>
              <a:avLst/>
              <a:gdLst>
                <a:gd name="T0" fmla="*/ 480494 w 1117600"/>
                <a:gd name="T1" fmla="*/ 2028062 h 215900"/>
                <a:gd name="T2" fmla="*/ 360369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109601" name="Text Box 20"/>
            <p:cNvSpPr txBox="1">
              <a:spLocks noChangeArrowheads="1"/>
            </p:cNvSpPr>
            <p:nvPr/>
          </p:nvSpPr>
          <p:spPr bwMode="auto">
            <a:xfrm>
              <a:off x="2044641" y="4238638"/>
              <a:ext cx="711964" cy="304834"/>
            </a:xfrm>
            <a:prstGeom prst="rect">
              <a:avLst/>
            </a:prstGeom>
            <a:noFill/>
            <a:ln w="9525">
              <a:noFill/>
              <a:miter lim="800000"/>
              <a:headEnd/>
              <a:tailEnd/>
            </a:ln>
          </p:spPr>
          <p:txBody>
            <a:bodyPr>
              <a:spAutoFit/>
            </a:bodyPr>
            <a:lstStyle/>
            <a:p>
              <a:r>
                <a:rPr lang="en-US" sz="1400" b="1">
                  <a:solidFill>
                    <a:srgbClr val="A81404"/>
                  </a:solidFill>
                </a:rPr>
                <a:t>30Pa</a:t>
              </a:r>
            </a:p>
          </p:txBody>
        </p:sp>
      </p:grpSp>
      <p:grpSp>
        <p:nvGrpSpPr>
          <p:cNvPr id="109576" name="Group 30"/>
          <p:cNvGrpSpPr>
            <a:grpSpLocks/>
          </p:cNvGrpSpPr>
          <p:nvPr/>
        </p:nvGrpSpPr>
        <p:grpSpPr bwMode="auto">
          <a:xfrm>
            <a:off x="325297" y="4428076"/>
            <a:ext cx="1497013" cy="1363663"/>
            <a:chOff x="1271588" y="4094163"/>
            <a:chExt cx="1497012" cy="1364166"/>
          </a:xfrm>
        </p:grpSpPr>
        <p:pic>
          <p:nvPicPr>
            <p:cNvPr id="109596" name="Picture 50"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109597" name="Freeform 51"/>
            <p:cNvSpPr>
              <a:spLocks noChangeArrowheads="1"/>
            </p:cNvSpPr>
            <p:nvPr/>
          </p:nvSpPr>
          <p:spPr bwMode="auto">
            <a:xfrm>
              <a:off x="1271588" y="4612139"/>
              <a:ext cx="1370012" cy="264661"/>
            </a:xfrm>
            <a:custGeom>
              <a:avLst/>
              <a:gdLst>
                <a:gd name="T0" fmla="*/ 10497911 w 1117600"/>
                <a:gd name="T1" fmla="*/ 2027982 h 215900"/>
                <a:gd name="T2" fmla="*/ 7873449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109598" name="Text Box 20"/>
            <p:cNvSpPr txBox="1">
              <a:spLocks noChangeArrowheads="1"/>
            </p:cNvSpPr>
            <p:nvPr/>
          </p:nvSpPr>
          <p:spPr bwMode="auto">
            <a:xfrm>
              <a:off x="2057400" y="4200565"/>
              <a:ext cx="685800" cy="304912"/>
            </a:xfrm>
            <a:prstGeom prst="rect">
              <a:avLst/>
            </a:prstGeom>
            <a:noFill/>
            <a:ln w="9525">
              <a:noFill/>
              <a:miter lim="800000"/>
              <a:headEnd/>
              <a:tailEnd/>
            </a:ln>
          </p:spPr>
          <p:txBody>
            <a:bodyPr>
              <a:spAutoFit/>
            </a:bodyPr>
            <a:lstStyle/>
            <a:p>
              <a:r>
                <a:rPr lang="en-US" sz="1400" b="1">
                  <a:solidFill>
                    <a:srgbClr val="00003E"/>
                  </a:solidFill>
                </a:rPr>
                <a:t>20Pa</a:t>
              </a:r>
            </a:p>
          </p:txBody>
        </p:sp>
      </p:grpSp>
      <p:grpSp>
        <p:nvGrpSpPr>
          <p:cNvPr id="109577" name="Group 30"/>
          <p:cNvGrpSpPr>
            <a:grpSpLocks/>
          </p:cNvGrpSpPr>
          <p:nvPr/>
        </p:nvGrpSpPr>
        <p:grpSpPr bwMode="auto">
          <a:xfrm>
            <a:off x="4602022" y="2418301"/>
            <a:ext cx="1497013" cy="1414463"/>
            <a:chOff x="1271588" y="4094163"/>
            <a:chExt cx="1497012" cy="1364166"/>
          </a:xfrm>
        </p:grpSpPr>
        <p:pic>
          <p:nvPicPr>
            <p:cNvPr id="109593" name="Picture 54"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109594" name="Freeform 55"/>
            <p:cNvSpPr>
              <a:spLocks noChangeArrowheads="1"/>
            </p:cNvSpPr>
            <p:nvPr/>
          </p:nvSpPr>
          <p:spPr bwMode="auto">
            <a:xfrm>
              <a:off x="1271588" y="4612139"/>
              <a:ext cx="1370012" cy="264661"/>
            </a:xfrm>
            <a:custGeom>
              <a:avLst/>
              <a:gdLst>
                <a:gd name="T0" fmla="*/ 10497911 w 1117600"/>
                <a:gd name="T1" fmla="*/ 2027982 h 215900"/>
                <a:gd name="T2" fmla="*/ 7873449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109595" name="Text Box 20"/>
            <p:cNvSpPr txBox="1">
              <a:spLocks noChangeArrowheads="1"/>
            </p:cNvSpPr>
            <p:nvPr/>
          </p:nvSpPr>
          <p:spPr bwMode="auto">
            <a:xfrm>
              <a:off x="2057400" y="4199805"/>
              <a:ext cx="685800" cy="293962"/>
            </a:xfrm>
            <a:prstGeom prst="rect">
              <a:avLst/>
            </a:prstGeom>
            <a:noFill/>
            <a:ln w="9525">
              <a:noFill/>
              <a:miter lim="800000"/>
              <a:headEnd/>
              <a:tailEnd/>
            </a:ln>
          </p:spPr>
          <p:txBody>
            <a:bodyPr>
              <a:spAutoFit/>
            </a:bodyPr>
            <a:lstStyle/>
            <a:p>
              <a:r>
                <a:rPr lang="en-US" sz="1400" b="1">
                  <a:solidFill>
                    <a:srgbClr val="00003E"/>
                  </a:solidFill>
                </a:rPr>
                <a:t>50Pa</a:t>
              </a:r>
            </a:p>
          </p:txBody>
        </p:sp>
      </p:grpSp>
      <p:grpSp>
        <p:nvGrpSpPr>
          <p:cNvPr id="109578" name="Group 40"/>
          <p:cNvGrpSpPr>
            <a:grpSpLocks/>
          </p:cNvGrpSpPr>
          <p:nvPr/>
        </p:nvGrpSpPr>
        <p:grpSpPr bwMode="auto">
          <a:xfrm>
            <a:off x="6226035" y="3053301"/>
            <a:ext cx="882650" cy="1860550"/>
            <a:chOff x="1993900" y="4132263"/>
            <a:chExt cx="881630" cy="1787728"/>
          </a:xfrm>
        </p:grpSpPr>
        <p:pic>
          <p:nvPicPr>
            <p:cNvPr id="109590" name="Picture 58" descr="ZPD_HouseFigure_Menometer.png"/>
            <p:cNvPicPr>
              <a:picLocks noChangeAspect="1"/>
            </p:cNvPicPr>
            <p:nvPr/>
          </p:nvPicPr>
          <p:blipFill>
            <a:blip r:embed="rId4"/>
            <a:srcRect/>
            <a:stretch>
              <a:fillRect/>
            </a:stretch>
          </p:blipFill>
          <p:spPr bwMode="auto">
            <a:xfrm>
              <a:off x="1993900" y="4132263"/>
              <a:ext cx="762000" cy="1364166"/>
            </a:xfrm>
            <a:prstGeom prst="rect">
              <a:avLst/>
            </a:prstGeom>
            <a:noFill/>
            <a:ln w="9525">
              <a:noFill/>
              <a:miter lim="800000"/>
              <a:headEnd/>
              <a:tailEnd/>
            </a:ln>
          </p:spPr>
        </p:pic>
        <p:sp>
          <p:nvSpPr>
            <p:cNvPr id="109591" name="Freeform 59"/>
            <p:cNvSpPr>
              <a:spLocks noChangeArrowheads="1"/>
            </p:cNvSpPr>
            <p:nvPr/>
          </p:nvSpPr>
          <p:spPr bwMode="auto">
            <a:xfrm rot="5400000" flipH="1">
              <a:off x="2225676" y="5270138"/>
              <a:ext cx="1035045" cy="264662"/>
            </a:xfrm>
            <a:custGeom>
              <a:avLst/>
              <a:gdLst>
                <a:gd name="T0" fmla="*/ 480494 w 1117600"/>
                <a:gd name="T1" fmla="*/ 2028062 h 215900"/>
                <a:gd name="T2" fmla="*/ 360369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109592" name="Text Box 20"/>
            <p:cNvSpPr txBox="1">
              <a:spLocks noChangeArrowheads="1"/>
            </p:cNvSpPr>
            <p:nvPr/>
          </p:nvSpPr>
          <p:spPr bwMode="auto">
            <a:xfrm>
              <a:off x="2044641" y="4239039"/>
              <a:ext cx="711964" cy="323377"/>
            </a:xfrm>
            <a:prstGeom prst="rect">
              <a:avLst/>
            </a:prstGeom>
            <a:noFill/>
            <a:ln w="9525">
              <a:noFill/>
              <a:miter lim="800000"/>
              <a:headEnd/>
              <a:tailEnd/>
            </a:ln>
          </p:spPr>
          <p:txBody>
            <a:bodyPr>
              <a:spAutoFit/>
            </a:bodyPr>
            <a:lstStyle/>
            <a:p>
              <a:r>
                <a:rPr lang="en-US" sz="1600" b="1">
                  <a:solidFill>
                    <a:srgbClr val="00003E"/>
                  </a:solidFill>
                </a:rPr>
                <a:t> </a:t>
              </a:r>
              <a:r>
                <a:rPr lang="en-US" sz="1400" b="1">
                  <a:solidFill>
                    <a:srgbClr val="A81404"/>
                  </a:solidFill>
                </a:rPr>
                <a:t>42Pa</a:t>
              </a:r>
            </a:p>
          </p:txBody>
        </p:sp>
      </p:grpSp>
      <p:grpSp>
        <p:nvGrpSpPr>
          <p:cNvPr id="109579" name="Group 30"/>
          <p:cNvGrpSpPr>
            <a:grpSpLocks/>
          </p:cNvGrpSpPr>
          <p:nvPr/>
        </p:nvGrpSpPr>
        <p:grpSpPr bwMode="auto">
          <a:xfrm>
            <a:off x="7353160" y="4615401"/>
            <a:ext cx="1497012" cy="1363663"/>
            <a:chOff x="1271588" y="4094163"/>
            <a:chExt cx="1497012" cy="1364166"/>
          </a:xfrm>
        </p:grpSpPr>
        <p:pic>
          <p:nvPicPr>
            <p:cNvPr id="109587" name="Picture 62"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109588" name="Freeform 63"/>
            <p:cNvSpPr>
              <a:spLocks noChangeArrowheads="1"/>
            </p:cNvSpPr>
            <p:nvPr/>
          </p:nvSpPr>
          <p:spPr bwMode="auto">
            <a:xfrm>
              <a:off x="1271588" y="4612139"/>
              <a:ext cx="1370012" cy="264661"/>
            </a:xfrm>
            <a:custGeom>
              <a:avLst/>
              <a:gdLst>
                <a:gd name="T0" fmla="*/ 10497911 w 1117600"/>
                <a:gd name="T1" fmla="*/ 2027982 h 215900"/>
                <a:gd name="T2" fmla="*/ 7873449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109589" name="Text Box 20"/>
            <p:cNvSpPr txBox="1">
              <a:spLocks noChangeArrowheads="1"/>
            </p:cNvSpPr>
            <p:nvPr/>
          </p:nvSpPr>
          <p:spPr bwMode="auto">
            <a:xfrm>
              <a:off x="2057400" y="4200565"/>
              <a:ext cx="685800" cy="304912"/>
            </a:xfrm>
            <a:prstGeom prst="rect">
              <a:avLst/>
            </a:prstGeom>
            <a:noFill/>
            <a:ln w="9525">
              <a:noFill/>
              <a:miter lim="800000"/>
              <a:headEnd/>
              <a:tailEnd/>
            </a:ln>
          </p:spPr>
          <p:txBody>
            <a:bodyPr>
              <a:spAutoFit/>
            </a:bodyPr>
            <a:lstStyle/>
            <a:p>
              <a:r>
                <a:rPr lang="en-US" sz="1400" b="1">
                  <a:solidFill>
                    <a:srgbClr val="00003E"/>
                  </a:solidFill>
                </a:rPr>
                <a:t>8Pa</a:t>
              </a:r>
            </a:p>
          </p:txBody>
        </p:sp>
      </p:grpSp>
      <p:sp>
        <p:nvSpPr>
          <p:cNvPr id="109580" name="TextBox 27"/>
          <p:cNvSpPr txBox="1">
            <a:spLocks noChangeArrowheads="1"/>
          </p:cNvSpPr>
          <p:nvPr/>
        </p:nvSpPr>
        <p:spPr bwMode="auto">
          <a:xfrm>
            <a:off x="5949810" y="4929726"/>
            <a:ext cx="1485900" cy="457200"/>
          </a:xfrm>
          <a:prstGeom prst="rect">
            <a:avLst/>
          </a:prstGeom>
          <a:noFill/>
          <a:ln w="9525">
            <a:noFill/>
            <a:miter lim="800000"/>
            <a:headEnd/>
            <a:tailEnd/>
          </a:ln>
        </p:spPr>
        <p:txBody>
          <a:bodyPr>
            <a:spAutoFit/>
          </a:bodyPr>
          <a:lstStyle/>
          <a:p>
            <a:r>
              <a:rPr lang="en-US" sz="1200">
                <a:solidFill>
                  <a:srgbClr val="130A88"/>
                </a:solidFill>
              </a:rPr>
              <a:t>Crawl exterior vent </a:t>
            </a:r>
            <a:r>
              <a:rPr lang="en-US" sz="1200" b="1" i="1">
                <a:solidFill>
                  <a:srgbClr val="130A88"/>
                </a:solidFill>
              </a:rPr>
              <a:t>open</a:t>
            </a:r>
            <a:endParaRPr lang="en-US" sz="1200" b="1" i="1" baseline="-25000">
              <a:solidFill>
                <a:srgbClr val="130A88"/>
              </a:solidFill>
            </a:endParaRPr>
          </a:p>
        </p:txBody>
      </p:sp>
      <p:sp>
        <p:nvSpPr>
          <p:cNvPr id="39" name="Title 38"/>
          <p:cNvSpPr>
            <a:spLocks noGrp="1"/>
          </p:cNvSpPr>
          <p:nvPr>
            <p:ph type="title" idx="4294967295"/>
          </p:nvPr>
        </p:nvSpPr>
        <p:spPr>
          <a:xfrm>
            <a:off x="1531143" y="-34450"/>
            <a:ext cx="6081713" cy="901700"/>
          </a:xfrm>
        </p:spPr>
        <p:txBody>
          <a:bodyPr wrap="square" numCol="1" anchorCtr="0" compatLnSpc="1">
            <a:prstTxWarp prst="textNoShape">
              <a:avLst/>
            </a:prstTxWarp>
            <a:normAutofit/>
          </a:bodyPr>
          <a:lstStyle/>
          <a:p>
            <a:pPr algn="ctr" eaLnBrk="1" hangingPunct="1">
              <a:defRPr/>
            </a:pPr>
            <a:r>
              <a:rPr lang="en-US" sz="2000" dirty="0">
                <a:ea typeface="ＭＳ Ｐゴシック"/>
                <a:cs typeface="ＭＳ Ｐゴシック"/>
              </a:rPr>
              <a:t>What if an unconditioned zone is only accessible from outside, and has a small opening?  Crawl vent</a:t>
            </a:r>
          </a:p>
        </p:txBody>
      </p:sp>
      <p:cxnSp>
        <p:nvCxnSpPr>
          <p:cNvPr id="109583" name="Straight Connector 67"/>
          <p:cNvCxnSpPr>
            <a:cxnSpLocks noChangeShapeType="1"/>
          </p:cNvCxnSpPr>
          <p:nvPr/>
        </p:nvCxnSpPr>
        <p:spPr bwMode="auto">
          <a:xfrm rot="10800000" flipH="1">
            <a:off x="3408363" y="4925979"/>
            <a:ext cx="0" cy="333375"/>
          </a:xfrm>
          <a:prstGeom prst="line">
            <a:avLst/>
          </a:prstGeom>
          <a:noFill/>
          <a:ln w="76200">
            <a:solidFill>
              <a:schemeClr val="tx1"/>
            </a:solidFill>
            <a:round/>
            <a:headEnd/>
            <a:tailEnd/>
          </a:ln>
        </p:spPr>
      </p:cxnSp>
      <p:sp>
        <p:nvSpPr>
          <p:cNvPr id="109584" name="Rectangle 44"/>
          <p:cNvSpPr>
            <a:spLocks noChangeArrowheads="1"/>
          </p:cNvSpPr>
          <p:nvPr/>
        </p:nvSpPr>
        <p:spPr bwMode="auto">
          <a:xfrm flipV="1">
            <a:off x="7766050" y="4962491"/>
            <a:ext cx="136525" cy="296863"/>
          </a:xfrm>
          <a:prstGeom prst="rect">
            <a:avLst/>
          </a:prstGeom>
          <a:solidFill>
            <a:srgbClr val="F2F2F2"/>
          </a:solidFill>
          <a:ln w="9525" algn="ctr">
            <a:noFill/>
            <a:round/>
            <a:headEnd/>
            <a:tailEnd/>
          </a:ln>
        </p:spPr>
        <p:txBody>
          <a:bodyPr rot="10800000"/>
          <a:lstStyle/>
          <a:p>
            <a:pPr algn="ctr" defTabSz="914400"/>
            <a:endParaRPr lang="en-US" sz="2800" b="1"/>
          </a:p>
          <a:p>
            <a:pPr algn="ctr" defTabSz="914400"/>
            <a:endParaRPr lang="en-US" sz="2800" b="1"/>
          </a:p>
        </p:txBody>
      </p:sp>
      <p:sp>
        <p:nvSpPr>
          <p:cNvPr id="109585" name="TextBox 27"/>
          <p:cNvSpPr txBox="1">
            <a:spLocks noChangeArrowheads="1"/>
          </p:cNvSpPr>
          <p:nvPr/>
        </p:nvSpPr>
        <p:spPr bwMode="auto">
          <a:xfrm>
            <a:off x="1860410" y="4963064"/>
            <a:ext cx="1485900" cy="457200"/>
          </a:xfrm>
          <a:prstGeom prst="rect">
            <a:avLst/>
          </a:prstGeom>
          <a:noFill/>
          <a:ln w="9525">
            <a:noFill/>
            <a:miter lim="800000"/>
            <a:headEnd/>
            <a:tailEnd/>
          </a:ln>
        </p:spPr>
        <p:txBody>
          <a:bodyPr>
            <a:spAutoFit/>
          </a:bodyPr>
          <a:lstStyle/>
          <a:p>
            <a:r>
              <a:rPr lang="en-US" sz="1200">
                <a:solidFill>
                  <a:srgbClr val="130A88"/>
                </a:solidFill>
              </a:rPr>
              <a:t>Crawl exterior vent </a:t>
            </a:r>
            <a:r>
              <a:rPr lang="en-US" sz="1200" b="1" i="1">
                <a:solidFill>
                  <a:srgbClr val="130A88"/>
                </a:solidFill>
              </a:rPr>
              <a:t>closed</a:t>
            </a:r>
            <a:endParaRPr lang="en-US" sz="1200" b="1" i="1" baseline="-25000">
              <a:solidFill>
                <a:srgbClr val="130A88"/>
              </a:solidFill>
            </a:endParaRPr>
          </a:p>
        </p:txBody>
      </p:sp>
      <p:cxnSp>
        <p:nvCxnSpPr>
          <p:cNvPr id="109586" name="Straight Connector 67"/>
          <p:cNvCxnSpPr>
            <a:cxnSpLocks noChangeShapeType="1"/>
          </p:cNvCxnSpPr>
          <p:nvPr/>
        </p:nvCxnSpPr>
        <p:spPr bwMode="auto">
          <a:xfrm rot="10800000" flipH="1">
            <a:off x="3343275" y="4925979"/>
            <a:ext cx="0" cy="333375"/>
          </a:xfrm>
          <a:prstGeom prst="line">
            <a:avLst/>
          </a:prstGeom>
          <a:noFill/>
          <a:ln w="76200">
            <a:solidFill>
              <a:schemeClr val="tx1"/>
            </a:solidFill>
            <a:round/>
            <a:headEnd/>
            <a:tailEnd/>
          </a:ln>
        </p:spPr>
      </p:cxnSp>
      <p:sp>
        <p:nvSpPr>
          <p:cNvPr id="37" name="Footer Placeholder 1">
            <a:extLst>
              <a:ext uri="{FF2B5EF4-FFF2-40B4-BE49-F238E27FC236}">
                <a16:creationId xmlns:a16="http://schemas.microsoft.com/office/drawing/2014/main" id="{4431FDD4-3728-407E-BBB6-D64531E7F353}"/>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38" name="Picture 37">
            <a:extLst>
              <a:ext uri="{FF2B5EF4-FFF2-40B4-BE49-F238E27FC236}">
                <a16:creationId xmlns:a16="http://schemas.microsoft.com/office/drawing/2014/main" id="{3FF5EE5B-7EDF-449B-A131-F5A9256F36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A green text on a black background&#10;&#10;AI-generated content may be incorrect.">
            <a:extLst>
              <a:ext uri="{FF2B5EF4-FFF2-40B4-BE49-F238E27FC236}">
                <a16:creationId xmlns:a16="http://schemas.microsoft.com/office/drawing/2014/main" id="{85222309-9A28-4244-8263-F5BD1865D8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a:extLst>
              <a:ext uri="{FF2B5EF4-FFF2-40B4-BE49-F238E27FC236}">
                <a16:creationId xmlns:a16="http://schemas.microsoft.com/office/drawing/2014/main" id="{393B7A9D-B10B-4219-A154-535888F68D10}"/>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42" name="Slide Number Placeholder 2">
            <a:extLst>
              <a:ext uri="{FF2B5EF4-FFF2-40B4-BE49-F238E27FC236}">
                <a16:creationId xmlns:a16="http://schemas.microsoft.com/office/drawing/2014/main" id="{A0A3627A-EB31-4694-BE4E-05FA9F446B0F}"/>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22</a:t>
            </a:fld>
            <a:endParaRPr lang="en-US" altLang="en-US" sz="800" b="1" dirty="0">
              <a:solidFill>
                <a:schemeClr val="bg1"/>
              </a:solidFill>
            </a:endParaRPr>
          </a:p>
        </p:txBody>
      </p:sp>
      <p:pic>
        <p:nvPicPr>
          <p:cNvPr id="43" name="Picture 42" descr="A black and white sign with black text&#10;&#10;AI-generated content may be incorrect.">
            <a:extLst>
              <a:ext uri="{FF2B5EF4-FFF2-40B4-BE49-F238E27FC236}">
                <a16:creationId xmlns:a16="http://schemas.microsoft.com/office/drawing/2014/main" id="{13A57E4B-E994-4796-AF83-7F699AB701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A green text on a white background&#10;&#10;AI-generated content may be incorrect.">
            <a:extLst>
              <a:ext uri="{FF2B5EF4-FFF2-40B4-BE49-F238E27FC236}">
                <a16:creationId xmlns:a16="http://schemas.microsoft.com/office/drawing/2014/main" id="{D546B784-674E-4F66-881A-D6C6BADD4E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A blue and grey logo&#10;&#10;AI-generated content may be incorrect.">
            <a:extLst>
              <a:ext uri="{FF2B5EF4-FFF2-40B4-BE49-F238E27FC236}">
                <a16:creationId xmlns:a16="http://schemas.microsoft.com/office/drawing/2014/main" id="{9A6D2787-FCCF-4A8E-963C-03ECBFD7BD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79600" y="17929"/>
            <a:ext cx="5384800" cy="901700"/>
          </a:xfrm>
        </p:spPr>
        <p:txBody>
          <a:bodyPr wrap="square" numCol="1" anchorCtr="0" compatLnSpc="1">
            <a:prstTxWarp prst="textNoShape">
              <a:avLst/>
            </a:prstTxWarp>
          </a:bodyPr>
          <a:lstStyle/>
          <a:p>
            <a:pPr algn="ctr" eaLnBrk="1" hangingPunct="1">
              <a:defRPr/>
            </a:pPr>
            <a:r>
              <a:rPr lang="en-US" sz="2000" dirty="0">
                <a:ea typeface="ＭＳ Ｐゴシック"/>
                <a:cs typeface="ＭＳ Ｐゴシック"/>
              </a:rPr>
              <a:t>Flow Method 2: Make a small opening from Zone To Outside.</a:t>
            </a:r>
          </a:p>
        </p:txBody>
      </p:sp>
      <p:graphicFrame>
        <p:nvGraphicFramePr>
          <p:cNvPr id="110595" name="Object 3"/>
          <p:cNvGraphicFramePr>
            <a:graphicFrameLocks noChangeAspect="1"/>
          </p:cNvGraphicFramePr>
          <p:nvPr>
            <p:extLst>
              <p:ext uri="{D42A27DB-BD31-4B8C-83A1-F6EECF244321}">
                <p14:modId xmlns:p14="http://schemas.microsoft.com/office/powerpoint/2010/main" val="1167519540"/>
              </p:ext>
            </p:extLst>
          </p:nvPr>
        </p:nvGraphicFramePr>
        <p:xfrm>
          <a:off x="228600" y="732439"/>
          <a:ext cx="8839200" cy="5262562"/>
        </p:xfrm>
        <a:graphic>
          <a:graphicData uri="http://schemas.openxmlformats.org/presentationml/2006/ole">
            <mc:AlternateContent xmlns:mc="http://schemas.openxmlformats.org/markup-compatibility/2006">
              <mc:Choice xmlns:v="urn:schemas-microsoft-com:vml" Requires="v">
                <p:oleObj spid="_x0000_s6149" name="Acrobat Document" r:id="rId4" imgW="10068120" imgH="7774200" progId="AcroExch.Document.7">
                  <p:embed/>
                </p:oleObj>
              </mc:Choice>
              <mc:Fallback>
                <p:oleObj name="Acrobat Document" r:id="rId4" imgW="10068120" imgH="7774200" progId="AcroExch.Document.7">
                  <p:embed/>
                  <p:pic>
                    <p:nvPicPr>
                      <p:cNvPr id="11059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732439"/>
                        <a:ext cx="8839200" cy="526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Oval 8"/>
          <p:cNvSpPr/>
          <p:nvPr/>
        </p:nvSpPr>
        <p:spPr bwMode="auto">
          <a:xfrm>
            <a:off x="5743575" y="4549895"/>
            <a:ext cx="449263" cy="223838"/>
          </a:xfrm>
          <a:prstGeom prst="ellipse">
            <a:avLst/>
          </a:prstGeom>
          <a:noFill/>
          <a:ln w="38100"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txBody>
          <a:bodyPr/>
          <a:lstStyle/>
          <a:p>
            <a:pPr algn="ctr" defTabSz="914400">
              <a:defRPr/>
            </a:pPr>
            <a:endParaRPr lang="en-US" sz="2800" b="1">
              <a:latin typeface="Arial" pitchFamily="-108" charset="0"/>
              <a:ea typeface="ＭＳ Ｐゴシック" charset="-128"/>
              <a:cs typeface="ＭＳ Ｐゴシック" charset="-128"/>
            </a:endParaRPr>
          </a:p>
        </p:txBody>
      </p:sp>
      <p:sp>
        <p:nvSpPr>
          <p:cNvPr id="17" name="Right Arrow 16"/>
          <p:cNvSpPr>
            <a:spLocks noChangeArrowheads="1"/>
          </p:cNvSpPr>
          <p:nvPr/>
        </p:nvSpPr>
        <p:spPr bwMode="auto">
          <a:xfrm>
            <a:off x="442913" y="4491158"/>
            <a:ext cx="482600" cy="315912"/>
          </a:xfrm>
          <a:prstGeom prst="rightArrow">
            <a:avLst>
              <a:gd name="adj1" fmla="val 50000"/>
              <a:gd name="adj2" fmla="val 49761"/>
            </a:avLst>
          </a:prstGeom>
          <a:solidFill>
            <a:srgbClr val="FF0000"/>
          </a:solidFill>
          <a:ln w="9525">
            <a:noFill/>
            <a:round/>
            <a:headEnd/>
            <a:tailEnd/>
          </a:ln>
          <a:effectLst>
            <a:outerShdw blurRad="50800" dist="38100" dir="2700000">
              <a:srgbClr val="000000">
                <a:alpha val="43000"/>
              </a:srgbClr>
            </a:outerShdw>
          </a:effectLst>
        </p:spPr>
        <p:txBody>
          <a:bodyPr/>
          <a:lstStyle/>
          <a:p>
            <a:pPr algn="ctr" defTabSz="914400">
              <a:defRPr/>
            </a:pPr>
            <a:endParaRPr lang="en-US" sz="2800" b="1">
              <a:ea typeface="ＭＳ Ｐゴシック" charset="-128"/>
              <a:cs typeface="ＭＳ Ｐゴシック" charset="-128"/>
            </a:endParaRPr>
          </a:p>
        </p:txBody>
      </p:sp>
      <p:sp>
        <p:nvSpPr>
          <p:cNvPr id="19" name="Down Arrow 18"/>
          <p:cNvSpPr>
            <a:spLocks noChangeArrowheads="1"/>
          </p:cNvSpPr>
          <p:nvPr/>
        </p:nvSpPr>
        <p:spPr bwMode="auto">
          <a:xfrm>
            <a:off x="5768975" y="1100258"/>
            <a:ext cx="358775" cy="457200"/>
          </a:xfrm>
          <a:prstGeom prst="downArrow">
            <a:avLst>
              <a:gd name="adj1" fmla="val 50000"/>
              <a:gd name="adj2" fmla="val 50029"/>
            </a:avLst>
          </a:prstGeom>
          <a:solidFill>
            <a:srgbClr val="FF0000"/>
          </a:solidFill>
          <a:ln w="9525">
            <a:noFill/>
            <a:round/>
            <a:headEnd/>
            <a:tailEnd/>
          </a:ln>
          <a:effectLst>
            <a:outerShdw blurRad="50800" dist="38100" dir="2700000">
              <a:srgbClr val="000000">
                <a:alpha val="43000"/>
              </a:srgbClr>
            </a:outerShdw>
          </a:effectLst>
        </p:spPr>
        <p:txBody>
          <a:bodyPr/>
          <a:lstStyle/>
          <a:p>
            <a:pPr algn="ctr" defTabSz="914400">
              <a:defRPr/>
            </a:pPr>
            <a:endParaRPr lang="en-US" sz="2800" b="1">
              <a:ea typeface="ＭＳ Ｐゴシック" charset="-128"/>
              <a:cs typeface="ＭＳ Ｐゴシック" charset="-128"/>
            </a:endParaRPr>
          </a:p>
        </p:txBody>
      </p:sp>
      <p:sp>
        <p:nvSpPr>
          <p:cNvPr id="110601" name="TextBox 10"/>
          <p:cNvSpPr txBox="1">
            <a:spLocks noChangeArrowheads="1"/>
          </p:cNvSpPr>
          <p:nvPr/>
        </p:nvSpPr>
        <p:spPr bwMode="auto">
          <a:xfrm>
            <a:off x="7667625" y="1603339"/>
            <a:ext cx="735013" cy="368300"/>
          </a:xfrm>
          <a:prstGeom prst="rect">
            <a:avLst/>
          </a:prstGeom>
          <a:noFill/>
          <a:ln w="9525">
            <a:noFill/>
            <a:miter lim="800000"/>
            <a:headEnd/>
            <a:tailEnd/>
          </a:ln>
        </p:spPr>
        <p:txBody>
          <a:bodyPr>
            <a:spAutoFit/>
          </a:bodyPr>
          <a:lstStyle/>
          <a:p>
            <a:r>
              <a:rPr lang="en-US" sz="1800" b="1">
                <a:solidFill>
                  <a:srgbClr val="FF0000"/>
                </a:solidFill>
              </a:rPr>
              <a:t>1850</a:t>
            </a:r>
          </a:p>
        </p:txBody>
      </p:sp>
      <p:sp>
        <p:nvSpPr>
          <p:cNvPr id="110602" name="TextBox 10"/>
          <p:cNvSpPr txBox="1">
            <a:spLocks noChangeArrowheads="1"/>
          </p:cNvSpPr>
          <p:nvPr/>
        </p:nvSpPr>
        <p:spPr bwMode="auto">
          <a:xfrm>
            <a:off x="7678738" y="2701889"/>
            <a:ext cx="735012" cy="366713"/>
          </a:xfrm>
          <a:prstGeom prst="rect">
            <a:avLst/>
          </a:prstGeom>
          <a:noFill/>
          <a:ln w="9525">
            <a:noFill/>
            <a:miter lim="800000"/>
            <a:headEnd/>
            <a:tailEnd/>
          </a:ln>
        </p:spPr>
        <p:txBody>
          <a:bodyPr>
            <a:spAutoFit/>
          </a:bodyPr>
          <a:lstStyle/>
          <a:p>
            <a:r>
              <a:rPr lang="en-US" sz="1800" b="1">
                <a:solidFill>
                  <a:srgbClr val="FF0000"/>
                </a:solidFill>
              </a:rPr>
              <a:t>1950</a:t>
            </a:r>
          </a:p>
        </p:txBody>
      </p:sp>
      <p:sp>
        <p:nvSpPr>
          <p:cNvPr id="110603" name="TextBox 10"/>
          <p:cNvSpPr txBox="1">
            <a:spLocks noChangeArrowheads="1"/>
          </p:cNvSpPr>
          <p:nvPr/>
        </p:nvSpPr>
        <p:spPr bwMode="auto">
          <a:xfrm>
            <a:off x="7745413" y="3809964"/>
            <a:ext cx="735012" cy="368300"/>
          </a:xfrm>
          <a:prstGeom prst="rect">
            <a:avLst/>
          </a:prstGeom>
          <a:noFill/>
          <a:ln w="9525">
            <a:noFill/>
            <a:miter lim="800000"/>
            <a:headEnd/>
            <a:tailEnd/>
          </a:ln>
        </p:spPr>
        <p:txBody>
          <a:bodyPr>
            <a:spAutoFit/>
          </a:bodyPr>
          <a:lstStyle/>
          <a:p>
            <a:r>
              <a:rPr lang="en-US" sz="1800" b="1">
                <a:solidFill>
                  <a:srgbClr val="FF0000"/>
                </a:solidFill>
              </a:rPr>
              <a:t>100</a:t>
            </a:r>
          </a:p>
        </p:txBody>
      </p:sp>
      <p:sp>
        <p:nvSpPr>
          <p:cNvPr id="11" name="Footer Placeholder 1">
            <a:extLst>
              <a:ext uri="{FF2B5EF4-FFF2-40B4-BE49-F238E27FC236}">
                <a16:creationId xmlns:a16="http://schemas.microsoft.com/office/drawing/2014/main" id="{3E4C2328-7892-445C-AF62-D68B97BABF08}"/>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12" name="Picture 11">
            <a:extLst>
              <a:ext uri="{FF2B5EF4-FFF2-40B4-BE49-F238E27FC236}">
                <a16:creationId xmlns:a16="http://schemas.microsoft.com/office/drawing/2014/main" id="{CC0AAE55-3044-4539-A731-35A6C3EBC3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8E9A7F14-3E7A-4C0D-BA27-9456F8A39E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90D3CC91-87EE-4D28-8F3F-E3DD19F53255}"/>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5" name="Slide Number Placeholder 2">
            <a:extLst>
              <a:ext uri="{FF2B5EF4-FFF2-40B4-BE49-F238E27FC236}">
                <a16:creationId xmlns:a16="http://schemas.microsoft.com/office/drawing/2014/main" id="{FD6A4AF4-B4B9-483A-A794-D3852210EADF}"/>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23</a:t>
            </a:fld>
            <a:endParaRPr lang="en-US" altLang="en-US" sz="800" b="1" dirty="0">
              <a:solidFill>
                <a:schemeClr val="bg1"/>
              </a:solidFill>
            </a:endParaRPr>
          </a:p>
        </p:txBody>
      </p:sp>
      <p:pic>
        <p:nvPicPr>
          <p:cNvPr id="16" name="Picture 15" descr="A black and white sign with black text&#10;&#10;AI-generated content may be incorrect.">
            <a:extLst>
              <a:ext uri="{FF2B5EF4-FFF2-40B4-BE49-F238E27FC236}">
                <a16:creationId xmlns:a16="http://schemas.microsoft.com/office/drawing/2014/main" id="{BB8E7B42-95ED-46A7-BFBB-2286DF179B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green text on a white background&#10;&#10;AI-generated content may be incorrect.">
            <a:extLst>
              <a:ext uri="{FF2B5EF4-FFF2-40B4-BE49-F238E27FC236}">
                <a16:creationId xmlns:a16="http://schemas.microsoft.com/office/drawing/2014/main" id="{EDFD9FD0-C599-4F3A-9E80-CA48171B6C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blue and grey logo&#10;&#10;AI-generated content may be incorrect.">
            <a:extLst>
              <a:ext uri="{FF2B5EF4-FFF2-40B4-BE49-F238E27FC236}">
                <a16:creationId xmlns:a16="http://schemas.microsoft.com/office/drawing/2014/main" id="{1FC5266F-EE1E-4930-9458-3EF28756D2A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79600" y="17929"/>
            <a:ext cx="5384800" cy="901700"/>
          </a:xfrm>
        </p:spPr>
        <p:txBody>
          <a:bodyPr wrap="square" numCol="1" anchorCtr="0" compatLnSpc="1">
            <a:prstTxWarp prst="textNoShape">
              <a:avLst/>
            </a:prstTxWarp>
          </a:bodyPr>
          <a:lstStyle/>
          <a:p>
            <a:pPr algn="ctr" eaLnBrk="1" hangingPunct="1">
              <a:defRPr/>
            </a:pPr>
            <a:r>
              <a:rPr lang="en-US" sz="2000" dirty="0">
                <a:ea typeface="ＭＳ Ｐゴシック"/>
                <a:cs typeface="ＭＳ Ｐゴシック"/>
              </a:rPr>
              <a:t>Flow Method 2: Make a small opening from Zone To Outside.</a:t>
            </a:r>
          </a:p>
        </p:txBody>
      </p:sp>
      <p:graphicFrame>
        <p:nvGraphicFramePr>
          <p:cNvPr id="114691" name="Object 3"/>
          <p:cNvGraphicFramePr>
            <a:graphicFrameLocks noChangeAspect="1"/>
          </p:cNvGraphicFramePr>
          <p:nvPr>
            <p:extLst>
              <p:ext uri="{D42A27DB-BD31-4B8C-83A1-F6EECF244321}">
                <p14:modId xmlns:p14="http://schemas.microsoft.com/office/powerpoint/2010/main" val="1389113761"/>
              </p:ext>
            </p:extLst>
          </p:nvPr>
        </p:nvGraphicFramePr>
        <p:xfrm>
          <a:off x="228600" y="733321"/>
          <a:ext cx="8839200" cy="5262562"/>
        </p:xfrm>
        <a:graphic>
          <a:graphicData uri="http://schemas.openxmlformats.org/presentationml/2006/ole">
            <mc:AlternateContent xmlns:mc="http://schemas.openxmlformats.org/markup-compatibility/2006">
              <mc:Choice xmlns:v="urn:schemas-microsoft-com:vml" Requires="v">
                <p:oleObj spid="_x0000_s7173" name="Acrobat Document" r:id="rId4" imgW="10068120" imgH="7774200" progId="AcroExch.Document.7">
                  <p:embed/>
                </p:oleObj>
              </mc:Choice>
              <mc:Fallback>
                <p:oleObj name="Acrobat Document" r:id="rId4" imgW="10068120" imgH="7774200" progId="AcroExch.Document.7">
                  <p:embed/>
                  <p:pic>
                    <p:nvPicPr>
                      <p:cNvPr id="11469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733321"/>
                        <a:ext cx="8839200" cy="526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Oval 8"/>
          <p:cNvSpPr/>
          <p:nvPr/>
        </p:nvSpPr>
        <p:spPr bwMode="auto">
          <a:xfrm>
            <a:off x="5743575" y="4248046"/>
            <a:ext cx="449263" cy="223838"/>
          </a:xfrm>
          <a:prstGeom prst="ellipse">
            <a:avLst/>
          </a:prstGeom>
          <a:noFill/>
          <a:ln w="38100"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txBody>
          <a:bodyPr/>
          <a:lstStyle/>
          <a:p>
            <a:pPr algn="ctr" defTabSz="914400">
              <a:defRPr/>
            </a:pPr>
            <a:endParaRPr lang="en-US" sz="2800" b="1">
              <a:latin typeface="Arial" pitchFamily="-108" charset="0"/>
              <a:ea typeface="ＭＳ Ｐゴシック" charset="-128"/>
              <a:cs typeface="ＭＳ Ｐゴシック" charset="-128"/>
            </a:endParaRPr>
          </a:p>
        </p:txBody>
      </p:sp>
      <p:sp>
        <p:nvSpPr>
          <p:cNvPr id="17" name="Right Arrow 16"/>
          <p:cNvSpPr>
            <a:spLocks noChangeArrowheads="1"/>
          </p:cNvSpPr>
          <p:nvPr/>
        </p:nvSpPr>
        <p:spPr bwMode="auto">
          <a:xfrm>
            <a:off x="442913" y="4189309"/>
            <a:ext cx="482600" cy="315912"/>
          </a:xfrm>
          <a:prstGeom prst="rightArrow">
            <a:avLst>
              <a:gd name="adj1" fmla="val 50000"/>
              <a:gd name="adj2" fmla="val 49761"/>
            </a:avLst>
          </a:prstGeom>
          <a:solidFill>
            <a:srgbClr val="FF0000"/>
          </a:solidFill>
          <a:ln w="9525">
            <a:noFill/>
            <a:round/>
            <a:headEnd/>
            <a:tailEnd/>
          </a:ln>
          <a:effectLst>
            <a:outerShdw blurRad="50800" dist="38100" dir="2700000">
              <a:srgbClr val="000000">
                <a:alpha val="43000"/>
              </a:srgbClr>
            </a:outerShdw>
          </a:effectLst>
        </p:spPr>
        <p:txBody>
          <a:bodyPr/>
          <a:lstStyle/>
          <a:p>
            <a:pPr algn="ctr" defTabSz="914400">
              <a:defRPr/>
            </a:pPr>
            <a:endParaRPr lang="en-US" sz="2800" b="1">
              <a:ea typeface="ＭＳ Ｐゴシック" charset="-128"/>
              <a:cs typeface="ＭＳ Ｐゴシック" charset="-128"/>
            </a:endParaRPr>
          </a:p>
        </p:txBody>
      </p:sp>
      <p:sp>
        <p:nvSpPr>
          <p:cNvPr id="19" name="Down Arrow 18"/>
          <p:cNvSpPr>
            <a:spLocks noChangeArrowheads="1"/>
          </p:cNvSpPr>
          <p:nvPr/>
        </p:nvSpPr>
        <p:spPr bwMode="auto">
          <a:xfrm>
            <a:off x="5768975" y="798409"/>
            <a:ext cx="358775" cy="457200"/>
          </a:xfrm>
          <a:prstGeom prst="downArrow">
            <a:avLst>
              <a:gd name="adj1" fmla="val 50000"/>
              <a:gd name="adj2" fmla="val 50029"/>
            </a:avLst>
          </a:prstGeom>
          <a:solidFill>
            <a:srgbClr val="FF0000"/>
          </a:solidFill>
          <a:ln w="9525">
            <a:noFill/>
            <a:round/>
            <a:headEnd/>
            <a:tailEnd/>
          </a:ln>
          <a:effectLst>
            <a:outerShdw blurRad="50800" dist="38100" dir="2700000">
              <a:srgbClr val="000000">
                <a:alpha val="43000"/>
              </a:srgbClr>
            </a:outerShdw>
          </a:effectLst>
        </p:spPr>
        <p:txBody>
          <a:bodyPr/>
          <a:lstStyle/>
          <a:p>
            <a:pPr algn="ctr" defTabSz="914400">
              <a:defRPr/>
            </a:pPr>
            <a:endParaRPr lang="en-US" sz="2800" b="1">
              <a:ea typeface="ＭＳ Ｐゴシック" charset="-128"/>
              <a:cs typeface="ＭＳ Ｐゴシック" charset="-128"/>
            </a:endParaRPr>
          </a:p>
        </p:txBody>
      </p:sp>
      <p:sp>
        <p:nvSpPr>
          <p:cNvPr id="114697" name="TextBox 10"/>
          <p:cNvSpPr txBox="1">
            <a:spLocks noChangeArrowheads="1"/>
          </p:cNvSpPr>
          <p:nvPr/>
        </p:nvSpPr>
        <p:spPr bwMode="auto">
          <a:xfrm>
            <a:off x="7667625" y="1647721"/>
            <a:ext cx="735013" cy="368300"/>
          </a:xfrm>
          <a:prstGeom prst="rect">
            <a:avLst/>
          </a:prstGeom>
          <a:noFill/>
          <a:ln w="9525">
            <a:noFill/>
            <a:miter lim="800000"/>
            <a:headEnd/>
            <a:tailEnd/>
          </a:ln>
        </p:spPr>
        <p:txBody>
          <a:bodyPr>
            <a:spAutoFit/>
          </a:bodyPr>
          <a:lstStyle/>
          <a:p>
            <a:r>
              <a:rPr lang="en-US" sz="1800" b="1">
                <a:solidFill>
                  <a:srgbClr val="FF0000"/>
                </a:solidFill>
              </a:rPr>
              <a:t>1850</a:t>
            </a:r>
          </a:p>
        </p:txBody>
      </p:sp>
      <p:sp>
        <p:nvSpPr>
          <p:cNvPr id="114698" name="TextBox 10"/>
          <p:cNvSpPr txBox="1">
            <a:spLocks noChangeArrowheads="1"/>
          </p:cNvSpPr>
          <p:nvPr/>
        </p:nvSpPr>
        <p:spPr bwMode="auto">
          <a:xfrm>
            <a:off x="7678738" y="2746271"/>
            <a:ext cx="735012" cy="368300"/>
          </a:xfrm>
          <a:prstGeom prst="rect">
            <a:avLst/>
          </a:prstGeom>
          <a:noFill/>
          <a:ln w="9525">
            <a:noFill/>
            <a:miter lim="800000"/>
            <a:headEnd/>
            <a:tailEnd/>
          </a:ln>
        </p:spPr>
        <p:txBody>
          <a:bodyPr>
            <a:spAutoFit/>
          </a:bodyPr>
          <a:lstStyle/>
          <a:p>
            <a:r>
              <a:rPr lang="en-US" sz="1800" b="1">
                <a:solidFill>
                  <a:srgbClr val="FF0000"/>
                </a:solidFill>
              </a:rPr>
              <a:t>1950</a:t>
            </a:r>
          </a:p>
        </p:txBody>
      </p:sp>
      <p:sp>
        <p:nvSpPr>
          <p:cNvPr id="114699" name="TextBox 10"/>
          <p:cNvSpPr txBox="1">
            <a:spLocks noChangeArrowheads="1"/>
          </p:cNvSpPr>
          <p:nvPr/>
        </p:nvSpPr>
        <p:spPr bwMode="auto">
          <a:xfrm>
            <a:off x="7678738" y="2016021"/>
            <a:ext cx="735012" cy="368300"/>
          </a:xfrm>
          <a:prstGeom prst="rect">
            <a:avLst/>
          </a:prstGeom>
          <a:noFill/>
          <a:ln w="9525">
            <a:noFill/>
            <a:miter lim="800000"/>
            <a:headEnd/>
            <a:tailEnd/>
          </a:ln>
        </p:spPr>
        <p:txBody>
          <a:bodyPr>
            <a:spAutoFit/>
          </a:bodyPr>
          <a:lstStyle/>
          <a:p>
            <a:r>
              <a:rPr lang="en-US" sz="1800" b="1">
                <a:solidFill>
                  <a:srgbClr val="FF0000"/>
                </a:solidFill>
              </a:rPr>
              <a:t>30Pa</a:t>
            </a:r>
          </a:p>
        </p:txBody>
      </p:sp>
      <p:sp>
        <p:nvSpPr>
          <p:cNvPr id="114700" name="TextBox 10"/>
          <p:cNvSpPr txBox="1">
            <a:spLocks noChangeArrowheads="1"/>
          </p:cNvSpPr>
          <p:nvPr/>
        </p:nvSpPr>
        <p:spPr bwMode="auto">
          <a:xfrm>
            <a:off x="7667625" y="3114571"/>
            <a:ext cx="735013" cy="368300"/>
          </a:xfrm>
          <a:prstGeom prst="rect">
            <a:avLst/>
          </a:prstGeom>
          <a:noFill/>
          <a:ln w="9525">
            <a:noFill/>
            <a:miter lim="800000"/>
            <a:headEnd/>
            <a:tailEnd/>
          </a:ln>
        </p:spPr>
        <p:txBody>
          <a:bodyPr>
            <a:spAutoFit/>
          </a:bodyPr>
          <a:lstStyle/>
          <a:p>
            <a:r>
              <a:rPr lang="en-US" sz="1800" b="1">
                <a:solidFill>
                  <a:srgbClr val="FF0000"/>
                </a:solidFill>
              </a:rPr>
              <a:t>42Pa</a:t>
            </a:r>
          </a:p>
        </p:txBody>
      </p:sp>
      <p:sp>
        <p:nvSpPr>
          <p:cNvPr id="114701" name="TextBox 10"/>
          <p:cNvSpPr txBox="1">
            <a:spLocks noChangeArrowheads="1"/>
          </p:cNvSpPr>
          <p:nvPr/>
        </p:nvSpPr>
        <p:spPr bwMode="auto">
          <a:xfrm>
            <a:off x="7678738" y="4222646"/>
            <a:ext cx="735012" cy="366713"/>
          </a:xfrm>
          <a:prstGeom prst="rect">
            <a:avLst/>
          </a:prstGeom>
          <a:noFill/>
          <a:ln w="9525">
            <a:noFill/>
            <a:miter lim="800000"/>
            <a:headEnd/>
            <a:tailEnd/>
          </a:ln>
        </p:spPr>
        <p:txBody>
          <a:bodyPr>
            <a:spAutoFit/>
          </a:bodyPr>
          <a:lstStyle/>
          <a:p>
            <a:r>
              <a:rPr lang="en-US" sz="1800" b="1">
                <a:solidFill>
                  <a:srgbClr val="FF0000"/>
                </a:solidFill>
              </a:rPr>
              <a:t> 4.09</a:t>
            </a:r>
          </a:p>
        </p:txBody>
      </p:sp>
      <p:sp>
        <p:nvSpPr>
          <p:cNvPr id="114702" name="TextBox 10"/>
          <p:cNvSpPr txBox="1">
            <a:spLocks noChangeArrowheads="1"/>
          </p:cNvSpPr>
          <p:nvPr/>
        </p:nvSpPr>
        <p:spPr bwMode="auto">
          <a:xfrm>
            <a:off x="7745413" y="3854346"/>
            <a:ext cx="735012" cy="368300"/>
          </a:xfrm>
          <a:prstGeom prst="rect">
            <a:avLst/>
          </a:prstGeom>
          <a:noFill/>
          <a:ln w="9525">
            <a:noFill/>
            <a:miter lim="800000"/>
            <a:headEnd/>
            <a:tailEnd/>
          </a:ln>
        </p:spPr>
        <p:txBody>
          <a:bodyPr>
            <a:spAutoFit/>
          </a:bodyPr>
          <a:lstStyle/>
          <a:p>
            <a:r>
              <a:rPr lang="en-US" sz="1800" b="1">
                <a:solidFill>
                  <a:srgbClr val="FF0000"/>
                </a:solidFill>
              </a:rPr>
              <a:t>100</a:t>
            </a:r>
          </a:p>
        </p:txBody>
      </p:sp>
      <p:sp>
        <p:nvSpPr>
          <p:cNvPr id="114703" name="TextBox 20"/>
          <p:cNvSpPr txBox="1">
            <a:spLocks noChangeArrowheads="1"/>
          </p:cNvSpPr>
          <p:nvPr/>
        </p:nvSpPr>
        <p:spPr bwMode="auto">
          <a:xfrm>
            <a:off x="7767638" y="4673496"/>
            <a:ext cx="735012" cy="366713"/>
          </a:xfrm>
          <a:prstGeom prst="rect">
            <a:avLst/>
          </a:prstGeom>
          <a:noFill/>
          <a:ln w="9525">
            <a:noFill/>
            <a:miter lim="800000"/>
            <a:headEnd/>
            <a:tailEnd/>
          </a:ln>
        </p:spPr>
        <p:txBody>
          <a:bodyPr>
            <a:spAutoFit/>
          </a:bodyPr>
          <a:lstStyle/>
          <a:p>
            <a:r>
              <a:rPr lang="en-US" sz="1800" b="1">
                <a:solidFill>
                  <a:srgbClr val="FF0000"/>
                </a:solidFill>
              </a:rPr>
              <a:t>409</a:t>
            </a:r>
          </a:p>
        </p:txBody>
      </p:sp>
      <p:sp>
        <p:nvSpPr>
          <p:cNvPr id="15" name="Footer Placeholder 1">
            <a:extLst>
              <a:ext uri="{FF2B5EF4-FFF2-40B4-BE49-F238E27FC236}">
                <a16:creationId xmlns:a16="http://schemas.microsoft.com/office/drawing/2014/main" id="{A9B2CF9C-3C92-47D0-A5A4-D6EA56FFDECA}"/>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16" name="Picture 15">
            <a:extLst>
              <a:ext uri="{FF2B5EF4-FFF2-40B4-BE49-F238E27FC236}">
                <a16:creationId xmlns:a16="http://schemas.microsoft.com/office/drawing/2014/main" id="{E5D31085-E99D-4A0F-8E09-30A223684F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green text on a black background&#10;&#10;AI-generated content may be incorrect.">
            <a:extLst>
              <a:ext uri="{FF2B5EF4-FFF2-40B4-BE49-F238E27FC236}">
                <a16:creationId xmlns:a16="http://schemas.microsoft.com/office/drawing/2014/main" id="{6DCE11F4-910C-414B-B665-BF15BF85CF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E57B78F8-67C3-4286-BA34-9F7B7943D2B3}"/>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1" name="Slide Number Placeholder 2">
            <a:extLst>
              <a:ext uri="{FF2B5EF4-FFF2-40B4-BE49-F238E27FC236}">
                <a16:creationId xmlns:a16="http://schemas.microsoft.com/office/drawing/2014/main" id="{F016DDE5-2D0D-4183-8A23-31AF09DDD17A}"/>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24</a:t>
            </a:fld>
            <a:endParaRPr lang="en-US" altLang="en-US" sz="800" b="1" dirty="0">
              <a:solidFill>
                <a:schemeClr val="bg1"/>
              </a:solidFill>
            </a:endParaRPr>
          </a:p>
        </p:txBody>
      </p:sp>
      <p:pic>
        <p:nvPicPr>
          <p:cNvPr id="22" name="Picture 21" descr="A black and white sign with black text&#10;&#10;AI-generated content may be incorrect.">
            <a:extLst>
              <a:ext uri="{FF2B5EF4-FFF2-40B4-BE49-F238E27FC236}">
                <a16:creationId xmlns:a16="http://schemas.microsoft.com/office/drawing/2014/main" id="{08162042-7631-45D4-B4B6-37C9C5B6A7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 green text on a white background&#10;&#10;AI-generated content may be incorrect.">
            <a:extLst>
              <a:ext uri="{FF2B5EF4-FFF2-40B4-BE49-F238E27FC236}">
                <a16:creationId xmlns:a16="http://schemas.microsoft.com/office/drawing/2014/main" id="{EAEB29E2-AD9B-41E6-ABD5-99241B379F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A blue and grey logo&#10;&#10;AI-generated content may be incorrect.">
            <a:extLst>
              <a:ext uri="{FF2B5EF4-FFF2-40B4-BE49-F238E27FC236}">
                <a16:creationId xmlns:a16="http://schemas.microsoft.com/office/drawing/2014/main" id="{9E664321-B9F6-462A-ADA7-0C951F20C27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9" descr="ZPD_HouseFigure_C.png"/>
          <p:cNvPicPr>
            <a:picLocks noChangeAspect="1"/>
          </p:cNvPicPr>
          <p:nvPr/>
        </p:nvPicPr>
        <p:blipFill rotWithShape="1">
          <a:blip r:embed="rId3"/>
          <a:srcRect l="26372" t="14293" r="31003" b="29340"/>
          <a:stretch/>
        </p:blipFill>
        <p:spPr bwMode="auto">
          <a:xfrm>
            <a:off x="271463" y="1249515"/>
            <a:ext cx="4609237" cy="4483223"/>
          </a:xfrm>
          <a:prstGeom prst="rect">
            <a:avLst/>
          </a:prstGeom>
          <a:noFill/>
          <a:ln w="9525">
            <a:noFill/>
            <a:miter lim="800000"/>
            <a:headEnd/>
            <a:tailEnd/>
          </a:ln>
        </p:spPr>
      </p:pic>
      <p:sp>
        <p:nvSpPr>
          <p:cNvPr id="116738" name="Text Box 22"/>
          <p:cNvSpPr txBox="1">
            <a:spLocks noChangeArrowheads="1"/>
          </p:cNvSpPr>
          <p:nvPr/>
        </p:nvSpPr>
        <p:spPr bwMode="auto">
          <a:xfrm>
            <a:off x="5057655" y="1613916"/>
            <a:ext cx="3862387" cy="3924151"/>
          </a:xfrm>
          <a:prstGeom prst="rect">
            <a:avLst/>
          </a:prstGeom>
          <a:noFill/>
          <a:ln w="9525">
            <a:noFill/>
            <a:miter lim="800000"/>
            <a:headEnd/>
            <a:tailEnd/>
          </a:ln>
        </p:spPr>
        <p:txBody>
          <a:bodyPr>
            <a:spAutoFit/>
          </a:bodyPr>
          <a:lstStyle/>
          <a:p>
            <a:pPr>
              <a:lnSpc>
                <a:spcPct val="150000"/>
              </a:lnSpc>
            </a:pPr>
            <a:r>
              <a:rPr lang="en-US" sz="1800" b="1" dirty="0">
                <a:solidFill>
                  <a:srgbClr val="000066"/>
                </a:solidFill>
              </a:rPr>
              <a:t>How about the garage?</a:t>
            </a:r>
          </a:p>
          <a:p>
            <a:r>
              <a:rPr lang="en-US" sz="1800" dirty="0">
                <a:solidFill>
                  <a:srgbClr val="50565C"/>
                </a:solidFill>
              </a:rPr>
              <a:t>Is the house wall properly </a:t>
            </a:r>
            <a:r>
              <a:rPr lang="en-US" sz="1800" dirty="0" err="1">
                <a:solidFill>
                  <a:srgbClr val="50565C"/>
                </a:solidFill>
              </a:rPr>
              <a:t>airsealed</a:t>
            </a:r>
            <a:r>
              <a:rPr lang="en-US" sz="1800" dirty="0">
                <a:solidFill>
                  <a:srgbClr val="50565C"/>
                </a:solidFill>
              </a:rPr>
              <a:t>?</a:t>
            </a:r>
          </a:p>
          <a:p>
            <a:endParaRPr lang="en-US" sz="1800" dirty="0">
              <a:solidFill>
                <a:srgbClr val="50565C"/>
              </a:solidFill>
            </a:endParaRPr>
          </a:p>
          <a:p>
            <a:r>
              <a:rPr lang="en-US" sz="1800" dirty="0">
                <a:solidFill>
                  <a:srgbClr val="50565C"/>
                </a:solidFill>
              </a:rPr>
              <a:t>What do we know about hole sizes?</a:t>
            </a:r>
          </a:p>
          <a:p>
            <a:endParaRPr lang="en-US" sz="1800" dirty="0">
              <a:solidFill>
                <a:srgbClr val="50565C"/>
              </a:solidFill>
            </a:endParaRPr>
          </a:p>
          <a:p>
            <a:r>
              <a:rPr lang="en-US" sz="1800" dirty="0">
                <a:solidFill>
                  <a:srgbClr val="50565C"/>
                </a:solidFill>
              </a:rPr>
              <a:t>Where else can you probe leakage here?</a:t>
            </a:r>
          </a:p>
          <a:p>
            <a:endParaRPr lang="en-US" sz="1800" dirty="0">
              <a:solidFill>
                <a:srgbClr val="50565C"/>
              </a:solidFill>
            </a:endParaRPr>
          </a:p>
          <a:p>
            <a:r>
              <a:rPr lang="en-US" sz="1800" dirty="0">
                <a:solidFill>
                  <a:srgbClr val="50565C"/>
                </a:solidFill>
              </a:rPr>
              <a:t>ZPD requires being able to change the pressure over a surface to determine its leakage and hole size. </a:t>
            </a:r>
          </a:p>
          <a:p>
            <a:endParaRPr lang="en-US" dirty="0">
              <a:solidFill>
                <a:srgbClr val="50565C"/>
              </a:solidFill>
            </a:endParaRPr>
          </a:p>
        </p:txBody>
      </p:sp>
      <p:grpSp>
        <p:nvGrpSpPr>
          <p:cNvPr id="116739" name="Group 30"/>
          <p:cNvGrpSpPr>
            <a:grpSpLocks/>
          </p:cNvGrpSpPr>
          <p:nvPr/>
        </p:nvGrpSpPr>
        <p:grpSpPr bwMode="auto">
          <a:xfrm>
            <a:off x="1446213" y="3656273"/>
            <a:ext cx="1230313" cy="1219200"/>
            <a:chOff x="1538286" y="4094163"/>
            <a:chExt cx="1230314" cy="1364166"/>
          </a:xfrm>
        </p:grpSpPr>
        <p:pic>
          <p:nvPicPr>
            <p:cNvPr id="116750" name="Picture 26"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116751" name="Freeform 28"/>
            <p:cNvSpPr>
              <a:spLocks noChangeArrowheads="1"/>
            </p:cNvSpPr>
            <p:nvPr/>
          </p:nvSpPr>
          <p:spPr bwMode="auto">
            <a:xfrm>
              <a:off x="1538286" y="4612139"/>
              <a:ext cx="1103314" cy="264661"/>
            </a:xfrm>
            <a:custGeom>
              <a:avLst/>
              <a:gdLst>
                <a:gd name="T0" fmla="*/ 970122 w 1117600"/>
                <a:gd name="T1" fmla="*/ 2027982 h 215900"/>
                <a:gd name="T2" fmla="*/ 727591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116752" name="Text Box 20"/>
            <p:cNvSpPr txBox="1">
              <a:spLocks noChangeArrowheads="1"/>
            </p:cNvSpPr>
            <p:nvPr/>
          </p:nvSpPr>
          <p:spPr bwMode="auto">
            <a:xfrm>
              <a:off x="2057399" y="4198419"/>
              <a:ext cx="685801" cy="374616"/>
            </a:xfrm>
            <a:prstGeom prst="rect">
              <a:avLst/>
            </a:prstGeom>
            <a:noFill/>
            <a:ln w="9525">
              <a:noFill/>
              <a:miter lim="800000"/>
              <a:headEnd/>
              <a:tailEnd/>
            </a:ln>
          </p:spPr>
          <p:txBody>
            <a:bodyPr>
              <a:spAutoFit/>
            </a:bodyPr>
            <a:lstStyle/>
            <a:p>
              <a:r>
                <a:rPr lang="en-US" sz="1600" b="1">
                  <a:solidFill>
                    <a:srgbClr val="00003E"/>
                  </a:solidFill>
                </a:rPr>
                <a:t>48Pa</a:t>
              </a:r>
            </a:p>
          </p:txBody>
        </p:sp>
      </p:grpSp>
      <p:grpSp>
        <p:nvGrpSpPr>
          <p:cNvPr id="116740" name="Group 30"/>
          <p:cNvGrpSpPr>
            <a:grpSpLocks/>
          </p:cNvGrpSpPr>
          <p:nvPr/>
        </p:nvGrpSpPr>
        <p:grpSpPr bwMode="auto">
          <a:xfrm>
            <a:off x="3114676" y="2964123"/>
            <a:ext cx="1476375" cy="1219200"/>
            <a:chOff x="2006600" y="4094163"/>
            <a:chExt cx="1476374" cy="1364166"/>
          </a:xfrm>
        </p:grpSpPr>
        <p:pic>
          <p:nvPicPr>
            <p:cNvPr id="116747" name="Picture 11"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116748" name="Freeform 12"/>
            <p:cNvSpPr>
              <a:spLocks noChangeArrowheads="1"/>
            </p:cNvSpPr>
            <p:nvPr/>
          </p:nvSpPr>
          <p:spPr bwMode="auto">
            <a:xfrm flipH="1">
              <a:off x="2641600" y="4596663"/>
              <a:ext cx="841374" cy="264661"/>
            </a:xfrm>
            <a:custGeom>
              <a:avLst/>
              <a:gdLst>
                <a:gd name="T0" fmla="*/ 49206 w 1117600"/>
                <a:gd name="T1" fmla="*/ 2027982 h 215900"/>
                <a:gd name="T2" fmla="*/ 36904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116749" name="Text Box 20"/>
            <p:cNvSpPr txBox="1">
              <a:spLocks noChangeArrowheads="1"/>
            </p:cNvSpPr>
            <p:nvPr/>
          </p:nvSpPr>
          <p:spPr bwMode="auto">
            <a:xfrm>
              <a:off x="2057400" y="4200738"/>
              <a:ext cx="685800" cy="376567"/>
            </a:xfrm>
            <a:prstGeom prst="rect">
              <a:avLst/>
            </a:prstGeom>
            <a:noFill/>
            <a:ln w="9525">
              <a:noFill/>
              <a:miter lim="800000"/>
              <a:headEnd/>
              <a:tailEnd/>
            </a:ln>
          </p:spPr>
          <p:txBody>
            <a:bodyPr>
              <a:spAutoFit/>
            </a:bodyPr>
            <a:lstStyle/>
            <a:p>
              <a:r>
                <a:rPr lang="en-US" sz="1600" b="1">
                  <a:solidFill>
                    <a:srgbClr val="00003E"/>
                  </a:solidFill>
                </a:rPr>
                <a:t>50Pa</a:t>
              </a:r>
            </a:p>
          </p:txBody>
        </p:sp>
      </p:grpSp>
      <p:grpSp>
        <p:nvGrpSpPr>
          <p:cNvPr id="116741" name="Group 30"/>
          <p:cNvGrpSpPr>
            <a:grpSpLocks/>
          </p:cNvGrpSpPr>
          <p:nvPr/>
        </p:nvGrpSpPr>
        <p:grpSpPr bwMode="auto">
          <a:xfrm>
            <a:off x="49213" y="3649923"/>
            <a:ext cx="1230313" cy="1225550"/>
            <a:chOff x="1538286" y="4094163"/>
            <a:chExt cx="1230314" cy="1364166"/>
          </a:xfrm>
        </p:grpSpPr>
        <p:pic>
          <p:nvPicPr>
            <p:cNvPr id="116744" name="Picture 15"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116745" name="Freeform 16"/>
            <p:cNvSpPr>
              <a:spLocks noChangeArrowheads="1"/>
            </p:cNvSpPr>
            <p:nvPr/>
          </p:nvSpPr>
          <p:spPr bwMode="auto">
            <a:xfrm>
              <a:off x="1538286" y="4612139"/>
              <a:ext cx="1103314" cy="264661"/>
            </a:xfrm>
            <a:custGeom>
              <a:avLst/>
              <a:gdLst>
                <a:gd name="T0" fmla="*/ 970122 w 1117600"/>
                <a:gd name="T1" fmla="*/ 2027982 h 215900"/>
                <a:gd name="T2" fmla="*/ 727591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116746" name="Text Box 20"/>
            <p:cNvSpPr txBox="1">
              <a:spLocks noChangeArrowheads="1"/>
            </p:cNvSpPr>
            <p:nvPr/>
          </p:nvSpPr>
          <p:spPr bwMode="auto">
            <a:xfrm>
              <a:off x="2057399" y="4200738"/>
              <a:ext cx="685801" cy="376567"/>
            </a:xfrm>
            <a:prstGeom prst="rect">
              <a:avLst/>
            </a:prstGeom>
            <a:noFill/>
            <a:ln w="9525">
              <a:noFill/>
              <a:miter lim="800000"/>
              <a:headEnd/>
              <a:tailEnd/>
            </a:ln>
          </p:spPr>
          <p:txBody>
            <a:bodyPr>
              <a:spAutoFit/>
            </a:bodyPr>
            <a:lstStyle/>
            <a:p>
              <a:r>
                <a:rPr lang="en-US" sz="1600" b="1">
                  <a:solidFill>
                    <a:srgbClr val="00003E"/>
                  </a:solidFill>
                </a:rPr>
                <a:t> 2 Pa</a:t>
              </a:r>
            </a:p>
          </p:txBody>
        </p:sp>
      </p:grpSp>
      <p:sp>
        <p:nvSpPr>
          <p:cNvPr id="20" name="Title 19"/>
          <p:cNvSpPr>
            <a:spLocks noGrp="1"/>
          </p:cNvSpPr>
          <p:nvPr>
            <p:ph type="title"/>
          </p:nvPr>
        </p:nvSpPr>
        <p:spPr>
          <a:xfrm>
            <a:off x="1879600" y="116349"/>
            <a:ext cx="5384800" cy="901700"/>
          </a:xfrm>
        </p:spPr>
        <p:txBody>
          <a:bodyPr wrap="square" numCol="1" anchorCtr="0" compatLnSpc="1">
            <a:prstTxWarp prst="textNoShape">
              <a:avLst/>
            </a:prstTxWarp>
          </a:bodyPr>
          <a:lstStyle/>
          <a:p>
            <a:pPr algn="ctr" eaLnBrk="1" hangingPunct="1">
              <a:defRPr/>
            </a:pPr>
            <a:r>
              <a:rPr lang="en-US" dirty="0">
                <a:ea typeface="ＭＳ Ｐゴシック"/>
                <a:cs typeface="ＭＳ Ｐゴシック"/>
              </a:rPr>
              <a:t>Use ZPD to Check Air Sealing</a:t>
            </a:r>
          </a:p>
        </p:txBody>
      </p:sp>
      <p:sp>
        <p:nvSpPr>
          <p:cNvPr id="18" name="Footer Placeholder 1">
            <a:extLst>
              <a:ext uri="{FF2B5EF4-FFF2-40B4-BE49-F238E27FC236}">
                <a16:creationId xmlns:a16="http://schemas.microsoft.com/office/drawing/2014/main" id="{F5434A5E-CD92-4F5C-9854-739E46206499}"/>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21" name="Picture 20">
            <a:extLst>
              <a:ext uri="{FF2B5EF4-FFF2-40B4-BE49-F238E27FC236}">
                <a16:creationId xmlns:a16="http://schemas.microsoft.com/office/drawing/2014/main" id="{CF68B757-BF0C-4188-972E-D1B14EFE27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 green text on a black background&#10;&#10;AI-generated content may be incorrect.">
            <a:extLst>
              <a:ext uri="{FF2B5EF4-FFF2-40B4-BE49-F238E27FC236}">
                <a16:creationId xmlns:a16="http://schemas.microsoft.com/office/drawing/2014/main" id="{B469AE41-853D-4430-973A-6699A11976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EA2F7F91-D6E6-4A38-8CBF-93C07BC1B5BB}"/>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4" name="Slide Number Placeholder 2">
            <a:extLst>
              <a:ext uri="{FF2B5EF4-FFF2-40B4-BE49-F238E27FC236}">
                <a16:creationId xmlns:a16="http://schemas.microsoft.com/office/drawing/2014/main" id="{2FC08B36-D043-471B-ACCB-16600909EB88}"/>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25</a:t>
            </a:fld>
            <a:endParaRPr lang="en-US" altLang="en-US" sz="800" b="1" dirty="0">
              <a:solidFill>
                <a:schemeClr val="bg1"/>
              </a:solidFill>
            </a:endParaRPr>
          </a:p>
        </p:txBody>
      </p:sp>
      <p:pic>
        <p:nvPicPr>
          <p:cNvPr id="25" name="Picture 24" descr="A black and white sign with black text&#10;&#10;AI-generated content may be incorrect.">
            <a:extLst>
              <a:ext uri="{FF2B5EF4-FFF2-40B4-BE49-F238E27FC236}">
                <a16:creationId xmlns:a16="http://schemas.microsoft.com/office/drawing/2014/main" id="{5FD84642-A8F4-4FCA-B442-940A0CB879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A green text on a white background&#10;&#10;AI-generated content may be incorrect.">
            <a:extLst>
              <a:ext uri="{FF2B5EF4-FFF2-40B4-BE49-F238E27FC236}">
                <a16:creationId xmlns:a16="http://schemas.microsoft.com/office/drawing/2014/main" id="{68B85529-5F80-4F39-AF9A-74C5DB036F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A blue and grey logo&#10;&#10;AI-generated content may be incorrect.">
            <a:extLst>
              <a:ext uri="{FF2B5EF4-FFF2-40B4-BE49-F238E27FC236}">
                <a16:creationId xmlns:a16="http://schemas.microsoft.com/office/drawing/2014/main" id="{EE69DDF7-B758-4700-A51D-765B8850F3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1879600" y="62379"/>
            <a:ext cx="5384800" cy="901700"/>
          </a:xfrm>
        </p:spPr>
        <p:txBody>
          <a:bodyPr/>
          <a:lstStyle/>
          <a:p>
            <a:pPr algn="ctr" eaLnBrk="1" fontAlgn="auto" hangingPunct="1">
              <a:spcAft>
                <a:spcPts val="0"/>
              </a:spcAft>
              <a:defRPr/>
            </a:pPr>
            <a:r>
              <a:rPr lang="en-US" dirty="0"/>
              <a:t>Ratio of Pressure to Leakage</a:t>
            </a:r>
          </a:p>
        </p:txBody>
      </p:sp>
      <p:sp>
        <p:nvSpPr>
          <p:cNvPr id="118786" name="Rectangle 3"/>
          <p:cNvSpPr>
            <a:spLocks noGrp="1" noChangeArrowheads="1"/>
          </p:cNvSpPr>
          <p:nvPr>
            <p:ph idx="4294967295"/>
          </p:nvPr>
        </p:nvSpPr>
        <p:spPr>
          <a:xfrm>
            <a:off x="784225" y="1492250"/>
            <a:ext cx="8359775" cy="485775"/>
          </a:xfrm>
        </p:spPr>
        <p:txBody>
          <a:bodyPr>
            <a:normAutofit fontScale="70000" lnSpcReduction="20000"/>
          </a:bodyPr>
          <a:lstStyle/>
          <a:p>
            <a:pPr eaLnBrk="1" hangingPunct="1">
              <a:buFontTx/>
              <a:buNone/>
            </a:pPr>
            <a:r>
              <a:rPr lang="en-US" b="1">
                <a:solidFill>
                  <a:srgbClr val="000066"/>
                </a:solidFill>
                <a:ea typeface="ＭＳ Ｐゴシック"/>
                <a:cs typeface="ＭＳ Ｐゴシック"/>
              </a:rPr>
              <a:t>			Zone Pressures         		“Relative” Size of Leaks</a:t>
            </a:r>
          </a:p>
        </p:txBody>
      </p:sp>
      <p:graphicFrame>
        <p:nvGraphicFramePr>
          <p:cNvPr id="26692" name="Group 68"/>
          <p:cNvGraphicFramePr>
            <a:graphicFrameLocks noGrp="1"/>
          </p:cNvGraphicFramePr>
          <p:nvPr/>
        </p:nvGraphicFramePr>
        <p:xfrm>
          <a:off x="387350" y="2168525"/>
          <a:ext cx="3975100" cy="3649666"/>
        </p:xfrm>
        <a:graphic>
          <a:graphicData uri="http://schemas.openxmlformats.org/drawingml/2006/table">
            <a:tbl>
              <a:tblPr/>
              <a:tblGrid>
                <a:gridCol w="19558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FFFF"/>
                          </a:solidFill>
                          <a:effectLst/>
                          <a:latin typeface="Arial" charset="0"/>
                          <a:ea typeface="ＭＳ Ｐゴシック"/>
                          <a:cs typeface="ＭＳ Ｐゴシック"/>
                        </a:rPr>
                        <a:t>House-Zone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FFFF"/>
                          </a:solidFill>
                          <a:effectLst/>
                          <a:latin typeface="Arial" charset="0"/>
                          <a:ea typeface="ＭＳ Ｐゴシック"/>
                          <a:cs typeface="ＭＳ Ｐゴシック"/>
                        </a:rPr>
                        <a:t>Zone-Outside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1"/>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2"/>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37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3"/>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4"/>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45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5"/>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6"/>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49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7"/>
                  </a:ext>
                </a:extLst>
              </a:tr>
            </a:tbl>
          </a:graphicData>
        </a:graphic>
      </p:graphicFrame>
      <p:graphicFrame>
        <p:nvGraphicFramePr>
          <p:cNvPr id="26693" name="Group 69"/>
          <p:cNvGraphicFramePr>
            <a:graphicFrameLocks noGrp="1"/>
          </p:cNvGraphicFramePr>
          <p:nvPr/>
        </p:nvGraphicFramePr>
        <p:xfrm>
          <a:off x="4772025" y="2168525"/>
          <a:ext cx="3975100" cy="3660775"/>
        </p:xfrm>
        <a:graphic>
          <a:graphicData uri="http://schemas.openxmlformats.org/drawingml/2006/table">
            <a:tbl>
              <a:tblPr/>
              <a:tblGrid>
                <a:gridCol w="19558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FFFF"/>
                          </a:solidFill>
                          <a:effectLst/>
                          <a:latin typeface="Arial" charset="0"/>
                          <a:ea typeface="ＭＳ Ｐゴシック"/>
                          <a:cs typeface="ＭＳ Ｐゴシック"/>
                        </a:rPr>
                        <a:t>House-Zone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FFFF"/>
                          </a:solidFill>
                          <a:effectLst/>
                          <a:latin typeface="Arial" charset="0"/>
                          <a:ea typeface="ＭＳ Ｐゴシック"/>
                          <a:cs typeface="ＭＳ Ｐゴシック"/>
                        </a:rPr>
                        <a:t>Zone-Outside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1"/>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2"/>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3"/>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4"/>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5"/>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6"/>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7"/>
                  </a:ext>
                </a:extLst>
              </a:tr>
            </a:tbl>
          </a:graphicData>
        </a:graphic>
      </p:graphicFrame>
      <p:sp>
        <p:nvSpPr>
          <p:cNvPr id="7" name="Footer Placeholder 1">
            <a:extLst>
              <a:ext uri="{FF2B5EF4-FFF2-40B4-BE49-F238E27FC236}">
                <a16:creationId xmlns:a16="http://schemas.microsoft.com/office/drawing/2014/main" id="{8130485F-D497-43CC-98A6-77A03FC924C9}"/>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8" name="Picture 7">
            <a:extLst>
              <a:ext uri="{FF2B5EF4-FFF2-40B4-BE49-F238E27FC236}">
                <a16:creationId xmlns:a16="http://schemas.microsoft.com/office/drawing/2014/main" id="{DB801D18-1D74-40B1-AB72-9AD6C6637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green text on a black background&#10;&#10;AI-generated content may be incorrect.">
            <a:extLst>
              <a:ext uri="{FF2B5EF4-FFF2-40B4-BE49-F238E27FC236}">
                <a16:creationId xmlns:a16="http://schemas.microsoft.com/office/drawing/2014/main" id="{3EDE36CD-9A37-4247-A15C-BA6CB9A748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7231C496-166B-48A5-88FB-7C49D3554316}"/>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1" name="Slide Number Placeholder 2">
            <a:extLst>
              <a:ext uri="{FF2B5EF4-FFF2-40B4-BE49-F238E27FC236}">
                <a16:creationId xmlns:a16="http://schemas.microsoft.com/office/drawing/2014/main" id="{7C18AC84-EA07-42E9-87FC-0F34AD73E1EC}"/>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26</a:t>
            </a:fld>
            <a:endParaRPr lang="en-US" altLang="en-US" sz="800" b="1" dirty="0">
              <a:solidFill>
                <a:schemeClr val="bg1"/>
              </a:solidFill>
            </a:endParaRPr>
          </a:p>
        </p:txBody>
      </p:sp>
      <p:pic>
        <p:nvPicPr>
          <p:cNvPr id="12" name="Picture 11" descr="A black and white sign with black text&#10;&#10;AI-generated content may be incorrect.">
            <a:extLst>
              <a:ext uri="{FF2B5EF4-FFF2-40B4-BE49-F238E27FC236}">
                <a16:creationId xmlns:a16="http://schemas.microsoft.com/office/drawing/2014/main" id="{0BFFF898-1133-4779-B150-146231FF41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white background&#10;&#10;AI-generated content may be incorrect.">
            <a:extLst>
              <a:ext uri="{FF2B5EF4-FFF2-40B4-BE49-F238E27FC236}">
                <a16:creationId xmlns:a16="http://schemas.microsoft.com/office/drawing/2014/main" id="{4C3B4271-1E82-43A7-919B-8E7C4F6BC4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blue and grey logo&#10;&#10;AI-generated content may be incorrect.">
            <a:extLst>
              <a:ext uri="{FF2B5EF4-FFF2-40B4-BE49-F238E27FC236}">
                <a16:creationId xmlns:a16="http://schemas.microsoft.com/office/drawing/2014/main" id="{5C538B10-0AF8-4B42-A3E8-8621D7E4D9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Content Placeholder 2"/>
          <p:cNvSpPr>
            <a:spLocks noGrp="1"/>
          </p:cNvSpPr>
          <p:nvPr>
            <p:ph idx="1"/>
          </p:nvPr>
        </p:nvSpPr>
        <p:spPr>
          <a:xfrm>
            <a:off x="457200" y="1600200"/>
            <a:ext cx="7848600" cy="4495800"/>
          </a:xfrm>
        </p:spPr>
        <p:txBody>
          <a:bodyPr/>
          <a:lstStyle/>
          <a:p>
            <a:pPr eaLnBrk="1" hangingPunct="1"/>
            <a:r>
              <a:rPr lang="en-US">
                <a:solidFill>
                  <a:srgbClr val="50565C"/>
                </a:solidFill>
                <a:ea typeface="ＭＳ Ｐゴシック"/>
                <a:cs typeface="ＭＳ Ｐゴシック"/>
              </a:rPr>
              <a:t>Not great in excessively leaky buildings.</a:t>
            </a:r>
          </a:p>
          <a:p>
            <a:pPr eaLnBrk="1" hangingPunct="1"/>
            <a:r>
              <a:rPr lang="en-US">
                <a:solidFill>
                  <a:srgbClr val="50565C"/>
                </a:solidFill>
                <a:ea typeface="ＭＳ Ｐゴシック"/>
                <a:cs typeface="ＭＳ Ｐゴシック"/>
              </a:rPr>
              <a:t>ZPD requires being able to change the pressure over the tested surface to determine hole size.  </a:t>
            </a:r>
          </a:p>
          <a:p>
            <a:pPr eaLnBrk="1" hangingPunct="1"/>
            <a:r>
              <a:rPr lang="en-US">
                <a:solidFill>
                  <a:srgbClr val="50565C"/>
                </a:solidFill>
                <a:ea typeface="ＭＳ Ｐゴシック"/>
                <a:cs typeface="ＭＳ Ｐゴシック"/>
              </a:rPr>
              <a:t>Not great in windy conditions.</a:t>
            </a:r>
          </a:p>
          <a:p>
            <a:pPr eaLnBrk="1" hangingPunct="1"/>
            <a:r>
              <a:rPr lang="en-US">
                <a:solidFill>
                  <a:srgbClr val="50565C"/>
                </a:solidFill>
                <a:ea typeface="ＭＳ Ｐゴシック"/>
                <a:cs typeface="ＭＳ Ｐゴシック"/>
              </a:rPr>
              <a:t>May be time consuming.</a:t>
            </a:r>
          </a:p>
          <a:p>
            <a:pPr eaLnBrk="1" hangingPunct="1"/>
            <a:r>
              <a:rPr lang="en-US">
                <a:solidFill>
                  <a:srgbClr val="50565C"/>
                </a:solidFill>
                <a:ea typeface="ＭＳ Ｐゴシック"/>
                <a:cs typeface="ＭＳ Ｐゴシック"/>
              </a:rPr>
              <a:t>Can’t use blower door on all buildings.</a:t>
            </a:r>
          </a:p>
        </p:txBody>
      </p:sp>
      <p:sp>
        <p:nvSpPr>
          <p:cNvPr id="2" name="Title 1"/>
          <p:cNvSpPr>
            <a:spLocks noGrp="1"/>
          </p:cNvSpPr>
          <p:nvPr>
            <p:ph type="title"/>
          </p:nvPr>
        </p:nvSpPr>
        <p:spPr>
          <a:xfrm>
            <a:off x="1879600" y="71717"/>
            <a:ext cx="5384800" cy="901700"/>
          </a:xfrm>
        </p:spPr>
        <p:txBody>
          <a:bodyPr wrap="square" numCol="1" anchorCtr="0" compatLnSpc="1">
            <a:prstTxWarp prst="textNoShape">
              <a:avLst/>
            </a:prstTxWarp>
          </a:bodyPr>
          <a:lstStyle/>
          <a:p>
            <a:pPr algn="ctr" eaLnBrk="1" hangingPunct="1">
              <a:defRPr/>
            </a:pPr>
            <a:r>
              <a:rPr lang="en-US" dirty="0">
                <a:ea typeface="ＭＳ Ｐゴシック"/>
                <a:cs typeface="ＭＳ Ｐゴシック"/>
              </a:rPr>
              <a:t>Limitations of ZPD</a:t>
            </a:r>
          </a:p>
        </p:txBody>
      </p:sp>
      <p:sp>
        <p:nvSpPr>
          <p:cNvPr id="6" name="Footer Placeholder 1">
            <a:extLst>
              <a:ext uri="{FF2B5EF4-FFF2-40B4-BE49-F238E27FC236}">
                <a16:creationId xmlns:a16="http://schemas.microsoft.com/office/drawing/2014/main" id="{88DE4FAF-340F-4678-AF64-D5F358202FD9}"/>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7" name="Picture 6">
            <a:extLst>
              <a:ext uri="{FF2B5EF4-FFF2-40B4-BE49-F238E27FC236}">
                <a16:creationId xmlns:a16="http://schemas.microsoft.com/office/drawing/2014/main" id="{28F0AE3E-68C9-496E-B50C-0ABD4C1E1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green text on a black background&#10;&#10;AI-generated content may be incorrect.">
            <a:extLst>
              <a:ext uri="{FF2B5EF4-FFF2-40B4-BE49-F238E27FC236}">
                <a16:creationId xmlns:a16="http://schemas.microsoft.com/office/drawing/2014/main" id="{B86C60E4-8F93-41EF-9465-8349119001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0A406CE0-871B-4D1A-8E3F-4E6FF7F15893}"/>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0" name="Slide Number Placeholder 2">
            <a:extLst>
              <a:ext uri="{FF2B5EF4-FFF2-40B4-BE49-F238E27FC236}">
                <a16:creationId xmlns:a16="http://schemas.microsoft.com/office/drawing/2014/main" id="{D0523E94-2D8F-4C78-88D9-E50FC0377537}"/>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27</a:t>
            </a:fld>
            <a:endParaRPr lang="en-US" altLang="en-US" sz="800" b="1" dirty="0">
              <a:solidFill>
                <a:schemeClr val="bg1"/>
              </a:solidFill>
            </a:endParaRPr>
          </a:p>
        </p:txBody>
      </p:sp>
      <p:pic>
        <p:nvPicPr>
          <p:cNvPr id="11" name="Picture 10" descr="A black and white sign with black text&#10;&#10;AI-generated content may be incorrect.">
            <a:extLst>
              <a:ext uri="{FF2B5EF4-FFF2-40B4-BE49-F238E27FC236}">
                <a16:creationId xmlns:a16="http://schemas.microsoft.com/office/drawing/2014/main" id="{A9D6A03A-CF8B-42F6-AE05-96926870BB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white background&#10;&#10;AI-generated content may be incorrect.">
            <a:extLst>
              <a:ext uri="{FF2B5EF4-FFF2-40B4-BE49-F238E27FC236}">
                <a16:creationId xmlns:a16="http://schemas.microsoft.com/office/drawing/2014/main" id="{304721F4-B585-4EB2-8D03-71BE93F035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blue and grey logo&#10;&#10;AI-generated content may be incorrect.">
            <a:extLst>
              <a:ext uri="{FF2B5EF4-FFF2-40B4-BE49-F238E27FC236}">
                <a16:creationId xmlns:a16="http://schemas.microsoft.com/office/drawing/2014/main" id="{CD0267C2-C8B8-4772-9161-3B262A80F7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bwMode="auto">
          <a:xfrm>
            <a:off x="626246" y="122844"/>
            <a:ext cx="7891507" cy="1045229"/>
          </a:xfrm>
        </p:spPr>
        <p:txBody>
          <a:bodyPr wrap="square" numCol="1" anchorCtr="0" compatLnSpc="1">
            <a:prstTxWarp prst="textNoShape">
              <a:avLst/>
            </a:prstTxWarp>
          </a:bodyPr>
          <a:lstStyle/>
          <a:p>
            <a:pPr algn="ctr">
              <a:defRPr/>
            </a:pPr>
            <a:r>
              <a:rPr lang="en-US" dirty="0">
                <a:solidFill>
                  <a:schemeClr val="accent1"/>
                </a:solidFill>
                <a:ea typeface="ＭＳ Ｐゴシック"/>
                <a:cs typeface="ＭＳ Ｐゴシック"/>
              </a:rPr>
              <a:t>Value of ZPD</a:t>
            </a:r>
          </a:p>
        </p:txBody>
      </p:sp>
      <p:sp>
        <p:nvSpPr>
          <p:cNvPr id="122882" name="Rectangle 3"/>
          <p:cNvSpPr>
            <a:spLocks noGrp="1"/>
          </p:cNvSpPr>
          <p:nvPr>
            <p:ph type="body" idx="1"/>
          </p:nvPr>
        </p:nvSpPr>
        <p:spPr>
          <a:xfrm>
            <a:off x="457200" y="1590675"/>
            <a:ext cx="7754645" cy="3167756"/>
          </a:xfrm>
        </p:spPr>
        <p:txBody>
          <a:bodyPr/>
          <a:lstStyle/>
          <a:p>
            <a:pPr marL="273050" indent="-228600">
              <a:buFont typeface="Arial" charset="0"/>
              <a:buChar char="•"/>
            </a:pPr>
            <a:r>
              <a:rPr lang="en-US" dirty="0">
                <a:latin typeface="Arial" charset="0"/>
                <a:ea typeface="ＭＳ Ｐゴシック"/>
                <a:cs typeface="ＭＳ Ｐゴシック"/>
              </a:rPr>
              <a:t>Determine relative leakiness of surfaces/zones.</a:t>
            </a:r>
          </a:p>
          <a:p>
            <a:pPr marL="273050" indent="-228600">
              <a:buFont typeface="Arial" charset="0"/>
              <a:buChar char="•"/>
            </a:pPr>
            <a:r>
              <a:rPr lang="en-US" dirty="0">
                <a:latin typeface="Arial" charset="0"/>
                <a:ea typeface="ＭＳ Ｐゴシック"/>
                <a:cs typeface="ＭＳ Ｐゴシック"/>
              </a:rPr>
              <a:t>Prioritize air sealing activities.</a:t>
            </a:r>
          </a:p>
          <a:p>
            <a:pPr marL="273050" indent="-228600">
              <a:buFont typeface="Arial" charset="0"/>
              <a:buChar char="•"/>
            </a:pPr>
            <a:r>
              <a:rPr lang="en-US" dirty="0">
                <a:latin typeface="Arial" charset="0"/>
                <a:ea typeface="ＭＳ Ｐゴシック"/>
                <a:cs typeface="ＭＳ Ｐゴシック"/>
              </a:rPr>
              <a:t>Useful to evaluate the completed air sealing job.</a:t>
            </a:r>
          </a:p>
          <a:p>
            <a:pPr marL="273050" indent="-228600">
              <a:buFont typeface="Arial" charset="0"/>
              <a:buChar char="•"/>
            </a:pPr>
            <a:r>
              <a:rPr lang="en-US" dirty="0">
                <a:latin typeface="Arial" charset="0"/>
                <a:ea typeface="ＭＳ Ｐゴシック"/>
                <a:cs typeface="ＭＳ Ｐゴシック"/>
              </a:rPr>
              <a:t>Now you aren’t air sealing blindly.</a:t>
            </a:r>
          </a:p>
        </p:txBody>
      </p:sp>
      <p:sp>
        <p:nvSpPr>
          <p:cNvPr id="4" name="Footer Placeholder 1">
            <a:extLst>
              <a:ext uri="{FF2B5EF4-FFF2-40B4-BE49-F238E27FC236}">
                <a16:creationId xmlns:a16="http://schemas.microsoft.com/office/drawing/2014/main" id="{8945E3A1-2F6B-4BF9-BB72-4EFF48824D04}"/>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5" name="Picture 4">
            <a:extLst>
              <a:ext uri="{FF2B5EF4-FFF2-40B4-BE49-F238E27FC236}">
                <a16:creationId xmlns:a16="http://schemas.microsoft.com/office/drawing/2014/main" id="{B3935D0B-8863-46A5-BBDF-62E97E5E4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green text on a black background&#10;&#10;AI-generated content may be incorrect.">
            <a:extLst>
              <a:ext uri="{FF2B5EF4-FFF2-40B4-BE49-F238E27FC236}">
                <a16:creationId xmlns:a16="http://schemas.microsoft.com/office/drawing/2014/main" id="{E732CCF1-5A47-441E-9355-1FBE0F33A4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91D2759-54DE-4E51-BC85-DB71E924BC53}"/>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8" name="Slide Number Placeholder 2">
            <a:extLst>
              <a:ext uri="{FF2B5EF4-FFF2-40B4-BE49-F238E27FC236}">
                <a16:creationId xmlns:a16="http://schemas.microsoft.com/office/drawing/2014/main" id="{54689648-0788-4F25-8C75-EBAADDC09CC2}"/>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28</a:t>
            </a:fld>
            <a:endParaRPr lang="en-US" altLang="en-US" sz="800" b="1" dirty="0">
              <a:solidFill>
                <a:schemeClr val="bg1"/>
              </a:solidFill>
            </a:endParaRPr>
          </a:p>
        </p:txBody>
      </p:sp>
      <p:pic>
        <p:nvPicPr>
          <p:cNvPr id="9" name="Picture 8" descr="A black and white sign with black text&#10;&#10;AI-generated content may be incorrect.">
            <a:extLst>
              <a:ext uri="{FF2B5EF4-FFF2-40B4-BE49-F238E27FC236}">
                <a16:creationId xmlns:a16="http://schemas.microsoft.com/office/drawing/2014/main" id="{A6A1FD97-C386-4644-A3E9-78DD5ECBDC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white background&#10;&#10;AI-generated content may be incorrect.">
            <a:extLst>
              <a:ext uri="{FF2B5EF4-FFF2-40B4-BE49-F238E27FC236}">
                <a16:creationId xmlns:a16="http://schemas.microsoft.com/office/drawing/2014/main" id="{D705F5A4-A501-44E2-93DA-830A4D91CD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blue and grey logo&#10;&#10;AI-generated content may be incorrect.">
            <a:extLst>
              <a:ext uri="{FF2B5EF4-FFF2-40B4-BE49-F238E27FC236}">
                <a16:creationId xmlns:a16="http://schemas.microsoft.com/office/drawing/2014/main" id="{EE82370D-EE02-4A81-A3B0-B1A3B754F2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3009900"/>
            <a:ext cx="6324600" cy="976313"/>
          </a:xfrm>
        </p:spPr>
        <p:txBody>
          <a:bodyPr/>
          <a:lstStyle/>
          <a:p>
            <a:pPr algn="ctr" eaLnBrk="1" fontAlgn="auto" hangingPunct="1">
              <a:spcAft>
                <a:spcPts val="0"/>
              </a:spcAft>
              <a:defRPr/>
            </a:pPr>
            <a:r>
              <a:rPr lang="en-US" sz="3600" b="1" dirty="0">
                <a:solidFill>
                  <a:srgbClr val="000066"/>
                </a:solidFill>
                <a:ea typeface="+mj-ea"/>
                <a:cs typeface="+mj-cs"/>
              </a:rPr>
              <a:t>Practice!</a:t>
            </a:r>
          </a:p>
        </p:txBody>
      </p:sp>
      <p:cxnSp>
        <p:nvCxnSpPr>
          <p:cNvPr id="123906" name="Straight Connector 4"/>
          <p:cNvCxnSpPr>
            <a:cxnSpLocks noChangeShapeType="1"/>
          </p:cNvCxnSpPr>
          <p:nvPr/>
        </p:nvCxnSpPr>
        <p:spPr bwMode="auto">
          <a:xfrm>
            <a:off x="2324100" y="2922588"/>
            <a:ext cx="4495800" cy="1587"/>
          </a:xfrm>
          <a:prstGeom prst="line">
            <a:avLst/>
          </a:prstGeom>
          <a:noFill/>
          <a:ln w="25400">
            <a:solidFill>
              <a:srgbClr val="6B9EC6"/>
            </a:solidFill>
            <a:prstDash val="dot"/>
            <a:round/>
            <a:headEnd/>
            <a:tailEnd/>
          </a:ln>
        </p:spPr>
      </p:cxnSp>
      <p:cxnSp>
        <p:nvCxnSpPr>
          <p:cNvPr id="123907" name="Straight Connector 5"/>
          <p:cNvCxnSpPr>
            <a:cxnSpLocks noChangeShapeType="1"/>
          </p:cNvCxnSpPr>
          <p:nvPr/>
        </p:nvCxnSpPr>
        <p:spPr bwMode="auto">
          <a:xfrm>
            <a:off x="2324100" y="3986213"/>
            <a:ext cx="4495800" cy="1587"/>
          </a:xfrm>
          <a:prstGeom prst="line">
            <a:avLst/>
          </a:prstGeom>
          <a:noFill/>
          <a:ln w="25400">
            <a:solidFill>
              <a:srgbClr val="6B9EC6"/>
            </a:solidFill>
            <a:prstDash val="dot"/>
            <a:round/>
            <a:headEnd/>
            <a:tailEnd/>
          </a:ln>
        </p:spPr>
      </p:cxnSp>
      <p:sp>
        <p:nvSpPr>
          <p:cNvPr id="5" name="Footer Placeholder 1">
            <a:extLst>
              <a:ext uri="{FF2B5EF4-FFF2-40B4-BE49-F238E27FC236}">
                <a16:creationId xmlns:a16="http://schemas.microsoft.com/office/drawing/2014/main" id="{86AA9F63-031E-49F7-88E4-87BB1E48C83A}"/>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6" name="Picture 5">
            <a:extLst>
              <a:ext uri="{FF2B5EF4-FFF2-40B4-BE49-F238E27FC236}">
                <a16:creationId xmlns:a16="http://schemas.microsoft.com/office/drawing/2014/main" id="{43642135-2A8D-4EF5-852B-9B868596E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green text on a black background&#10;&#10;AI-generated content may be incorrect.">
            <a:extLst>
              <a:ext uri="{FF2B5EF4-FFF2-40B4-BE49-F238E27FC236}">
                <a16:creationId xmlns:a16="http://schemas.microsoft.com/office/drawing/2014/main" id="{0DBA493F-89EB-4EBE-B576-F926326344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693113E8-1CFE-44E1-B309-943C73E71835}"/>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9" name="Slide Number Placeholder 2">
            <a:extLst>
              <a:ext uri="{FF2B5EF4-FFF2-40B4-BE49-F238E27FC236}">
                <a16:creationId xmlns:a16="http://schemas.microsoft.com/office/drawing/2014/main" id="{11B65604-E2C2-4EF2-A85C-CC3FB2C3A4CD}"/>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29</a:t>
            </a:fld>
            <a:endParaRPr lang="en-US" altLang="en-US" sz="800" b="1" dirty="0">
              <a:solidFill>
                <a:schemeClr val="bg1"/>
              </a:solidFill>
            </a:endParaRPr>
          </a:p>
        </p:txBody>
      </p:sp>
      <p:pic>
        <p:nvPicPr>
          <p:cNvPr id="10" name="Picture 9" descr="A black and white sign with black text&#10;&#10;AI-generated content may be incorrect.">
            <a:extLst>
              <a:ext uri="{FF2B5EF4-FFF2-40B4-BE49-F238E27FC236}">
                <a16:creationId xmlns:a16="http://schemas.microsoft.com/office/drawing/2014/main" id="{78E10D55-6243-4CD9-9D22-1202E33F03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green text on a white background&#10;&#10;AI-generated content may be incorrect.">
            <a:extLst>
              <a:ext uri="{FF2B5EF4-FFF2-40B4-BE49-F238E27FC236}">
                <a16:creationId xmlns:a16="http://schemas.microsoft.com/office/drawing/2014/main" id="{CCCA9C67-9AA3-4401-8359-80D9F6EB6D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blue and grey logo&#10;&#10;AI-generated content may be incorrect.">
            <a:extLst>
              <a:ext uri="{FF2B5EF4-FFF2-40B4-BE49-F238E27FC236}">
                <a16:creationId xmlns:a16="http://schemas.microsoft.com/office/drawing/2014/main" id="{BE5625E8-1EC9-4DBF-A78C-7A338CB532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Content Placeholder 3" descr="Tool case &amp; hoses 026.JPG"/>
          <p:cNvPicPr>
            <a:picLocks noGrp="1" noChangeAspect="1"/>
          </p:cNvPicPr>
          <p:nvPr>
            <p:ph idx="1"/>
          </p:nvPr>
        </p:nvPicPr>
        <p:blipFill>
          <a:blip r:embed="rId3"/>
          <a:srcRect l="-13281" r="-13281"/>
          <a:stretch>
            <a:fillRect/>
          </a:stretch>
        </p:blipFill>
        <p:spPr>
          <a:xfrm>
            <a:off x="1409700" y="1499441"/>
            <a:ext cx="6262688" cy="4573587"/>
          </a:xfrm>
        </p:spPr>
      </p:pic>
      <p:sp>
        <p:nvSpPr>
          <p:cNvPr id="2" name="Title 1"/>
          <p:cNvSpPr>
            <a:spLocks noGrp="1"/>
          </p:cNvSpPr>
          <p:nvPr>
            <p:ph type="title"/>
          </p:nvPr>
        </p:nvSpPr>
        <p:spPr>
          <a:xfrm>
            <a:off x="1879600" y="-72977"/>
            <a:ext cx="5384800" cy="901700"/>
          </a:xfrm>
        </p:spPr>
        <p:txBody>
          <a:bodyPr/>
          <a:lstStyle/>
          <a:p>
            <a:pPr algn="ctr" eaLnBrk="1" fontAlgn="auto" hangingPunct="1">
              <a:spcAft>
                <a:spcPts val="0"/>
              </a:spcAft>
              <a:defRPr/>
            </a:pPr>
            <a:r>
              <a:rPr lang="en-US" dirty="0">
                <a:ea typeface="+mj-ea"/>
                <a:cs typeface="+mj-cs"/>
              </a:rPr>
              <a:t>Necessary Equipment</a:t>
            </a:r>
          </a:p>
        </p:txBody>
      </p:sp>
      <p:pic>
        <p:nvPicPr>
          <p:cNvPr id="21507" name="Picture 7" descr="blower door test.jpg"/>
          <p:cNvPicPr>
            <a:picLocks noChangeAspect="1"/>
          </p:cNvPicPr>
          <p:nvPr/>
        </p:nvPicPr>
        <p:blipFill>
          <a:blip r:embed="rId4"/>
          <a:srcRect l="43634" t="6000" r="-2000" b="14610"/>
          <a:stretch>
            <a:fillRect/>
          </a:stretch>
        </p:blipFill>
        <p:spPr bwMode="auto">
          <a:xfrm>
            <a:off x="0" y="751728"/>
            <a:ext cx="2946400" cy="5322888"/>
          </a:xfrm>
          <a:prstGeom prst="rect">
            <a:avLst/>
          </a:prstGeom>
          <a:noFill/>
          <a:ln w="9525">
            <a:noFill/>
            <a:miter lim="800000"/>
            <a:headEnd/>
            <a:tailEnd/>
          </a:ln>
        </p:spPr>
      </p:pic>
      <p:pic>
        <p:nvPicPr>
          <p:cNvPr id="21508" name="Picture 6" descr="Colored hoses 002.JPG"/>
          <p:cNvPicPr>
            <a:picLocks noChangeAspect="1"/>
          </p:cNvPicPr>
          <p:nvPr/>
        </p:nvPicPr>
        <p:blipFill>
          <a:blip r:embed="rId5"/>
          <a:srcRect l="11591" t="7590" r="4047" b="14240"/>
          <a:stretch>
            <a:fillRect/>
          </a:stretch>
        </p:blipFill>
        <p:spPr bwMode="auto">
          <a:xfrm>
            <a:off x="2843401" y="748553"/>
            <a:ext cx="4065399" cy="2932113"/>
          </a:xfrm>
          <a:prstGeom prst="rect">
            <a:avLst/>
          </a:prstGeom>
          <a:noFill/>
          <a:ln w="9525">
            <a:noFill/>
            <a:miter lim="800000"/>
            <a:headEnd/>
            <a:tailEnd/>
          </a:ln>
        </p:spPr>
      </p:pic>
      <p:pic>
        <p:nvPicPr>
          <p:cNvPr id="21509" name="Picture 7" descr="Colored hoses 004.JPG"/>
          <p:cNvPicPr>
            <a:picLocks noChangeAspect="1"/>
          </p:cNvPicPr>
          <p:nvPr/>
        </p:nvPicPr>
        <p:blipFill>
          <a:blip r:embed="rId6"/>
          <a:srcRect l="6560" t="2299" r="48380" b="21072"/>
          <a:stretch>
            <a:fillRect/>
          </a:stretch>
        </p:blipFill>
        <p:spPr bwMode="auto">
          <a:xfrm>
            <a:off x="6908801" y="751728"/>
            <a:ext cx="2235200" cy="2895600"/>
          </a:xfrm>
          <a:prstGeom prst="rect">
            <a:avLst/>
          </a:prstGeom>
          <a:noFill/>
          <a:ln w="9525">
            <a:noFill/>
            <a:miter lim="800000"/>
            <a:headEnd/>
            <a:tailEnd/>
          </a:ln>
        </p:spPr>
      </p:pic>
      <p:sp>
        <p:nvSpPr>
          <p:cNvPr id="21510" name="TextBox 8"/>
          <p:cNvSpPr txBox="1">
            <a:spLocks noChangeArrowheads="1"/>
          </p:cNvSpPr>
          <p:nvPr/>
        </p:nvSpPr>
        <p:spPr bwMode="auto">
          <a:xfrm>
            <a:off x="3082925" y="5727261"/>
            <a:ext cx="3886200" cy="230188"/>
          </a:xfrm>
          <a:prstGeom prst="rect">
            <a:avLst/>
          </a:prstGeom>
          <a:noFill/>
          <a:ln w="9525">
            <a:noFill/>
            <a:miter lim="800000"/>
            <a:headEnd/>
            <a:tailEnd/>
          </a:ln>
        </p:spPr>
        <p:txBody>
          <a:bodyPr>
            <a:spAutoFit/>
          </a:bodyPr>
          <a:lstStyle/>
          <a:p>
            <a:pPr algn="r"/>
            <a:r>
              <a:rPr lang="en-US" sz="900" i="1">
                <a:solidFill>
                  <a:schemeClr val="bg1"/>
                </a:solidFill>
              </a:rPr>
              <a:t>Photos courtesy of the US Department of Energy</a:t>
            </a:r>
          </a:p>
        </p:txBody>
      </p:sp>
      <p:sp>
        <p:nvSpPr>
          <p:cNvPr id="21512" name="Text Box 9"/>
          <p:cNvSpPr txBox="1">
            <a:spLocks noChangeArrowheads="1"/>
          </p:cNvSpPr>
          <p:nvPr/>
        </p:nvSpPr>
        <p:spPr bwMode="auto">
          <a:xfrm>
            <a:off x="403225" y="1552575"/>
            <a:ext cx="1863725" cy="457200"/>
          </a:xfrm>
          <a:prstGeom prst="rect">
            <a:avLst/>
          </a:prstGeom>
          <a:noFill/>
          <a:ln w="9525">
            <a:noFill/>
            <a:miter lim="800000"/>
            <a:headEnd/>
            <a:tailEnd/>
          </a:ln>
        </p:spPr>
        <p:txBody>
          <a:bodyPr wrap="none">
            <a:spAutoFit/>
          </a:bodyPr>
          <a:lstStyle/>
          <a:p>
            <a:pPr defTabSz="914400"/>
            <a:r>
              <a:rPr lang="en-US" dirty="0">
                <a:solidFill>
                  <a:schemeClr val="bg1"/>
                </a:solidFill>
              </a:rPr>
              <a:t>Blower Door</a:t>
            </a:r>
          </a:p>
        </p:txBody>
      </p:sp>
      <p:sp>
        <p:nvSpPr>
          <p:cNvPr id="21513" name="Text Box 10"/>
          <p:cNvSpPr txBox="1">
            <a:spLocks noChangeArrowheads="1"/>
          </p:cNvSpPr>
          <p:nvPr/>
        </p:nvSpPr>
        <p:spPr bwMode="auto">
          <a:xfrm>
            <a:off x="2843401" y="706719"/>
            <a:ext cx="2265364" cy="400110"/>
          </a:xfrm>
          <a:prstGeom prst="rect">
            <a:avLst/>
          </a:prstGeom>
          <a:noFill/>
          <a:ln w="9525">
            <a:noFill/>
            <a:miter lim="800000"/>
            <a:headEnd/>
            <a:tailEnd/>
          </a:ln>
        </p:spPr>
        <p:txBody>
          <a:bodyPr wrap="none">
            <a:spAutoFit/>
          </a:bodyPr>
          <a:lstStyle/>
          <a:p>
            <a:r>
              <a:rPr lang="en-US" sz="2000" dirty="0">
                <a:solidFill>
                  <a:schemeClr val="bg1"/>
                </a:solidFill>
              </a:rPr>
              <a:t>Digital Manometer</a:t>
            </a:r>
          </a:p>
        </p:txBody>
      </p:sp>
      <p:sp>
        <p:nvSpPr>
          <p:cNvPr id="21514" name="Text Box 11"/>
          <p:cNvSpPr txBox="1">
            <a:spLocks noChangeArrowheads="1"/>
          </p:cNvSpPr>
          <p:nvPr/>
        </p:nvSpPr>
        <p:spPr bwMode="auto">
          <a:xfrm>
            <a:off x="2946400" y="5371353"/>
            <a:ext cx="2303463" cy="457200"/>
          </a:xfrm>
          <a:prstGeom prst="rect">
            <a:avLst/>
          </a:prstGeom>
          <a:noFill/>
          <a:ln w="9525">
            <a:noFill/>
            <a:miter lim="800000"/>
            <a:headEnd/>
            <a:tailEnd/>
          </a:ln>
        </p:spPr>
        <p:txBody>
          <a:bodyPr wrap="none">
            <a:spAutoFit/>
          </a:bodyPr>
          <a:lstStyle/>
          <a:p>
            <a:r>
              <a:rPr lang="en-US" dirty="0">
                <a:solidFill>
                  <a:schemeClr val="bg1"/>
                </a:solidFill>
              </a:rPr>
              <a:t>Pressure hoses</a:t>
            </a:r>
          </a:p>
        </p:txBody>
      </p:sp>
      <p:sp>
        <p:nvSpPr>
          <p:cNvPr id="21515" name="Text Box 12"/>
          <p:cNvSpPr txBox="1">
            <a:spLocks noChangeArrowheads="1"/>
          </p:cNvSpPr>
          <p:nvPr/>
        </p:nvSpPr>
        <p:spPr bwMode="auto">
          <a:xfrm>
            <a:off x="7005638" y="1247775"/>
            <a:ext cx="184150" cy="457200"/>
          </a:xfrm>
          <a:prstGeom prst="rect">
            <a:avLst/>
          </a:prstGeom>
          <a:noFill/>
          <a:ln w="9525">
            <a:noFill/>
            <a:miter lim="800000"/>
            <a:headEnd/>
            <a:tailEnd/>
          </a:ln>
        </p:spPr>
        <p:txBody>
          <a:bodyPr wrap="none">
            <a:spAutoFit/>
          </a:bodyPr>
          <a:lstStyle/>
          <a:p>
            <a:endParaRPr lang="en-US">
              <a:solidFill>
                <a:schemeClr val="accent2"/>
              </a:solidFill>
            </a:endParaRPr>
          </a:p>
        </p:txBody>
      </p:sp>
      <p:sp>
        <p:nvSpPr>
          <p:cNvPr id="21516" name="Text Box 13"/>
          <p:cNvSpPr txBox="1">
            <a:spLocks noChangeArrowheads="1"/>
          </p:cNvSpPr>
          <p:nvPr/>
        </p:nvSpPr>
        <p:spPr bwMode="auto">
          <a:xfrm>
            <a:off x="7005638" y="3693366"/>
            <a:ext cx="1708150" cy="457200"/>
          </a:xfrm>
          <a:prstGeom prst="rect">
            <a:avLst/>
          </a:prstGeom>
          <a:noFill/>
          <a:ln w="9525">
            <a:noFill/>
            <a:miter lim="800000"/>
            <a:headEnd/>
            <a:tailEnd/>
          </a:ln>
        </p:spPr>
        <p:txBody>
          <a:bodyPr wrap="none">
            <a:spAutoFit/>
          </a:bodyPr>
          <a:lstStyle/>
          <a:p>
            <a:r>
              <a:rPr lang="en-US">
                <a:solidFill>
                  <a:srgbClr val="000066"/>
                </a:solidFill>
              </a:rPr>
              <a:t>ZPD charts</a:t>
            </a:r>
          </a:p>
        </p:txBody>
      </p:sp>
      <p:sp>
        <p:nvSpPr>
          <p:cNvPr id="21517" name="Text Box 14"/>
          <p:cNvSpPr txBox="1">
            <a:spLocks noChangeArrowheads="1"/>
          </p:cNvSpPr>
          <p:nvPr/>
        </p:nvSpPr>
        <p:spPr bwMode="auto">
          <a:xfrm>
            <a:off x="7005638" y="4476003"/>
            <a:ext cx="2049462" cy="581025"/>
          </a:xfrm>
          <a:prstGeom prst="rect">
            <a:avLst/>
          </a:prstGeom>
          <a:noFill/>
          <a:ln w="9525">
            <a:noFill/>
            <a:miter lim="800000"/>
            <a:headEnd/>
            <a:tailEnd/>
          </a:ln>
        </p:spPr>
        <p:txBody>
          <a:bodyPr>
            <a:spAutoFit/>
          </a:bodyPr>
          <a:lstStyle/>
          <a:p>
            <a:r>
              <a:rPr lang="en-US" sz="1600">
                <a:solidFill>
                  <a:srgbClr val="333333"/>
                </a:solidFill>
              </a:rPr>
              <a:t>Flow method</a:t>
            </a:r>
          </a:p>
          <a:p>
            <a:endParaRPr lang="en-US" sz="1600">
              <a:solidFill>
                <a:schemeClr val="accent2"/>
              </a:solidFill>
            </a:endParaRPr>
          </a:p>
        </p:txBody>
      </p:sp>
      <p:sp>
        <p:nvSpPr>
          <p:cNvPr id="21518" name="Text Box 15"/>
          <p:cNvSpPr txBox="1">
            <a:spLocks noChangeArrowheads="1"/>
          </p:cNvSpPr>
          <p:nvPr/>
        </p:nvSpPr>
        <p:spPr bwMode="auto">
          <a:xfrm>
            <a:off x="7005638" y="4150566"/>
            <a:ext cx="2049462" cy="336550"/>
          </a:xfrm>
          <a:prstGeom prst="rect">
            <a:avLst/>
          </a:prstGeom>
          <a:noFill/>
          <a:ln w="9525">
            <a:noFill/>
            <a:miter lim="800000"/>
            <a:headEnd/>
            <a:tailEnd/>
          </a:ln>
        </p:spPr>
        <p:txBody>
          <a:bodyPr wrap="none">
            <a:spAutoFit/>
          </a:bodyPr>
          <a:lstStyle/>
          <a:p>
            <a:r>
              <a:rPr lang="en-US" sz="1600">
                <a:solidFill>
                  <a:srgbClr val="333333"/>
                </a:solidFill>
              </a:rPr>
              <a:t>Open a door method</a:t>
            </a:r>
          </a:p>
        </p:txBody>
      </p:sp>
      <p:sp>
        <p:nvSpPr>
          <p:cNvPr id="21519" name="Text Box 16"/>
          <p:cNvSpPr txBox="1">
            <a:spLocks noChangeArrowheads="1"/>
          </p:cNvSpPr>
          <p:nvPr/>
        </p:nvSpPr>
        <p:spPr bwMode="auto">
          <a:xfrm>
            <a:off x="7280275" y="4952253"/>
            <a:ext cx="1690688" cy="942975"/>
          </a:xfrm>
          <a:prstGeom prst="rect">
            <a:avLst/>
          </a:prstGeom>
          <a:noFill/>
          <a:ln w="9525">
            <a:noFill/>
            <a:miter lim="800000"/>
            <a:headEnd/>
            <a:tailEnd/>
          </a:ln>
        </p:spPr>
        <p:txBody>
          <a:bodyPr wrap="none">
            <a:spAutoFit/>
          </a:bodyPr>
          <a:lstStyle/>
          <a:p>
            <a:r>
              <a:rPr lang="en-US" sz="1400" dirty="0">
                <a:solidFill>
                  <a:srgbClr val="333333"/>
                </a:solidFill>
              </a:rPr>
              <a:t>For:</a:t>
            </a:r>
          </a:p>
          <a:p>
            <a:r>
              <a:rPr lang="en-US" sz="1400" dirty="0">
                <a:solidFill>
                  <a:srgbClr val="333333"/>
                </a:solidFill>
              </a:rPr>
              <a:t>1. House to Zone </a:t>
            </a:r>
          </a:p>
          <a:p>
            <a:r>
              <a:rPr lang="en-US" sz="1400" dirty="0">
                <a:solidFill>
                  <a:srgbClr val="333333"/>
                </a:solidFill>
              </a:rPr>
              <a:t>2. Zone to Outside </a:t>
            </a:r>
          </a:p>
          <a:p>
            <a:r>
              <a:rPr lang="en-US" sz="1400" dirty="0">
                <a:solidFill>
                  <a:srgbClr val="333333"/>
                </a:solidFill>
              </a:rPr>
              <a:t>measurements</a:t>
            </a:r>
          </a:p>
        </p:txBody>
      </p:sp>
      <p:sp>
        <p:nvSpPr>
          <p:cNvPr id="17" name="Footer Placeholder 1">
            <a:extLst>
              <a:ext uri="{FF2B5EF4-FFF2-40B4-BE49-F238E27FC236}">
                <a16:creationId xmlns:a16="http://schemas.microsoft.com/office/drawing/2014/main" id="{290A33BC-0046-46AF-B1FB-AADEED162B60}"/>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18" name="Picture 17">
            <a:extLst>
              <a:ext uri="{FF2B5EF4-FFF2-40B4-BE49-F238E27FC236}">
                <a16:creationId xmlns:a16="http://schemas.microsoft.com/office/drawing/2014/main" id="{1C1F8C5E-DFCA-45F7-93D1-D53F119356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green text on a black background&#10;&#10;AI-generated content may be incorrect.">
            <a:extLst>
              <a:ext uri="{FF2B5EF4-FFF2-40B4-BE49-F238E27FC236}">
                <a16:creationId xmlns:a16="http://schemas.microsoft.com/office/drawing/2014/main" id="{78CDA0FF-1AF3-436B-914D-687FC3ECE8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74180443-CDC7-4400-BDC0-E336F96186B8}"/>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1" name="Slide Number Placeholder 2">
            <a:extLst>
              <a:ext uri="{FF2B5EF4-FFF2-40B4-BE49-F238E27FC236}">
                <a16:creationId xmlns:a16="http://schemas.microsoft.com/office/drawing/2014/main" id="{D8334D77-C322-4974-B39D-8C6C412B2318}"/>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a:t>
            </a:fld>
            <a:endParaRPr lang="en-US" altLang="en-US" sz="800" b="1" dirty="0">
              <a:solidFill>
                <a:schemeClr val="bg1"/>
              </a:solidFill>
            </a:endParaRPr>
          </a:p>
        </p:txBody>
      </p:sp>
      <p:pic>
        <p:nvPicPr>
          <p:cNvPr id="22" name="Picture 21" descr="A black and white sign with black text&#10;&#10;AI-generated content may be incorrect.">
            <a:extLst>
              <a:ext uri="{FF2B5EF4-FFF2-40B4-BE49-F238E27FC236}">
                <a16:creationId xmlns:a16="http://schemas.microsoft.com/office/drawing/2014/main" id="{612A108B-E4F0-4573-A0EC-A97283DC7E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 green text on a white background&#10;&#10;AI-generated content may be incorrect.">
            <a:extLst>
              <a:ext uri="{FF2B5EF4-FFF2-40B4-BE49-F238E27FC236}">
                <a16:creationId xmlns:a16="http://schemas.microsoft.com/office/drawing/2014/main" id="{5CEDABA7-CC6F-44F2-A0F6-8E721C69B00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A blue and grey logo&#10;&#10;AI-generated content may be incorrect.">
            <a:extLst>
              <a:ext uri="{FF2B5EF4-FFF2-40B4-BE49-F238E27FC236}">
                <a16:creationId xmlns:a16="http://schemas.microsoft.com/office/drawing/2014/main" id="{19543530-E5AF-4A01-88DE-F6E56F7A7D3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9" descr="ZPD_HouseFigure_C.png"/>
          <p:cNvPicPr>
            <a:picLocks noChangeAspect="1"/>
          </p:cNvPicPr>
          <p:nvPr/>
        </p:nvPicPr>
        <p:blipFill rotWithShape="1">
          <a:blip r:embed="rId3"/>
          <a:srcRect l="25731" t="14432" r="30921" b="27192"/>
          <a:stretch/>
        </p:blipFill>
        <p:spPr bwMode="auto">
          <a:xfrm>
            <a:off x="141560" y="986028"/>
            <a:ext cx="4687410" cy="4643022"/>
          </a:xfrm>
          <a:prstGeom prst="rect">
            <a:avLst/>
          </a:prstGeom>
          <a:noFill/>
          <a:ln w="9525">
            <a:noFill/>
            <a:miter lim="800000"/>
            <a:headEnd/>
            <a:tailEnd/>
          </a:ln>
        </p:spPr>
      </p:pic>
      <p:sp>
        <p:nvSpPr>
          <p:cNvPr id="125954" name="Text Box 22"/>
          <p:cNvSpPr txBox="1">
            <a:spLocks noChangeArrowheads="1"/>
          </p:cNvSpPr>
          <p:nvPr/>
        </p:nvSpPr>
        <p:spPr bwMode="auto">
          <a:xfrm>
            <a:off x="4758429" y="1335263"/>
            <a:ext cx="4591050" cy="5170646"/>
          </a:xfrm>
          <a:prstGeom prst="rect">
            <a:avLst/>
          </a:prstGeom>
          <a:noFill/>
          <a:ln w="9525">
            <a:noFill/>
            <a:miter lim="800000"/>
            <a:headEnd/>
            <a:tailEnd/>
          </a:ln>
        </p:spPr>
        <p:txBody>
          <a:bodyPr>
            <a:spAutoFit/>
          </a:bodyPr>
          <a:lstStyle/>
          <a:p>
            <a:pPr>
              <a:lnSpc>
                <a:spcPct val="150000"/>
              </a:lnSpc>
            </a:pPr>
            <a:endParaRPr lang="en-US" sz="200" b="1" dirty="0">
              <a:solidFill>
                <a:srgbClr val="000066"/>
              </a:solidFill>
            </a:endParaRPr>
          </a:p>
          <a:p>
            <a:pPr>
              <a:lnSpc>
                <a:spcPct val="150000"/>
              </a:lnSpc>
            </a:pPr>
            <a:endParaRPr lang="en-US" sz="200" b="1" dirty="0">
              <a:solidFill>
                <a:srgbClr val="000066"/>
              </a:solidFill>
            </a:endParaRPr>
          </a:p>
          <a:p>
            <a:r>
              <a:rPr lang="en-US" sz="2000" b="1" dirty="0">
                <a:solidFill>
                  <a:srgbClr val="130A88"/>
                </a:solidFill>
              </a:rPr>
              <a:t>Which Method?</a:t>
            </a:r>
          </a:p>
          <a:p>
            <a:endParaRPr lang="en-US" sz="2000" b="1" dirty="0">
              <a:solidFill>
                <a:srgbClr val="130A88"/>
              </a:solidFill>
            </a:endParaRPr>
          </a:p>
          <a:p>
            <a:r>
              <a:rPr lang="en-US" sz="2000" b="1" u="sng" dirty="0">
                <a:solidFill>
                  <a:srgbClr val="130A88"/>
                </a:solidFill>
              </a:rPr>
              <a:t>Open a Door</a:t>
            </a:r>
            <a:r>
              <a:rPr lang="en-US" sz="2000" dirty="0">
                <a:solidFill>
                  <a:srgbClr val="130A88"/>
                </a:solidFill>
              </a:rPr>
              <a:t> – large opening from H-Z, or Z-Outside (0PA).</a:t>
            </a:r>
          </a:p>
          <a:p>
            <a:r>
              <a:rPr lang="en-US" sz="2000" dirty="0">
                <a:solidFill>
                  <a:srgbClr val="50565C"/>
                </a:solidFill>
              </a:rPr>
              <a:t>                   </a:t>
            </a:r>
            <a:r>
              <a:rPr lang="en-US" sz="2000" dirty="0">
                <a:solidFill>
                  <a:srgbClr val="811119"/>
                </a:solidFill>
              </a:rPr>
              <a:t>or</a:t>
            </a:r>
          </a:p>
          <a:p>
            <a:r>
              <a:rPr lang="en-US" sz="2000" b="1" u="sng" dirty="0">
                <a:solidFill>
                  <a:srgbClr val="130A88"/>
                </a:solidFill>
              </a:rPr>
              <a:t>Flow</a:t>
            </a:r>
            <a:r>
              <a:rPr lang="en-US" sz="2000" dirty="0">
                <a:solidFill>
                  <a:srgbClr val="130A88"/>
                </a:solidFill>
              </a:rPr>
              <a:t> – small opening from H-Z, or Z-Outside</a:t>
            </a:r>
            <a:r>
              <a:rPr lang="en-US" sz="2000" dirty="0"/>
              <a:t> </a:t>
            </a:r>
            <a:r>
              <a:rPr lang="en-US" sz="2000" dirty="0">
                <a:solidFill>
                  <a:srgbClr val="130A88"/>
                </a:solidFill>
              </a:rPr>
              <a:t>(over 6PA change).</a:t>
            </a:r>
          </a:p>
          <a:p>
            <a:endParaRPr lang="en-US" sz="2000" dirty="0">
              <a:solidFill>
                <a:srgbClr val="50565C"/>
              </a:solidFill>
            </a:endParaRPr>
          </a:p>
          <a:p>
            <a:r>
              <a:rPr lang="en-US" sz="2000" dirty="0">
                <a:solidFill>
                  <a:schemeClr val="hlink"/>
                </a:solidFill>
              </a:rPr>
              <a:t>Data: 2,050 CFM50. House in winter mode. H-G = 40PA.</a:t>
            </a:r>
          </a:p>
          <a:p>
            <a:endParaRPr lang="en-US" sz="2000" dirty="0">
              <a:solidFill>
                <a:schemeClr val="hlink"/>
              </a:solidFill>
            </a:endParaRPr>
          </a:p>
          <a:p>
            <a:r>
              <a:rPr lang="en-US" sz="2000" dirty="0">
                <a:solidFill>
                  <a:schemeClr val="hlink"/>
                </a:solidFill>
              </a:rPr>
              <a:t>2,550 CFM50 with house door to garage open. H-G = 0PA.</a:t>
            </a:r>
          </a:p>
          <a:p>
            <a:endParaRPr lang="en-US" sz="2000" dirty="0">
              <a:solidFill>
                <a:srgbClr val="50565C"/>
              </a:solidFill>
            </a:endParaRPr>
          </a:p>
          <a:p>
            <a:endParaRPr lang="en-US" sz="2000" dirty="0">
              <a:solidFill>
                <a:srgbClr val="50565C"/>
              </a:solidFill>
            </a:endParaRPr>
          </a:p>
          <a:p>
            <a:endParaRPr lang="en-US" dirty="0">
              <a:solidFill>
                <a:srgbClr val="50565C"/>
              </a:solidFill>
            </a:endParaRPr>
          </a:p>
        </p:txBody>
      </p:sp>
      <p:grpSp>
        <p:nvGrpSpPr>
          <p:cNvPr id="125955" name="Group 30"/>
          <p:cNvGrpSpPr>
            <a:grpSpLocks/>
          </p:cNvGrpSpPr>
          <p:nvPr/>
        </p:nvGrpSpPr>
        <p:grpSpPr bwMode="auto">
          <a:xfrm>
            <a:off x="1363380" y="3456348"/>
            <a:ext cx="1230313" cy="1363662"/>
            <a:chOff x="1538286" y="4094163"/>
            <a:chExt cx="1230314" cy="1364166"/>
          </a:xfrm>
        </p:grpSpPr>
        <p:pic>
          <p:nvPicPr>
            <p:cNvPr id="125967" name="Picture 26"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125968" name="Freeform 28"/>
            <p:cNvSpPr>
              <a:spLocks noChangeArrowheads="1"/>
            </p:cNvSpPr>
            <p:nvPr/>
          </p:nvSpPr>
          <p:spPr bwMode="auto">
            <a:xfrm>
              <a:off x="1538286" y="4612139"/>
              <a:ext cx="1103314" cy="264661"/>
            </a:xfrm>
            <a:custGeom>
              <a:avLst/>
              <a:gdLst>
                <a:gd name="T0" fmla="*/ 970122 w 1117600"/>
                <a:gd name="T1" fmla="*/ 2027982 h 215900"/>
                <a:gd name="T2" fmla="*/ 727591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125969" name="Text Box 20"/>
            <p:cNvSpPr txBox="1">
              <a:spLocks noChangeArrowheads="1"/>
            </p:cNvSpPr>
            <p:nvPr/>
          </p:nvSpPr>
          <p:spPr bwMode="auto">
            <a:xfrm>
              <a:off x="2057399" y="4200565"/>
              <a:ext cx="685801" cy="304912"/>
            </a:xfrm>
            <a:prstGeom prst="rect">
              <a:avLst/>
            </a:prstGeom>
            <a:noFill/>
            <a:ln w="9525">
              <a:noFill/>
              <a:miter lim="800000"/>
              <a:headEnd/>
              <a:tailEnd/>
            </a:ln>
          </p:spPr>
          <p:txBody>
            <a:bodyPr>
              <a:spAutoFit/>
            </a:bodyPr>
            <a:lstStyle/>
            <a:p>
              <a:r>
                <a:rPr lang="en-US" sz="1400" b="1">
                  <a:solidFill>
                    <a:srgbClr val="00003E"/>
                  </a:solidFill>
                </a:rPr>
                <a:t>40Pa</a:t>
              </a:r>
            </a:p>
          </p:txBody>
        </p:sp>
      </p:grpSp>
      <p:grpSp>
        <p:nvGrpSpPr>
          <p:cNvPr id="125956" name="Group 30"/>
          <p:cNvGrpSpPr>
            <a:grpSpLocks/>
          </p:cNvGrpSpPr>
          <p:nvPr/>
        </p:nvGrpSpPr>
        <p:grpSpPr bwMode="auto">
          <a:xfrm>
            <a:off x="3011205" y="2610210"/>
            <a:ext cx="1476375" cy="1363663"/>
            <a:chOff x="2006600" y="4094163"/>
            <a:chExt cx="1476374" cy="1364166"/>
          </a:xfrm>
        </p:grpSpPr>
        <p:pic>
          <p:nvPicPr>
            <p:cNvPr id="125964" name="Picture 11"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125965" name="Freeform 12"/>
            <p:cNvSpPr>
              <a:spLocks noChangeArrowheads="1"/>
            </p:cNvSpPr>
            <p:nvPr/>
          </p:nvSpPr>
          <p:spPr bwMode="auto">
            <a:xfrm flipH="1">
              <a:off x="2641600" y="4596663"/>
              <a:ext cx="841374" cy="264661"/>
            </a:xfrm>
            <a:custGeom>
              <a:avLst/>
              <a:gdLst>
                <a:gd name="T0" fmla="*/ 49206 w 1117600"/>
                <a:gd name="T1" fmla="*/ 2027982 h 215900"/>
                <a:gd name="T2" fmla="*/ 36904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125966" name="Text Box 20"/>
            <p:cNvSpPr txBox="1">
              <a:spLocks noChangeArrowheads="1"/>
            </p:cNvSpPr>
            <p:nvPr/>
          </p:nvSpPr>
          <p:spPr bwMode="auto">
            <a:xfrm>
              <a:off x="2057400" y="4200565"/>
              <a:ext cx="685800" cy="304912"/>
            </a:xfrm>
            <a:prstGeom prst="rect">
              <a:avLst/>
            </a:prstGeom>
            <a:noFill/>
            <a:ln w="9525">
              <a:noFill/>
              <a:miter lim="800000"/>
              <a:headEnd/>
              <a:tailEnd/>
            </a:ln>
          </p:spPr>
          <p:txBody>
            <a:bodyPr>
              <a:spAutoFit/>
            </a:bodyPr>
            <a:lstStyle/>
            <a:p>
              <a:r>
                <a:rPr lang="en-US" sz="1400" b="1">
                  <a:solidFill>
                    <a:srgbClr val="00003E"/>
                  </a:solidFill>
                </a:rPr>
                <a:t>50Pa</a:t>
              </a:r>
            </a:p>
          </p:txBody>
        </p:sp>
      </p:grpSp>
      <p:grpSp>
        <p:nvGrpSpPr>
          <p:cNvPr id="125957" name="Group 30"/>
          <p:cNvGrpSpPr>
            <a:grpSpLocks/>
          </p:cNvGrpSpPr>
          <p:nvPr/>
        </p:nvGrpSpPr>
        <p:grpSpPr bwMode="auto">
          <a:xfrm>
            <a:off x="25118" y="3713523"/>
            <a:ext cx="1230312" cy="1365250"/>
            <a:chOff x="1538286" y="4094163"/>
            <a:chExt cx="1230314" cy="1364166"/>
          </a:xfrm>
        </p:grpSpPr>
        <p:pic>
          <p:nvPicPr>
            <p:cNvPr id="125961" name="Picture 15"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125962" name="Freeform 16"/>
            <p:cNvSpPr>
              <a:spLocks noChangeArrowheads="1"/>
            </p:cNvSpPr>
            <p:nvPr/>
          </p:nvSpPr>
          <p:spPr bwMode="auto">
            <a:xfrm>
              <a:off x="1538286" y="4612139"/>
              <a:ext cx="1103314" cy="264661"/>
            </a:xfrm>
            <a:custGeom>
              <a:avLst/>
              <a:gdLst>
                <a:gd name="T0" fmla="*/ 970122 w 1117600"/>
                <a:gd name="T1" fmla="*/ 2027982 h 215900"/>
                <a:gd name="T2" fmla="*/ 727591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125963" name="Text Box 20"/>
            <p:cNvSpPr txBox="1">
              <a:spLocks noChangeArrowheads="1"/>
            </p:cNvSpPr>
            <p:nvPr/>
          </p:nvSpPr>
          <p:spPr bwMode="auto">
            <a:xfrm>
              <a:off x="2057399" y="4200441"/>
              <a:ext cx="685801" cy="336283"/>
            </a:xfrm>
            <a:prstGeom prst="rect">
              <a:avLst/>
            </a:prstGeom>
            <a:noFill/>
            <a:ln w="9525">
              <a:noFill/>
              <a:miter lim="800000"/>
              <a:headEnd/>
              <a:tailEnd/>
            </a:ln>
          </p:spPr>
          <p:txBody>
            <a:bodyPr>
              <a:spAutoFit/>
            </a:bodyPr>
            <a:lstStyle/>
            <a:p>
              <a:r>
                <a:rPr lang="en-US" sz="1600" b="1">
                  <a:solidFill>
                    <a:srgbClr val="00003E"/>
                  </a:solidFill>
                </a:rPr>
                <a:t> </a:t>
              </a:r>
              <a:r>
                <a:rPr lang="en-US" sz="1400" b="1">
                  <a:solidFill>
                    <a:srgbClr val="00003E"/>
                  </a:solidFill>
                </a:rPr>
                <a:t>? Pa</a:t>
              </a:r>
            </a:p>
          </p:txBody>
        </p:sp>
      </p:grpSp>
      <p:sp>
        <p:nvSpPr>
          <p:cNvPr id="20" name="Title 19"/>
          <p:cNvSpPr>
            <a:spLocks noGrp="1"/>
          </p:cNvSpPr>
          <p:nvPr>
            <p:ph type="title" idx="4294967295"/>
          </p:nvPr>
        </p:nvSpPr>
        <p:spPr>
          <a:xfrm>
            <a:off x="1879600" y="72322"/>
            <a:ext cx="5384800" cy="901700"/>
          </a:xfrm>
        </p:spPr>
        <p:txBody>
          <a:bodyPr wrap="square" numCol="1" anchorCtr="0" compatLnSpc="1">
            <a:prstTxWarp prst="textNoShape">
              <a:avLst/>
            </a:prstTxWarp>
          </a:bodyPr>
          <a:lstStyle/>
          <a:p>
            <a:pPr algn="ctr" eaLnBrk="1" hangingPunct="1">
              <a:defRPr/>
            </a:pPr>
            <a:r>
              <a:rPr lang="en-US" dirty="0">
                <a:solidFill>
                  <a:schemeClr val="accent1"/>
                </a:solidFill>
                <a:ea typeface="ＭＳ Ｐゴシック"/>
                <a:cs typeface="ＭＳ Ｐゴシック"/>
              </a:rPr>
              <a:t>Example 1</a:t>
            </a:r>
          </a:p>
        </p:txBody>
      </p:sp>
      <p:sp>
        <p:nvSpPr>
          <p:cNvPr id="125960" name="Text Box 18"/>
          <p:cNvSpPr txBox="1">
            <a:spLocks noChangeArrowheads="1"/>
          </p:cNvSpPr>
          <p:nvPr/>
        </p:nvSpPr>
        <p:spPr bwMode="auto">
          <a:xfrm>
            <a:off x="544230" y="3376973"/>
            <a:ext cx="862013" cy="336550"/>
          </a:xfrm>
          <a:prstGeom prst="rect">
            <a:avLst/>
          </a:prstGeom>
          <a:noFill/>
          <a:ln w="9525">
            <a:noFill/>
            <a:miter lim="800000"/>
            <a:headEnd/>
            <a:tailEnd/>
          </a:ln>
        </p:spPr>
        <p:txBody>
          <a:bodyPr wrap="none">
            <a:spAutoFit/>
          </a:bodyPr>
          <a:lstStyle/>
          <a:p>
            <a:pPr defTabSz="914400"/>
            <a:r>
              <a:rPr lang="en-US" sz="1600">
                <a:solidFill>
                  <a:srgbClr val="130A88"/>
                </a:solidFill>
              </a:rPr>
              <a:t>Garage</a:t>
            </a:r>
          </a:p>
        </p:txBody>
      </p:sp>
      <p:sp>
        <p:nvSpPr>
          <p:cNvPr id="21" name="Footer Placeholder 1">
            <a:extLst>
              <a:ext uri="{FF2B5EF4-FFF2-40B4-BE49-F238E27FC236}">
                <a16:creationId xmlns:a16="http://schemas.microsoft.com/office/drawing/2014/main" id="{4C9A2F3E-BF44-40B1-A543-26EF2E8C8C42}"/>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22" name="Picture 21">
            <a:extLst>
              <a:ext uri="{FF2B5EF4-FFF2-40B4-BE49-F238E27FC236}">
                <a16:creationId xmlns:a16="http://schemas.microsoft.com/office/drawing/2014/main" id="{2C5D3428-8D41-4B03-8E3E-C35D3E6E9A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 green text on a black background&#10;&#10;AI-generated content may be incorrect.">
            <a:extLst>
              <a:ext uri="{FF2B5EF4-FFF2-40B4-BE49-F238E27FC236}">
                <a16:creationId xmlns:a16="http://schemas.microsoft.com/office/drawing/2014/main" id="{E6230949-F224-46CE-91BA-1D2ABDE41D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581FC186-E906-4C9F-8202-28EC47DAE761}"/>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5" name="Slide Number Placeholder 2">
            <a:extLst>
              <a:ext uri="{FF2B5EF4-FFF2-40B4-BE49-F238E27FC236}">
                <a16:creationId xmlns:a16="http://schemas.microsoft.com/office/drawing/2014/main" id="{0E608EBB-3C8F-41BD-88B7-E70E63731DB5}"/>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30</a:t>
            </a:fld>
            <a:endParaRPr lang="en-US" altLang="en-US" sz="800" b="1" dirty="0">
              <a:solidFill>
                <a:schemeClr val="bg1"/>
              </a:solidFill>
            </a:endParaRPr>
          </a:p>
        </p:txBody>
      </p:sp>
      <p:pic>
        <p:nvPicPr>
          <p:cNvPr id="26" name="Picture 25" descr="A black and white sign with black text&#10;&#10;AI-generated content may be incorrect.">
            <a:extLst>
              <a:ext uri="{FF2B5EF4-FFF2-40B4-BE49-F238E27FC236}">
                <a16:creationId xmlns:a16="http://schemas.microsoft.com/office/drawing/2014/main" id="{0F6A681B-FB3B-4826-99B6-400D567C9F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A green text on a white background&#10;&#10;AI-generated content may be incorrect.">
            <a:extLst>
              <a:ext uri="{FF2B5EF4-FFF2-40B4-BE49-F238E27FC236}">
                <a16:creationId xmlns:a16="http://schemas.microsoft.com/office/drawing/2014/main" id="{C50006B1-FBFF-45F8-8A98-C51E67431C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A blue and grey logo&#10;&#10;AI-generated content may be incorrect.">
            <a:extLst>
              <a:ext uri="{FF2B5EF4-FFF2-40B4-BE49-F238E27FC236}">
                <a16:creationId xmlns:a16="http://schemas.microsoft.com/office/drawing/2014/main" id="{32F80A0D-3FD7-4FE8-A391-D92996E7FE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075" y="0"/>
            <a:ext cx="6419850" cy="895350"/>
          </a:xfrm>
        </p:spPr>
        <p:txBody>
          <a:bodyPr wrap="square" numCol="1" anchorCtr="0" compatLnSpc="1">
            <a:prstTxWarp prst="textNoShape">
              <a:avLst/>
            </a:prstTxWarp>
          </a:bodyPr>
          <a:lstStyle/>
          <a:p>
            <a:pPr algn="ctr" eaLnBrk="1" hangingPunct="1">
              <a:defRPr/>
            </a:pPr>
            <a:r>
              <a:rPr lang="en-US" sz="2400" dirty="0">
                <a:ea typeface="ＭＳ Ｐゴシック"/>
                <a:cs typeface="ＭＳ Ｐゴシック"/>
              </a:rPr>
              <a:t>Open A Door Method #1–House to Zone</a:t>
            </a:r>
          </a:p>
        </p:txBody>
      </p:sp>
      <p:graphicFrame>
        <p:nvGraphicFramePr>
          <p:cNvPr id="59394" name="Object 2"/>
          <p:cNvGraphicFramePr>
            <a:graphicFrameLocks noChangeAspect="1"/>
          </p:cNvGraphicFramePr>
          <p:nvPr>
            <p:extLst>
              <p:ext uri="{D42A27DB-BD31-4B8C-83A1-F6EECF244321}">
                <p14:modId xmlns:p14="http://schemas.microsoft.com/office/powerpoint/2010/main" val="1227984508"/>
              </p:ext>
            </p:extLst>
          </p:nvPr>
        </p:nvGraphicFramePr>
        <p:xfrm>
          <a:off x="444500" y="895350"/>
          <a:ext cx="8540750" cy="5257800"/>
        </p:xfrm>
        <a:graphic>
          <a:graphicData uri="http://schemas.openxmlformats.org/presentationml/2006/ole">
            <mc:AlternateContent xmlns:mc="http://schemas.openxmlformats.org/markup-compatibility/2006">
              <mc:Choice xmlns:v="urn:schemas-microsoft-com:vml" Requires="v">
                <p:oleObj spid="_x0000_s8197" name="Acrobat Document" r:id="rId4" imgW="7543800" imgH="5829300" progId="AcroExch.Document.7">
                  <p:embed/>
                </p:oleObj>
              </mc:Choice>
              <mc:Fallback>
                <p:oleObj name="Acrobat Document" r:id="rId4" imgW="7543800" imgH="5829300" progId="AcroExch.Document.7">
                  <p:embed/>
                  <p:pic>
                    <p:nvPicPr>
                      <p:cNvPr id="5939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 y="895350"/>
                        <a:ext cx="854075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6" name="TextBox 6"/>
          <p:cNvSpPr txBox="1">
            <a:spLocks noChangeArrowheads="1"/>
          </p:cNvSpPr>
          <p:nvPr/>
        </p:nvSpPr>
        <p:spPr bwMode="auto">
          <a:xfrm>
            <a:off x="3906838" y="4043363"/>
            <a:ext cx="876300" cy="346075"/>
          </a:xfrm>
          <a:prstGeom prst="rect">
            <a:avLst/>
          </a:prstGeom>
          <a:noFill/>
          <a:ln w="9525">
            <a:noFill/>
            <a:miter lim="800000"/>
            <a:headEnd/>
            <a:tailEnd/>
          </a:ln>
        </p:spPr>
        <p:txBody>
          <a:bodyPr>
            <a:spAutoFit/>
          </a:bodyPr>
          <a:lstStyle/>
          <a:p>
            <a:r>
              <a:rPr lang="en-US" sz="1600" b="1">
                <a:solidFill>
                  <a:srgbClr val="FF0000"/>
                </a:solidFill>
              </a:rPr>
              <a:t>40Pa</a:t>
            </a:r>
          </a:p>
        </p:txBody>
      </p:sp>
      <p:sp>
        <p:nvSpPr>
          <p:cNvPr id="59397" name="TextBox 7"/>
          <p:cNvSpPr txBox="1">
            <a:spLocks noChangeArrowheads="1"/>
          </p:cNvSpPr>
          <p:nvPr/>
        </p:nvSpPr>
        <p:spPr bwMode="auto">
          <a:xfrm>
            <a:off x="5038725" y="4043363"/>
            <a:ext cx="808038" cy="346075"/>
          </a:xfrm>
          <a:prstGeom prst="rect">
            <a:avLst/>
          </a:prstGeom>
          <a:noFill/>
          <a:ln w="9525">
            <a:noFill/>
            <a:miter lim="800000"/>
            <a:headEnd/>
            <a:tailEnd/>
          </a:ln>
        </p:spPr>
        <p:txBody>
          <a:bodyPr>
            <a:spAutoFit/>
          </a:bodyPr>
          <a:lstStyle/>
          <a:p>
            <a:r>
              <a:rPr lang="en-US" sz="1600" b="1">
                <a:solidFill>
                  <a:srgbClr val="FF0000"/>
                </a:solidFill>
              </a:rPr>
              <a:t>2050</a:t>
            </a:r>
          </a:p>
        </p:txBody>
      </p:sp>
      <p:sp>
        <p:nvSpPr>
          <p:cNvPr id="59398" name="TextBox 9"/>
          <p:cNvSpPr txBox="1">
            <a:spLocks noChangeArrowheads="1"/>
          </p:cNvSpPr>
          <p:nvPr/>
        </p:nvSpPr>
        <p:spPr bwMode="auto">
          <a:xfrm>
            <a:off x="6099175" y="4043363"/>
            <a:ext cx="909638" cy="346075"/>
          </a:xfrm>
          <a:prstGeom prst="rect">
            <a:avLst/>
          </a:prstGeom>
          <a:noFill/>
          <a:ln w="9525">
            <a:noFill/>
            <a:miter lim="800000"/>
            <a:headEnd/>
            <a:tailEnd/>
          </a:ln>
        </p:spPr>
        <p:txBody>
          <a:bodyPr>
            <a:spAutoFit/>
          </a:bodyPr>
          <a:lstStyle/>
          <a:p>
            <a:r>
              <a:rPr lang="en-US" sz="1600" b="1">
                <a:solidFill>
                  <a:srgbClr val="FF0000"/>
                </a:solidFill>
              </a:rPr>
              <a:t>2550</a:t>
            </a:r>
          </a:p>
        </p:txBody>
      </p:sp>
      <p:sp>
        <p:nvSpPr>
          <p:cNvPr id="59399" name="TextBox 10"/>
          <p:cNvSpPr txBox="1">
            <a:spLocks noChangeArrowheads="1"/>
          </p:cNvSpPr>
          <p:nvPr/>
        </p:nvSpPr>
        <p:spPr bwMode="auto">
          <a:xfrm>
            <a:off x="7389813" y="4043363"/>
            <a:ext cx="762000" cy="346075"/>
          </a:xfrm>
          <a:prstGeom prst="rect">
            <a:avLst/>
          </a:prstGeom>
          <a:noFill/>
          <a:ln w="9525">
            <a:noFill/>
            <a:miter lim="800000"/>
            <a:headEnd/>
            <a:tailEnd/>
          </a:ln>
        </p:spPr>
        <p:txBody>
          <a:bodyPr>
            <a:spAutoFit/>
          </a:bodyPr>
          <a:lstStyle/>
          <a:p>
            <a:r>
              <a:rPr lang="en-US" sz="1600" b="1">
                <a:solidFill>
                  <a:srgbClr val="FF0000"/>
                </a:solidFill>
              </a:rPr>
              <a:t>500</a:t>
            </a:r>
          </a:p>
        </p:txBody>
      </p:sp>
      <p:sp>
        <p:nvSpPr>
          <p:cNvPr id="59400" name="TextBox 13"/>
          <p:cNvSpPr txBox="1">
            <a:spLocks noChangeArrowheads="1"/>
          </p:cNvSpPr>
          <p:nvPr/>
        </p:nvSpPr>
        <p:spPr bwMode="auto">
          <a:xfrm>
            <a:off x="3975100" y="4570413"/>
            <a:ext cx="693738" cy="346075"/>
          </a:xfrm>
          <a:prstGeom prst="rect">
            <a:avLst/>
          </a:prstGeom>
          <a:noFill/>
          <a:ln w="9525">
            <a:noFill/>
            <a:miter lim="800000"/>
            <a:headEnd/>
            <a:tailEnd/>
          </a:ln>
        </p:spPr>
        <p:txBody>
          <a:bodyPr>
            <a:spAutoFit/>
          </a:bodyPr>
          <a:lstStyle/>
          <a:p>
            <a:r>
              <a:rPr lang="en-US" sz="1600" b="1">
                <a:solidFill>
                  <a:srgbClr val="FF0000"/>
                </a:solidFill>
              </a:rPr>
              <a:t>500</a:t>
            </a:r>
          </a:p>
        </p:txBody>
      </p:sp>
      <p:sp>
        <p:nvSpPr>
          <p:cNvPr id="59401" name="TextBox 18"/>
          <p:cNvSpPr txBox="1">
            <a:spLocks noChangeArrowheads="1"/>
          </p:cNvSpPr>
          <p:nvPr/>
        </p:nvSpPr>
        <p:spPr bwMode="auto">
          <a:xfrm>
            <a:off x="3962400" y="5100638"/>
            <a:ext cx="695325" cy="346075"/>
          </a:xfrm>
          <a:prstGeom prst="rect">
            <a:avLst/>
          </a:prstGeom>
          <a:noFill/>
          <a:ln w="9525">
            <a:noFill/>
            <a:miter lim="800000"/>
            <a:headEnd/>
            <a:tailEnd/>
          </a:ln>
        </p:spPr>
        <p:txBody>
          <a:bodyPr>
            <a:spAutoFit/>
          </a:bodyPr>
          <a:lstStyle/>
          <a:p>
            <a:r>
              <a:rPr lang="en-US" sz="1600" b="1">
                <a:solidFill>
                  <a:srgbClr val="FF0000"/>
                </a:solidFill>
              </a:rPr>
              <a:t>500</a:t>
            </a:r>
          </a:p>
        </p:txBody>
      </p:sp>
      <p:sp>
        <p:nvSpPr>
          <p:cNvPr id="59402" name="TextBox 22"/>
          <p:cNvSpPr txBox="1">
            <a:spLocks noChangeArrowheads="1"/>
          </p:cNvSpPr>
          <p:nvPr/>
        </p:nvSpPr>
        <p:spPr bwMode="auto">
          <a:xfrm>
            <a:off x="3962400" y="5603875"/>
            <a:ext cx="695325" cy="346075"/>
          </a:xfrm>
          <a:prstGeom prst="rect">
            <a:avLst/>
          </a:prstGeom>
          <a:noFill/>
          <a:ln w="9525">
            <a:noFill/>
            <a:miter lim="800000"/>
            <a:headEnd/>
            <a:tailEnd/>
          </a:ln>
        </p:spPr>
        <p:txBody>
          <a:bodyPr>
            <a:spAutoFit/>
          </a:bodyPr>
          <a:lstStyle/>
          <a:p>
            <a:r>
              <a:rPr lang="en-US" sz="1600" b="1">
                <a:solidFill>
                  <a:srgbClr val="FF0000"/>
                </a:solidFill>
              </a:rPr>
              <a:t>500</a:t>
            </a:r>
          </a:p>
        </p:txBody>
      </p:sp>
      <p:sp>
        <p:nvSpPr>
          <p:cNvPr id="24" name="Right Arrow 23"/>
          <p:cNvSpPr>
            <a:spLocks noChangeArrowheads="1"/>
          </p:cNvSpPr>
          <p:nvPr/>
        </p:nvSpPr>
        <p:spPr bwMode="auto">
          <a:xfrm>
            <a:off x="230188" y="2709863"/>
            <a:ext cx="500062" cy="376237"/>
          </a:xfrm>
          <a:prstGeom prst="rightArrow">
            <a:avLst>
              <a:gd name="adj1" fmla="val 50000"/>
              <a:gd name="adj2" fmla="val 49999"/>
            </a:avLst>
          </a:prstGeom>
          <a:solidFill>
            <a:srgbClr val="FF0000"/>
          </a:solidFill>
          <a:ln w="9525">
            <a:noFill/>
            <a:round/>
            <a:headEnd/>
            <a:tailEnd/>
          </a:ln>
          <a:effectLst>
            <a:outerShdw blurRad="50800" dist="38100" dir="2700000">
              <a:srgbClr val="000000">
                <a:alpha val="43000"/>
              </a:srgbClr>
            </a:outerShdw>
          </a:effectLst>
        </p:spPr>
        <p:txBody>
          <a:bodyPr/>
          <a:lstStyle/>
          <a:p>
            <a:pPr algn="ctr" defTabSz="914400">
              <a:defRPr/>
            </a:pPr>
            <a:endParaRPr lang="en-US" sz="2800" b="1">
              <a:ea typeface="ＭＳ Ｐゴシック" charset="-128"/>
              <a:cs typeface="ＭＳ Ｐゴシック" charset="-128"/>
            </a:endParaRPr>
          </a:p>
        </p:txBody>
      </p:sp>
      <p:sp>
        <p:nvSpPr>
          <p:cNvPr id="14"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defRPr/>
            </a:pPr>
            <a:r>
              <a:rPr lang="en-US" sz="1200" cap="all" dirty="0">
                <a:solidFill>
                  <a:schemeClr val="bg1"/>
                </a:solidFill>
                <a:ea typeface="ＭＳ Ｐゴシック" charset="-128"/>
                <a:cs typeface="ＭＳ Ｐゴシック" charset="-128"/>
              </a:rPr>
              <a:t>Zone Pressure diagnostics</a:t>
            </a:r>
          </a:p>
        </p:txBody>
      </p:sp>
      <p:sp>
        <p:nvSpPr>
          <p:cNvPr id="13" name="Footer Placeholder 1">
            <a:extLst>
              <a:ext uri="{FF2B5EF4-FFF2-40B4-BE49-F238E27FC236}">
                <a16:creationId xmlns:a16="http://schemas.microsoft.com/office/drawing/2014/main" id="{A056ED87-4446-4F43-9457-B2AB4308E21C}"/>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15" name="Picture 14">
            <a:extLst>
              <a:ext uri="{FF2B5EF4-FFF2-40B4-BE49-F238E27FC236}">
                <a16:creationId xmlns:a16="http://schemas.microsoft.com/office/drawing/2014/main" id="{246B5409-2431-42F3-B209-844D65769F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black background&#10;&#10;AI-generated content may be incorrect.">
            <a:extLst>
              <a:ext uri="{FF2B5EF4-FFF2-40B4-BE49-F238E27FC236}">
                <a16:creationId xmlns:a16="http://schemas.microsoft.com/office/drawing/2014/main" id="{67E0956D-3B07-47A1-B9AC-9771B7CB10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7261C128-CD5A-49B3-8827-0DF053EC8986}"/>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8" name="Slide Number Placeholder 2">
            <a:extLst>
              <a:ext uri="{FF2B5EF4-FFF2-40B4-BE49-F238E27FC236}">
                <a16:creationId xmlns:a16="http://schemas.microsoft.com/office/drawing/2014/main" id="{2F93EAFF-215E-40FE-88F5-287AF0C03983}"/>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31</a:t>
            </a:fld>
            <a:endParaRPr lang="en-US" altLang="en-US" sz="800" b="1" dirty="0">
              <a:solidFill>
                <a:schemeClr val="bg1"/>
              </a:solidFill>
            </a:endParaRPr>
          </a:p>
        </p:txBody>
      </p:sp>
      <p:pic>
        <p:nvPicPr>
          <p:cNvPr id="19" name="Picture 18" descr="A black and white sign with black text&#10;&#10;AI-generated content may be incorrect.">
            <a:extLst>
              <a:ext uri="{FF2B5EF4-FFF2-40B4-BE49-F238E27FC236}">
                <a16:creationId xmlns:a16="http://schemas.microsoft.com/office/drawing/2014/main" id="{6AC16763-BA58-4338-9130-FB9BE9ACAA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green text on a white background&#10;&#10;AI-generated content may be incorrect.">
            <a:extLst>
              <a:ext uri="{FF2B5EF4-FFF2-40B4-BE49-F238E27FC236}">
                <a16:creationId xmlns:a16="http://schemas.microsoft.com/office/drawing/2014/main" id="{465348CE-30F7-44DE-A31A-B3E933E960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blue and grey logo&#10;&#10;AI-generated content may be incorrect.">
            <a:extLst>
              <a:ext uri="{FF2B5EF4-FFF2-40B4-BE49-F238E27FC236}">
                <a16:creationId xmlns:a16="http://schemas.microsoft.com/office/drawing/2014/main" id="{0518676D-05CF-4774-84EF-0B0B9BAB178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1522412" y="0"/>
            <a:ext cx="6099175" cy="901700"/>
          </a:xfrm>
        </p:spPr>
        <p:txBody>
          <a:bodyPr wrap="square" numCol="1" anchorCtr="0" compatLnSpc="1">
            <a:prstTxWarp prst="textNoShape">
              <a:avLst/>
            </a:prstTxWarp>
            <a:normAutofit/>
          </a:bodyPr>
          <a:lstStyle/>
          <a:p>
            <a:pPr algn="ctr" eaLnBrk="1" hangingPunct="1">
              <a:defRPr/>
            </a:pPr>
            <a:r>
              <a:rPr lang="en-US" sz="2200" dirty="0">
                <a:ea typeface="ＭＳ Ｐゴシック"/>
                <a:cs typeface="ＭＳ Ｐゴシック"/>
              </a:rPr>
              <a:t>Open A Door Method # 1 – House to Zone</a:t>
            </a:r>
          </a:p>
        </p:txBody>
      </p:sp>
      <p:graphicFrame>
        <p:nvGraphicFramePr>
          <p:cNvPr id="61442" name="Object 2"/>
          <p:cNvGraphicFramePr>
            <a:graphicFrameLocks noChangeAspect="1"/>
          </p:cNvGraphicFramePr>
          <p:nvPr>
            <p:extLst>
              <p:ext uri="{D42A27DB-BD31-4B8C-83A1-F6EECF244321}">
                <p14:modId xmlns:p14="http://schemas.microsoft.com/office/powerpoint/2010/main" val="3431963475"/>
              </p:ext>
            </p:extLst>
          </p:nvPr>
        </p:nvGraphicFramePr>
        <p:xfrm>
          <a:off x="469526" y="895350"/>
          <a:ext cx="8540750" cy="5257800"/>
        </p:xfrm>
        <a:graphic>
          <a:graphicData uri="http://schemas.openxmlformats.org/presentationml/2006/ole">
            <mc:AlternateContent xmlns:mc="http://schemas.openxmlformats.org/markup-compatibility/2006">
              <mc:Choice xmlns:v="urn:schemas-microsoft-com:vml" Requires="v">
                <p:oleObj spid="_x0000_s9221" name="Acrobat Document" r:id="rId4" imgW="7543800" imgH="5829300" progId="AcroExch.Document.7">
                  <p:embed/>
                </p:oleObj>
              </mc:Choice>
              <mc:Fallback>
                <p:oleObj name="Acrobat Document" r:id="rId4" imgW="7543800" imgH="5829300" progId="AcroExch.Document.7">
                  <p:embed/>
                  <p:pic>
                    <p:nvPicPr>
                      <p:cNvPr id="6144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526" y="895350"/>
                        <a:ext cx="854075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4" name="TextBox 6"/>
          <p:cNvSpPr txBox="1">
            <a:spLocks noChangeArrowheads="1"/>
          </p:cNvSpPr>
          <p:nvPr/>
        </p:nvSpPr>
        <p:spPr bwMode="auto">
          <a:xfrm>
            <a:off x="3931864" y="4043363"/>
            <a:ext cx="876300" cy="346075"/>
          </a:xfrm>
          <a:prstGeom prst="rect">
            <a:avLst/>
          </a:prstGeom>
          <a:noFill/>
          <a:ln w="9525">
            <a:noFill/>
            <a:miter lim="800000"/>
            <a:headEnd/>
            <a:tailEnd/>
          </a:ln>
        </p:spPr>
        <p:txBody>
          <a:bodyPr>
            <a:spAutoFit/>
          </a:bodyPr>
          <a:lstStyle/>
          <a:p>
            <a:r>
              <a:rPr lang="en-US" sz="1600" b="1">
                <a:solidFill>
                  <a:srgbClr val="FF0000"/>
                </a:solidFill>
              </a:rPr>
              <a:t>40Pa</a:t>
            </a:r>
          </a:p>
        </p:txBody>
      </p:sp>
      <p:sp>
        <p:nvSpPr>
          <p:cNvPr id="61445" name="TextBox 7"/>
          <p:cNvSpPr txBox="1">
            <a:spLocks noChangeArrowheads="1"/>
          </p:cNvSpPr>
          <p:nvPr/>
        </p:nvSpPr>
        <p:spPr bwMode="auto">
          <a:xfrm>
            <a:off x="5063751" y="4043363"/>
            <a:ext cx="808038" cy="346075"/>
          </a:xfrm>
          <a:prstGeom prst="rect">
            <a:avLst/>
          </a:prstGeom>
          <a:noFill/>
          <a:ln w="9525">
            <a:noFill/>
            <a:miter lim="800000"/>
            <a:headEnd/>
            <a:tailEnd/>
          </a:ln>
        </p:spPr>
        <p:txBody>
          <a:bodyPr>
            <a:spAutoFit/>
          </a:bodyPr>
          <a:lstStyle/>
          <a:p>
            <a:r>
              <a:rPr lang="en-US" sz="1600" b="1">
                <a:solidFill>
                  <a:srgbClr val="FF0000"/>
                </a:solidFill>
              </a:rPr>
              <a:t>2050</a:t>
            </a:r>
          </a:p>
        </p:txBody>
      </p:sp>
      <p:sp>
        <p:nvSpPr>
          <p:cNvPr id="61446" name="TextBox 9"/>
          <p:cNvSpPr txBox="1">
            <a:spLocks noChangeArrowheads="1"/>
          </p:cNvSpPr>
          <p:nvPr/>
        </p:nvSpPr>
        <p:spPr bwMode="auto">
          <a:xfrm>
            <a:off x="6124201" y="4043363"/>
            <a:ext cx="909638" cy="346075"/>
          </a:xfrm>
          <a:prstGeom prst="rect">
            <a:avLst/>
          </a:prstGeom>
          <a:noFill/>
          <a:ln w="9525">
            <a:noFill/>
            <a:miter lim="800000"/>
            <a:headEnd/>
            <a:tailEnd/>
          </a:ln>
        </p:spPr>
        <p:txBody>
          <a:bodyPr>
            <a:spAutoFit/>
          </a:bodyPr>
          <a:lstStyle/>
          <a:p>
            <a:r>
              <a:rPr lang="en-US" sz="1600" b="1">
                <a:solidFill>
                  <a:srgbClr val="FF0000"/>
                </a:solidFill>
              </a:rPr>
              <a:t>2550</a:t>
            </a:r>
          </a:p>
        </p:txBody>
      </p:sp>
      <p:sp>
        <p:nvSpPr>
          <p:cNvPr id="61447" name="TextBox 10"/>
          <p:cNvSpPr txBox="1">
            <a:spLocks noChangeArrowheads="1"/>
          </p:cNvSpPr>
          <p:nvPr/>
        </p:nvSpPr>
        <p:spPr bwMode="auto">
          <a:xfrm>
            <a:off x="7414839" y="4043363"/>
            <a:ext cx="762000" cy="346075"/>
          </a:xfrm>
          <a:prstGeom prst="rect">
            <a:avLst/>
          </a:prstGeom>
          <a:noFill/>
          <a:ln w="9525">
            <a:noFill/>
            <a:miter lim="800000"/>
            <a:headEnd/>
            <a:tailEnd/>
          </a:ln>
        </p:spPr>
        <p:txBody>
          <a:bodyPr>
            <a:spAutoFit/>
          </a:bodyPr>
          <a:lstStyle/>
          <a:p>
            <a:r>
              <a:rPr lang="en-US" sz="1600" b="1">
                <a:solidFill>
                  <a:srgbClr val="FF0000"/>
                </a:solidFill>
              </a:rPr>
              <a:t>500</a:t>
            </a:r>
          </a:p>
        </p:txBody>
      </p:sp>
      <p:sp>
        <p:nvSpPr>
          <p:cNvPr id="61448" name="TextBox 13"/>
          <p:cNvSpPr txBox="1">
            <a:spLocks noChangeArrowheads="1"/>
          </p:cNvSpPr>
          <p:nvPr/>
        </p:nvSpPr>
        <p:spPr bwMode="auto">
          <a:xfrm>
            <a:off x="4000126" y="4570413"/>
            <a:ext cx="693738" cy="346075"/>
          </a:xfrm>
          <a:prstGeom prst="rect">
            <a:avLst/>
          </a:prstGeom>
          <a:noFill/>
          <a:ln w="9525">
            <a:noFill/>
            <a:miter lim="800000"/>
            <a:headEnd/>
            <a:tailEnd/>
          </a:ln>
        </p:spPr>
        <p:txBody>
          <a:bodyPr>
            <a:spAutoFit/>
          </a:bodyPr>
          <a:lstStyle/>
          <a:p>
            <a:r>
              <a:rPr lang="en-US" sz="1600" b="1">
                <a:solidFill>
                  <a:srgbClr val="FF0000"/>
                </a:solidFill>
              </a:rPr>
              <a:t>500</a:t>
            </a:r>
          </a:p>
        </p:txBody>
      </p:sp>
      <p:sp>
        <p:nvSpPr>
          <p:cNvPr id="61449" name="TextBox 18"/>
          <p:cNvSpPr txBox="1">
            <a:spLocks noChangeArrowheads="1"/>
          </p:cNvSpPr>
          <p:nvPr/>
        </p:nvSpPr>
        <p:spPr bwMode="auto">
          <a:xfrm>
            <a:off x="3987426" y="5100638"/>
            <a:ext cx="695325" cy="346075"/>
          </a:xfrm>
          <a:prstGeom prst="rect">
            <a:avLst/>
          </a:prstGeom>
          <a:noFill/>
          <a:ln w="9525">
            <a:noFill/>
            <a:miter lim="800000"/>
            <a:headEnd/>
            <a:tailEnd/>
          </a:ln>
        </p:spPr>
        <p:txBody>
          <a:bodyPr>
            <a:spAutoFit/>
          </a:bodyPr>
          <a:lstStyle/>
          <a:p>
            <a:r>
              <a:rPr lang="en-US" sz="1600" b="1">
                <a:solidFill>
                  <a:srgbClr val="FF0000"/>
                </a:solidFill>
              </a:rPr>
              <a:t>500</a:t>
            </a:r>
          </a:p>
        </p:txBody>
      </p:sp>
      <p:sp>
        <p:nvSpPr>
          <p:cNvPr id="61450" name="TextBox 22"/>
          <p:cNvSpPr txBox="1">
            <a:spLocks noChangeArrowheads="1"/>
          </p:cNvSpPr>
          <p:nvPr/>
        </p:nvSpPr>
        <p:spPr bwMode="auto">
          <a:xfrm>
            <a:off x="3987426" y="5603875"/>
            <a:ext cx="695325" cy="346075"/>
          </a:xfrm>
          <a:prstGeom prst="rect">
            <a:avLst/>
          </a:prstGeom>
          <a:noFill/>
          <a:ln w="9525">
            <a:noFill/>
            <a:miter lim="800000"/>
            <a:headEnd/>
            <a:tailEnd/>
          </a:ln>
        </p:spPr>
        <p:txBody>
          <a:bodyPr>
            <a:spAutoFit/>
          </a:bodyPr>
          <a:lstStyle/>
          <a:p>
            <a:r>
              <a:rPr lang="en-US" sz="1600" b="1">
                <a:solidFill>
                  <a:srgbClr val="FF0000"/>
                </a:solidFill>
              </a:rPr>
              <a:t>500</a:t>
            </a:r>
          </a:p>
        </p:txBody>
      </p:sp>
      <p:sp>
        <p:nvSpPr>
          <p:cNvPr id="31" name="Right Arrow 30"/>
          <p:cNvSpPr>
            <a:spLocks noChangeArrowheads="1"/>
          </p:cNvSpPr>
          <p:nvPr/>
        </p:nvSpPr>
        <p:spPr bwMode="auto">
          <a:xfrm>
            <a:off x="255214" y="2709863"/>
            <a:ext cx="500062" cy="376237"/>
          </a:xfrm>
          <a:prstGeom prst="rightArrow">
            <a:avLst>
              <a:gd name="adj1" fmla="val 50000"/>
              <a:gd name="adj2" fmla="val 49999"/>
            </a:avLst>
          </a:prstGeom>
          <a:solidFill>
            <a:srgbClr val="FF0000"/>
          </a:solidFill>
          <a:ln w="9525">
            <a:noFill/>
            <a:round/>
            <a:headEnd/>
            <a:tailEnd/>
          </a:ln>
          <a:effectLst>
            <a:outerShdw blurRad="50800" dist="38100" dir="2700000">
              <a:srgbClr val="000000">
                <a:alpha val="43000"/>
              </a:srgbClr>
            </a:outerShdw>
          </a:effectLst>
        </p:spPr>
        <p:txBody>
          <a:bodyPr/>
          <a:lstStyle/>
          <a:p>
            <a:pPr algn="ctr" defTabSz="914400">
              <a:defRPr/>
            </a:pPr>
            <a:endParaRPr lang="en-US" sz="2800" b="1">
              <a:ea typeface="ＭＳ Ｐゴシック" charset="-128"/>
              <a:cs typeface="ＭＳ Ｐゴシック" charset="-128"/>
            </a:endParaRPr>
          </a:p>
        </p:txBody>
      </p:sp>
      <p:sp>
        <p:nvSpPr>
          <p:cNvPr id="61452" name="TextBox 14"/>
          <p:cNvSpPr txBox="1">
            <a:spLocks noChangeArrowheads="1"/>
          </p:cNvSpPr>
          <p:nvPr/>
        </p:nvSpPr>
        <p:spPr bwMode="auto">
          <a:xfrm>
            <a:off x="5060576" y="4568825"/>
            <a:ext cx="755650" cy="338138"/>
          </a:xfrm>
          <a:prstGeom prst="rect">
            <a:avLst/>
          </a:prstGeom>
          <a:noFill/>
          <a:ln w="9525">
            <a:noFill/>
            <a:miter lim="800000"/>
            <a:headEnd/>
            <a:tailEnd/>
          </a:ln>
        </p:spPr>
        <p:txBody>
          <a:bodyPr>
            <a:spAutoFit/>
          </a:bodyPr>
          <a:lstStyle/>
          <a:p>
            <a:r>
              <a:rPr lang="en-US" sz="1600" b="1">
                <a:solidFill>
                  <a:srgbClr val="FF0000"/>
                </a:solidFill>
              </a:rPr>
              <a:t>0.63</a:t>
            </a:r>
          </a:p>
        </p:txBody>
      </p:sp>
      <p:sp>
        <p:nvSpPr>
          <p:cNvPr id="61453" name="TextBox 15"/>
          <p:cNvSpPr txBox="1">
            <a:spLocks noChangeArrowheads="1"/>
          </p:cNvSpPr>
          <p:nvPr/>
        </p:nvSpPr>
        <p:spPr bwMode="auto">
          <a:xfrm>
            <a:off x="6213101" y="4592638"/>
            <a:ext cx="849313" cy="339725"/>
          </a:xfrm>
          <a:prstGeom prst="rect">
            <a:avLst/>
          </a:prstGeom>
          <a:noFill/>
          <a:ln w="9525">
            <a:noFill/>
            <a:miter lim="800000"/>
            <a:headEnd/>
            <a:tailEnd/>
          </a:ln>
        </p:spPr>
        <p:txBody>
          <a:bodyPr>
            <a:spAutoFit/>
          </a:bodyPr>
          <a:lstStyle/>
          <a:p>
            <a:r>
              <a:rPr lang="en-US" sz="1600" b="1">
                <a:solidFill>
                  <a:srgbClr val="FF0000"/>
                </a:solidFill>
              </a:rPr>
              <a:t>315</a:t>
            </a:r>
          </a:p>
        </p:txBody>
      </p:sp>
      <p:sp>
        <p:nvSpPr>
          <p:cNvPr id="61454" name="TextBox 17"/>
          <p:cNvSpPr txBox="1">
            <a:spLocks noChangeArrowheads="1"/>
          </p:cNvSpPr>
          <p:nvPr/>
        </p:nvSpPr>
        <p:spPr bwMode="auto">
          <a:xfrm>
            <a:off x="7251326" y="4579938"/>
            <a:ext cx="1062038" cy="339725"/>
          </a:xfrm>
          <a:prstGeom prst="rect">
            <a:avLst/>
          </a:prstGeom>
          <a:noFill/>
          <a:ln w="9525">
            <a:noFill/>
            <a:miter lim="800000"/>
            <a:headEnd/>
            <a:tailEnd/>
          </a:ln>
        </p:spPr>
        <p:txBody>
          <a:bodyPr>
            <a:spAutoFit/>
          </a:bodyPr>
          <a:lstStyle/>
          <a:p>
            <a:r>
              <a:rPr lang="en-US" sz="1600" b="1">
                <a:solidFill>
                  <a:srgbClr val="FF0000"/>
                </a:solidFill>
              </a:rPr>
              <a:t>31.5 sq”</a:t>
            </a:r>
          </a:p>
        </p:txBody>
      </p:sp>
      <p:sp>
        <p:nvSpPr>
          <p:cNvPr id="61455" name="TextBox 19"/>
          <p:cNvSpPr txBox="1">
            <a:spLocks noChangeArrowheads="1"/>
          </p:cNvSpPr>
          <p:nvPr/>
        </p:nvSpPr>
        <p:spPr bwMode="auto">
          <a:xfrm>
            <a:off x="5060576" y="5102225"/>
            <a:ext cx="755650" cy="339725"/>
          </a:xfrm>
          <a:prstGeom prst="rect">
            <a:avLst/>
          </a:prstGeom>
          <a:noFill/>
          <a:ln w="9525">
            <a:noFill/>
            <a:miter lim="800000"/>
            <a:headEnd/>
            <a:tailEnd/>
          </a:ln>
        </p:spPr>
        <p:txBody>
          <a:bodyPr>
            <a:spAutoFit/>
          </a:bodyPr>
          <a:lstStyle/>
          <a:p>
            <a:r>
              <a:rPr lang="en-US" sz="1600" b="1">
                <a:solidFill>
                  <a:srgbClr val="FF0000"/>
                </a:solidFill>
              </a:rPr>
              <a:t>1.54</a:t>
            </a:r>
          </a:p>
        </p:txBody>
      </p:sp>
      <p:sp>
        <p:nvSpPr>
          <p:cNvPr id="61456" name="TextBox 20"/>
          <p:cNvSpPr txBox="1">
            <a:spLocks noChangeArrowheads="1"/>
          </p:cNvSpPr>
          <p:nvPr/>
        </p:nvSpPr>
        <p:spPr bwMode="auto">
          <a:xfrm>
            <a:off x="6211514" y="5114925"/>
            <a:ext cx="847725" cy="338138"/>
          </a:xfrm>
          <a:prstGeom prst="rect">
            <a:avLst/>
          </a:prstGeom>
          <a:noFill/>
          <a:ln w="9525">
            <a:noFill/>
            <a:miter lim="800000"/>
            <a:headEnd/>
            <a:tailEnd/>
          </a:ln>
        </p:spPr>
        <p:txBody>
          <a:bodyPr>
            <a:spAutoFit/>
          </a:bodyPr>
          <a:lstStyle/>
          <a:p>
            <a:r>
              <a:rPr lang="en-US" sz="1600" b="1">
                <a:solidFill>
                  <a:srgbClr val="FF0000"/>
                </a:solidFill>
              </a:rPr>
              <a:t>770</a:t>
            </a:r>
          </a:p>
        </p:txBody>
      </p:sp>
      <p:sp>
        <p:nvSpPr>
          <p:cNvPr id="61457" name="TextBox 21"/>
          <p:cNvSpPr txBox="1">
            <a:spLocks noChangeArrowheads="1"/>
          </p:cNvSpPr>
          <p:nvPr/>
        </p:nvSpPr>
        <p:spPr bwMode="auto">
          <a:xfrm>
            <a:off x="7305301" y="5102225"/>
            <a:ext cx="1223963" cy="338138"/>
          </a:xfrm>
          <a:prstGeom prst="rect">
            <a:avLst/>
          </a:prstGeom>
          <a:noFill/>
          <a:ln w="9525">
            <a:noFill/>
            <a:miter lim="800000"/>
            <a:headEnd/>
            <a:tailEnd/>
          </a:ln>
        </p:spPr>
        <p:txBody>
          <a:bodyPr>
            <a:spAutoFit/>
          </a:bodyPr>
          <a:lstStyle/>
          <a:p>
            <a:r>
              <a:rPr lang="en-US" sz="1600" b="1">
                <a:solidFill>
                  <a:srgbClr val="FF0000"/>
                </a:solidFill>
              </a:rPr>
              <a:t>77 sq”</a:t>
            </a:r>
          </a:p>
        </p:txBody>
      </p:sp>
      <p:sp>
        <p:nvSpPr>
          <p:cNvPr id="61458" name="TextBox 25"/>
          <p:cNvSpPr txBox="1">
            <a:spLocks noChangeArrowheads="1"/>
          </p:cNvSpPr>
          <p:nvPr/>
        </p:nvSpPr>
        <p:spPr bwMode="auto">
          <a:xfrm>
            <a:off x="5060576" y="5621338"/>
            <a:ext cx="755650" cy="338137"/>
          </a:xfrm>
          <a:prstGeom prst="rect">
            <a:avLst/>
          </a:prstGeom>
          <a:noFill/>
          <a:ln w="9525">
            <a:noFill/>
            <a:miter lim="800000"/>
            <a:headEnd/>
            <a:tailEnd/>
          </a:ln>
        </p:spPr>
        <p:txBody>
          <a:bodyPr>
            <a:spAutoFit/>
          </a:bodyPr>
          <a:lstStyle/>
          <a:p>
            <a:r>
              <a:rPr lang="en-US" sz="1600" b="1">
                <a:solidFill>
                  <a:srgbClr val="FF0000"/>
                </a:solidFill>
              </a:rPr>
              <a:t>0.54</a:t>
            </a:r>
          </a:p>
        </p:txBody>
      </p:sp>
      <p:sp>
        <p:nvSpPr>
          <p:cNvPr id="61459" name="TextBox 29"/>
          <p:cNvSpPr txBox="1">
            <a:spLocks noChangeArrowheads="1"/>
          </p:cNvSpPr>
          <p:nvPr/>
        </p:nvSpPr>
        <p:spPr bwMode="auto">
          <a:xfrm>
            <a:off x="6343276" y="5608638"/>
            <a:ext cx="2032000" cy="338137"/>
          </a:xfrm>
          <a:prstGeom prst="rect">
            <a:avLst/>
          </a:prstGeom>
          <a:noFill/>
          <a:ln w="9525">
            <a:noFill/>
            <a:miter lim="800000"/>
            <a:headEnd/>
            <a:tailEnd/>
          </a:ln>
        </p:spPr>
        <p:txBody>
          <a:bodyPr>
            <a:spAutoFit/>
          </a:bodyPr>
          <a:lstStyle/>
          <a:p>
            <a:r>
              <a:rPr lang="en-US" sz="1600" b="1">
                <a:solidFill>
                  <a:srgbClr val="FF0000"/>
                </a:solidFill>
              </a:rPr>
              <a:t>270 CFM50</a:t>
            </a:r>
          </a:p>
        </p:txBody>
      </p:sp>
      <p:sp>
        <p:nvSpPr>
          <p:cNvPr id="21"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defRPr/>
            </a:pPr>
            <a:r>
              <a:rPr lang="en-US" sz="1200" cap="all" dirty="0">
                <a:solidFill>
                  <a:schemeClr val="bg1"/>
                </a:solidFill>
                <a:ea typeface="ＭＳ Ｐゴシック" charset="-128"/>
                <a:cs typeface="ＭＳ Ｐゴシック" charset="-128"/>
              </a:rPr>
              <a:t>Zone Pressure diagnostics</a:t>
            </a:r>
          </a:p>
        </p:txBody>
      </p:sp>
      <p:sp>
        <p:nvSpPr>
          <p:cNvPr id="23" name="Footer Placeholder 1">
            <a:extLst>
              <a:ext uri="{FF2B5EF4-FFF2-40B4-BE49-F238E27FC236}">
                <a16:creationId xmlns:a16="http://schemas.microsoft.com/office/drawing/2014/main" id="{3FEE8026-CD58-450A-A5E3-A4F1B995DF3E}"/>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24" name="Picture 23">
            <a:extLst>
              <a:ext uri="{FF2B5EF4-FFF2-40B4-BE49-F238E27FC236}">
                <a16:creationId xmlns:a16="http://schemas.microsoft.com/office/drawing/2014/main" id="{3D7DFF80-AF92-4109-87EC-75D2BFD78F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A green text on a black background&#10;&#10;AI-generated content may be incorrect.">
            <a:extLst>
              <a:ext uri="{FF2B5EF4-FFF2-40B4-BE49-F238E27FC236}">
                <a16:creationId xmlns:a16="http://schemas.microsoft.com/office/drawing/2014/main" id="{36949687-0CFF-481F-A487-251EBB35A2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60B59D7A-2826-4135-9E6F-B4FE56A93166}"/>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7" name="Slide Number Placeholder 2">
            <a:extLst>
              <a:ext uri="{FF2B5EF4-FFF2-40B4-BE49-F238E27FC236}">
                <a16:creationId xmlns:a16="http://schemas.microsoft.com/office/drawing/2014/main" id="{376F2A77-156A-4CA9-A818-E18BCF399F4C}"/>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32</a:t>
            </a:fld>
            <a:endParaRPr lang="en-US" altLang="en-US" sz="800" b="1" dirty="0">
              <a:solidFill>
                <a:schemeClr val="bg1"/>
              </a:solidFill>
            </a:endParaRPr>
          </a:p>
        </p:txBody>
      </p:sp>
      <p:pic>
        <p:nvPicPr>
          <p:cNvPr id="28" name="Picture 27" descr="A black and white sign with black text&#10;&#10;AI-generated content may be incorrect.">
            <a:extLst>
              <a:ext uri="{FF2B5EF4-FFF2-40B4-BE49-F238E27FC236}">
                <a16:creationId xmlns:a16="http://schemas.microsoft.com/office/drawing/2014/main" id="{25DCA103-CDA1-46B3-B60B-BD99F1BDEF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A green text on a white background&#10;&#10;AI-generated content may be incorrect.">
            <a:extLst>
              <a:ext uri="{FF2B5EF4-FFF2-40B4-BE49-F238E27FC236}">
                <a16:creationId xmlns:a16="http://schemas.microsoft.com/office/drawing/2014/main" id="{E2246D88-DC1D-4B4D-B7A1-C97F3F619C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A blue and grey logo&#10;&#10;AI-generated content may be incorrect.">
            <a:extLst>
              <a:ext uri="{FF2B5EF4-FFF2-40B4-BE49-F238E27FC236}">
                <a16:creationId xmlns:a16="http://schemas.microsoft.com/office/drawing/2014/main" id="{584F0629-F8AF-4EA3-B2AB-9A946B23A7B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24" descr="ZPD_HouseFigure_A.png"/>
          <p:cNvPicPr>
            <a:picLocks noChangeAspect="1"/>
          </p:cNvPicPr>
          <p:nvPr/>
        </p:nvPicPr>
        <p:blipFill>
          <a:blip r:embed="rId3"/>
          <a:srcRect l="30222" t="6546" r="28227" b="24055"/>
          <a:stretch>
            <a:fillRect/>
          </a:stretch>
        </p:blipFill>
        <p:spPr bwMode="auto">
          <a:xfrm>
            <a:off x="1588" y="668430"/>
            <a:ext cx="4376738" cy="5376863"/>
          </a:xfrm>
          <a:prstGeom prst="rect">
            <a:avLst/>
          </a:prstGeom>
          <a:noFill/>
          <a:ln w="9525">
            <a:noFill/>
            <a:miter lim="800000"/>
            <a:headEnd/>
            <a:tailEnd/>
          </a:ln>
        </p:spPr>
      </p:pic>
      <p:sp>
        <p:nvSpPr>
          <p:cNvPr id="132098" name="TextBox 27"/>
          <p:cNvSpPr txBox="1">
            <a:spLocks noChangeArrowheads="1"/>
          </p:cNvSpPr>
          <p:nvPr/>
        </p:nvSpPr>
        <p:spPr bwMode="auto">
          <a:xfrm>
            <a:off x="1095376" y="824005"/>
            <a:ext cx="2249487" cy="519113"/>
          </a:xfrm>
          <a:prstGeom prst="rect">
            <a:avLst/>
          </a:prstGeom>
          <a:noFill/>
          <a:ln w="9525">
            <a:noFill/>
            <a:miter lim="800000"/>
            <a:headEnd/>
            <a:tailEnd/>
          </a:ln>
        </p:spPr>
        <p:txBody>
          <a:bodyPr>
            <a:spAutoFit/>
          </a:bodyPr>
          <a:lstStyle/>
          <a:p>
            <a:pPr algn="ctr"/>
            <a:r>
              <a:rPr lang="en-US" sz="2800" b="1">
                <a:solidFill>
                  <a:srgbClr val="333333"/>
                </a:solidFill>
              </a:rPr>
              <a:t>1200 CFM50</a:t>
            </a:r>
          </a:p>
        </p:txBody>
      </p:sp>
      <p:grpSp>
        <p:nvGrpSpPr>
          <p:cNvPr id="132099" name="Group 30"/>
          <p:cNvGrpSpPr>
            <a:grpSpLocks/>
          </p:cNvGrpSpPr>
          <p:nvPr/>
        </p:nvGrpSpPr>
        <p:grpSpPr bwMode="auto">
          <a:xfrm>
            <a:off x="488951" y="3337018"/>
            <a:ext cx="1497012" cy="1363662"/>
            <a:chOff x="1271588" y="4094163"/>
            <a:chExt cx="1497012" cy="1364166"/>
          </a:xfrm>
        </p:grpSpPr>
        <p:pic>
          <p:nvPicPr>
            <p:cNvPr id="132123" name="Picture 26"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132124" name="Freeform 28"/>
            <p:cNvSpPr>
              <a:spLocks noChangeArrowheads="1"/>
            </p:cNvSpPr>
            <p:nvPr/>
          </p:nvSpPr>
          <p:spPr bwMode="auto">
            <a:xfrm>
              <a:off x="1271588" y="4612139"/>
              <a:ext cx="1370012" cy="264661"/>
            </a:xfrm>
            <a:custGeom>
              <a:avLst/>
              <a:gdLst>
                <a:gd name="T0" fmla="*/ 10497911 w 1117600"/>
                <a:gd name="T1" fmla="*/ 2027982 h 215900"/>
                <a:gd name="T2" fmla="*/ 7873449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132125" name="Text Box 20"/>
            <p:cNvSpPr txBox="1">
              <a:spLocks noChangeArrowheads="1"/>
            </p:cNvSpPr>
            <p:nvPr/>
          </p:nvSpPr>
          <p:spPr bwMode="auto">
            <a:xfrm>
              <a:off x="2057401" y="4199940"/>
              <a:ext cx="685800" cy="338554"/>
            </a:xfrm>
            <a:prstGeom prst="rect">
              <a:avLst/>
            </a:prstGeom>
            <a:noFill/>
            <a:ln w="9525">
              <a:noFill/>
              <a:miter lim="800000"/>
              <a:headEnd/>
              <a:tailEnd/>
            </a:ln>
          </p:spPr>
          <p:txBody>
            <a:bodyPr>
              <a:spAutoFit/>
            </a:bodyPr>
            <a:lstStyle/>
            <a:p>
              <a:r>
                <a:rPr lang="en-US" sz="1600" b="1">
                  <a:solidFill>
                    <a:srgbClr val="00003E"/>
                  </a:solidFill>
                </a:rPr>
                <a:t>50Pa</a:t>
              </a:r>
            </a:p>
          </p:txBody>
        </p:sp>
      </p:grpSp>
      <p:pic>
        <p:nvPicPr>
          <p:cNvPr id="132100" name="Picture 19" descr="ZPD_HouseFigure_A.png"/>
          <p:cNvPicPr>
            <a:picLocks noChangeAspect="1"/>
          </p:cNvPicPr>
          <p:nvPr/>
        </p:nvPicPr>
        <p:blipFill>
          <a:blip r:embed="rId3"/>
          <a:srcRect l="30598" t="6546" r="24138" b="24055"/>
          <a:stretch>
            <a:fillRect/>
          </a:stretch>
        </p:blipFill>
        <p:spPr bwMode="auto">
          <a:xfrm>
            <a:off x="4376738" y="668430"/>
            <a:ext cx="4768850" cy="5376863"/>
          </a:xfrm>
          <a:prstGeom prst="rect">
            <a:avLst/>
          </a:prstGeom>
          <a:noFill/>
          <a:ln w="9525">
            <a:noFill/>
            <a:miter lim="800000"/>
            <a:headEnd/>
            <a:tailEnd/>
          </a:ln>
        </p:spPr>
      </p:pic>
      <p:sp>
        <p:nvSpPr>
          <p:cNvPr id="132101" name="TextBox 27"/>
          <p:cNvSpPr txBox="1">
            <a:spLocks noChangeArrowheads="1"/>
          </p:cNvSpPr>
          <p:nvPr/>
        </p:nvSpPr>
        <p:spPr bwMode="auto">
          <a:xfrm>
            <a:off x="5443538" y="824005"/>
            <a:ext cx="2249488" cy="519113"/>
          </a:xfrm>
          <a:prstGeom prst="rect">
            <a:avLst/>
          </a:prstGeom>
          <a:noFill/>
          <a:ln w="9525">
            <a:noFill/>
            <a:miter lim="800000"/>
            <a:headEnd/>
            <a:tailEnd/>
          </a:ln>
        </p:spPr>
        <p:txBody>
          <a:bodyPr>
            <a:spAutoFit/>
          </a:bodyPr>
          <a:lstStyle/>
          <a:p>
            <a:pPr algn="ctr"/>
            <a:r>
              <a:rPr lang="en-US" sz="2800" b="1">
                <a:solidFill>
                  <a:srgbClr val="333333"/>
                </a:solidFill>
              </a:rPr>
              <a:t>1850 CFM50</a:t>
            </a:r>
          </a:p>
        </p:txBody>
      </p:sp>
      <p:cxnSp>
        <p:nvCxnSpPr>
          <p:cNvPr id="132102" name="Straight Connector 43"/>
          <p:cNvCxnSpPr>
            <a:cxnSpLocks noChangeShapeType="1"/>
          </p:cNvCxnSpPr>
          <p:nvPr/>
        </p:nvCxnSpPr>
        <p:spPr bwMode="auto">
          <a:xfrm rot="5400000">
            <a:off x="1688307" y="3356861"/>
            <a:ext cx="5378450" cy="1588"/>
          </a:xfrm>
          <a:prstGeom prst="line">
            <a:avLst/>
          </a:prstGeom>
          <a:noFill/>
          <a:ln w="63500">
            <a:solidFill>
              <a:srgbClr val="FFFFFF"/>
            </a:solidFill>
            <a:round/>
            <a:headEnd/>
            <a:tailEnd/>
          </a:ln>
        </p:spPr>
      </p:cxnSp>
      <p:sp>
        <p:nvSpPr>
          <p:cNvPr id="45" name="Rectangle 44"/>
          <p:cNvSpPr/>
          <p:nvPr/>
        </p:nvSpPr>
        <p:spPr bwMode="auto">
          <a:xfrm flipV="1">
            <a:off x="6416676" y="4702268"/>
            <a:ext cx="492125" cy="16351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algn="ctr" defTabSz="914400">
              <a:defRPr/>
            </a:pPr>
            <a:endParaRPr lang="en-US" sz="2800" b="1">
              <a:latin typeface="Arial" pitchFamily="-108" charset="0"/>
              <a:ea typeface="ＭＳ Ｐゴシック" charset="-128"/>
              <a:cs typeface="ＭＳ Ｐゴシック" charset="-128"/>
            </a:endParaRPr>
          </a:p>
        </p:txBody>
      </p:sp>
      <p:grpSp>
        <p:nvGrpSpPr>
          <p:cNvPr id="132104" name="Group 40"/>
          <p:cNvGrpSpPr>
            <a:grpSpLocks/>
          </p:cNvGrpSpPr>
          <p:nvPr/>
        </p:nvGrpSpPr>
        <p:grpSpPr bwMode="auto">
          <a:xfrm>
            <a:off x="2462213" y="3348130"/>
            <a:ext cx="882650" cy="1787525"/>
            <a:chOff x="1993900" y="4132263"/>
            <a:chExt cx="881630" cy="1787728"/>
          </a:xfrm>
        </p:grpSpPr>
        <p:pic>
          <p:nvPicPr>
            <p:cNvPr id="132120" name="Picture 46" descr="ZPD_HouseFigure_Menometer.png"/>
            <p:cNvPicPr>
              <a:picLocks noChangeAspect="1"/>
            </p:cNvPicPr>
            <p:nvPr/>
          </p:nvPicPr>
          <p:blipFill>
            <a:blip r:embed="rId4"/>
            <a:srcRect/>
            <a:stretch>
              <a:fillRect/>
            </a:stretch>
          </p:blipFill>
          <p:spPr bwMode="auto">
            <a:xfrm>
              <a:off x="1993900" y="4132263"/>
              <a:ext cx="762000" cy="1364166"/>
            </a:xfrm>
            <a:prstGeom prst="rect">
              <a:avLst/>
            </a:prstGeom>
            <a:noFill/>
            <a:ln w="9525">
              <a:noFill/>
              <a:miter lim="800000"/>
              <a:headEnd/>
              <a:tailEnd/>
            </a:ln>
          </p:spPr>
        </p:pic>
        <p:sp>
          <p:nvSpPr>
            <p:cNvPr id="132121" name="Freeform 47"/>
            <p:cNvSpPr>
              <a:spLocks noChangeArrowheads="1"/>
            </p:cNvSpPr>
            <p:nvPr/>
          </p:nvSpPr>
          <p:spPr bwMode="auto">
            <a:xfrm rot="5400000" flipH="1">
              <a:off x="2225676" y="5270138"/>
              <a:ext cx="1035045" cy="264662"/>
            </a:xfrm>
            <a:custGeom>
              <a:avLst/>
              <a:gdLst>
                <a:gd name="T0" fmla="*/ 480494 w 1117600"/>
                <a:gd name="T1" fmla="*/ 2028062 h 215900"/>
                <a:gd name="T2" fmla="*/ 360369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132122" name="Text Box 20"/>
            <p:cNvSpPr txBox="1">
              <a:spLocks noChangeArrowheads="1"/>
            </p:cNvSpPr>
            <p:nvPr/>
          </p:nvSpPr>
          <p:spPr bwMode="auto">
            <a:xfrm>
              <a:off x="2044701" y="4238040"/>
              <a:ext cx="711200" cy="338554"/>
            </a:xfrm>
            <a:prstGeom prst="rect">
              <a:avLst/>
            </a:prstGeom>
            <a:noFill/>
            <a:ln w="9525">
              <a:noFill/>
              <a:miter lim="800000"/>
              <a:headEnd/>
              <a:tailEnd/>
            </a:ln>
          </p:spPr>
          <p:txBody>
            <a:bodyPr>
              <a:spAutoFit/>
            </a:bodyPr>
            <a:lstStyle/>
            <a:p>
              <a:r>
                <a:rPr lang="en-US" sz="1600" b="1">
                  <a:solidFill>
                    <a:srgbClr val="00003E"/>
                  </a:solidFill>
                </a:rPr>
                <a:t>45Pa</a:t>
              </a:r>
            </a:p>
          </p:txBody>
        </p:sp>
      </p:grpSp>
      <p:grpSp>
        <p:nvGrpSpPr>
          <p:cNvPr id="132105" name="Group 30"/>
          <p:cNvGrpSpPr>
            <a:grpSpLocks/>
          </p:cNvGrpSpPr>
          <p:nvPr/>
        </p:nvGrpSpPr>
        <p:grpSpPr bwMode="auto">
          <a:xfrm>
            <a:off x="4833938" y="3297330"/>
            <a:ext cx="1555750" cy="1363663"/>
            <a:chOff x="1271588" y="4094163"/>
            <a:chExt cx="1497012" cy="1364166"/>
          </a:xfrm>
        </p:grpSpPr>
        <p:pic>
          <p:nvPicPr>
            <p:cNvPr id="132117" name="Picture 54"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132118" name="Freeform 55"/>
            <p:cNvSpPr>
              <a:spLocks noChangeArrowheads="1"/>
            </p:cNvSpPr>
            <p:nvPr/>
          </p:nvSpPr>
          <p:spPr bwMode="auto">
            <a:xfrm>
              <a:off x="1271588" y="4612139"/>
              <a:ext cx="1370012" cy="264661"/>
            </a:xfrm>
            <a:custGeom>
              <a:avLst/>
              <a:gdLst>
                <a:gd name="T0" fmla="*/ 10497911 w 1117600"/>
                <a:gd name="T1" fmla="*/ 2027982 h 215900"/>
                <a:gd name="T2" fmla="*/ 7873449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132119" name="Text Box 20"/>
            <p:cNvSpPr txBox="1">
              <a:spLocks noChangeArrowheads="1"/>
            </p:cNvSpPr>
            <p:nvPr/>
          </p:nvSpPr>
          <p:spPr bwMode="auto">
            <a:xfrm>
              <a:off x="2057401" y="4199940"/>
              <a:ext cx="685800" cy="338554"/>
            </a:xfrm>
            <a:prstGeom prst="rect">
              <a:avLst/>
            </a:prstGeom>
            <a:noFill/>
            <a:ln w="9525">
              <a:noFill/>
              <a:miter lim="800000"/>
              <a:headEnd/>
              <a:tailEnd/>
            </a:ln>
          </p:spPr>
          <p:txBody>
            <a:bodyPr>
              <a:spAutoFit/>
            </a:bodyPr>
            <a:lstStyle/>
            <a:p>
              <a:r>
                <a:rPr lang="en-US" sz="1600" b="1">
                  <a:solidFill>
                    <a:srgbClr val="00003E"/>
                  </a:solidFill>
                </a:rPr>
                <a:t>50Pa</a:t>
              </a:r>
            </a:p>
          </p:txBody>
        </p:sp>
      </p:grpSp>
      <p:grpSp>
        <p:nvGrpSpPr>
          <p:cNvPr id="132106" name="Group 40"/>
          <p:cNvGrpSpPr>
            <a:grpSpLocks/>
          </p:cNvGrpSpPr>
          <p:nvPr/>
        </p:nvGrpSpPr>
        <p:grpSpPr bwMode="auto">
          <a:xfrm>
            <a:off x="6662738" y="3297330"/>
            <a:ext cx="1030288" cy="1838325"/>
            <a:chOff x="1993900" y="4132263"/>
            <a:chExt cx="881630" cy="1787728"/>
          </a:xfrm>
        </p:grpSpPr>
        <p:pic>
          <p:nvPicPr>
            <p:cNvPr id="132114" name="Picture 58" descr="ZPD_HouseFigure_Menometer.png"/>
            <p:cNvPicPr>
              <a:picLocks noChangeAspect="1"/>
            </p:cNvPicPr>
            <p:nvPr/>
          </p:nvPicPr>
          <p:blipFill>
            <a:blip r:embed="rId4"/>
            <a:srcRect/>
            <a:stretch>
              <a:fillRect/>
            </a:stretch>
          </p:blipFill>
          <p:spPr bwMode="auto">
            <a:xfrm>
              <a:off x="1993900" y="4132263"/>
              <a:ext cx="762000" cy="1364166"/>
            </a:xfrm>
            <a:prstGeom prst="rect">
              <a:avLst/>
            </a:prstGeom>
            <a:noFill/>
            <a:ln w="9525">
              <a:noFill/>
              <a:miter lim="800000"/>
              <a:headEnd/>
              <a:tailEnd/>
            </a:ln>
          </p:spPr>
        </p:pic>
        <p:sp>
          <p:nvSpPr>
            <p:cNvPr id="132115" name="Freeform 59"/>
            <p:cNvSpPr>
              <a:spLocks noChangeArrowheads="1"/>
            </p:cNvSpPr>
            <p:nvPr/>
          </p:nvSpPr>
          <p:spPr bwMode="auto">
            <a:xfrm rot="5400000" flipH="1">
              <a:off x="2225676" y="5270138"/>
              <a:ext cx="1035045" cy="264662"/>
            </a:xfrm>
            <a:custGeom>
              <a:avLst/>
              <a:gdLst>
                <a:gd name="T0" fmla="*/ 480494 w 1117600"/>
                <a:gd name="T1" fmla="*/ 2028062 h 215900"/>
                <a:gd name="T2" fmla="*/ 360369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132116" name="Text Box 20"/>
            <p:cNvSpPr txBox="1">
              <a:spLocks noChangeArrowheads="1"/>
            </p:cNvSpPr>
            <p:nvPr/>
          </p:nvSpPr>
          <p:spPr bwMode="auto">
            <a:xfrm>
              <a:off x="2044162" y="4238786"/>
              <a:ext cx="711825" cy="327287"/>
            </a:xfrm>
            <a:prstGeom prst="rect">
              <a:avLst/>
            </a:prstGeom>
            <a:noFill/>
            <a:ln w="9525">
              <a:noFill/>
              <a:miter lim="800000"/>
              <a:headEnd/>
              <a:tailEnd/>
            </a:ln>
          </p:spPr>
          <p:txBody>
            <a:bodyPr>
              <a:spAutoFit/>
            </a:bodyPr>
            <a:lstStyle/>
            <a:p>
              <a:r>
                <a:rPr lang="en-US" sz="1600" b="1">
                  <a:solidFill>
                    <a:srgbClr val="00003E"/>
                  </a:solidFill>
                </a:rPr>
                <a:t> 18Pa</a:t>
              </a:r>
            </a:p>
          </p:txBody>
        </p:sp>
      </p:grpSp>
      <p:sp>
        <p:nvSpPr>
          <p:cNvPr id="66" name="Rectangle 65"/>
          <p:cNvSpPr/>
          <p:nvPr/>
        </p:nvSpPr>
        <p:spPr bwMode="auto">
          <a:xfrm flipV="1">
            <a:off x="2082801" y="4702268"/>
            <a:ext cx="490537" cy="16351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algn="ctr" defTabSz="914400">
              <a:defRPr/>
            </a:pPr>
            <a:endParaRPr lang="en-US" sz="2800" b="1">
              <a:latin typeface="Arial" pitchFamily="-108" charset="0"/>
              <a:ea typeface="ＭＳ Ｐゴシック" charset="-128"/>
              <a:cs typeface="ＭＳ Ｐゴシック" charset="-128"/>
            </a:endParaRPr>
          </a:p>
        </p:txBody>
      </p:sp>
      <p:cxnSp>
        <p:nvCxnSpPr>
          <p:cNvPr id="132108" name="Straight Connector 67"/>
          <p:cNvCxnSpPr>
            <a:cxnSpLocks noChangeShapeType="1"/>
            <a:stCxn id="66" idx="1"/>
            <a:endCxn id="66" idx="3"/>
          </p:cNvCxnSpPr>
          <p:nvPr/>
        </p:nvCxnSpPr>
        <p:spPr bwMode="auto">
          <a:xfrm rot="10800000" flipH="1">
            <a:off x="2082801" y="4783230"/>
            <a:ext cx="490537" cy="1588"/>
          </a:xfrm>
          <a:prstGeom prst="line">
            <a:avLst/>
          </a:prstGeom>
          <a:noFill/>
          <a:ln w="76200">
            <a:solidFill>
              <a:schemeClr val="tx1"/>
            </a:solidFill>
            <a:round/>
            <a:headEnd/>
            <a:tailEnd/>
          </a:ln>
        </p:spPr>
      </p:cxnSp>
      <p:sp>
        <p:nvSpPr>
          <p:cNvPr id="132109" name="TextBox 27"/>
          <p:cNvSpPr txBox="1">
            <a:spLocks noChangeArrowheads="1"/>
          </p:cNvSpPr>
          <p:nvPr/>
        </p:nvSpPr>
        <p:spPr bwMode="auto">
          <a:xfrm>
            <a:off x="1985963" y="4876893"/>
            <a:ext cx="1485900" cy="609600"/>
          </a:xfrm>
          <a:prstGeom prst="rect">
            <a:avLst/>
          </a:prstGeom>
          <a:noFill/>
          <a:ln w="9525">
            <a:noFill/>
            <a:miter lim="800000"/>
            <a:headEnd/>
            <a:tailEnd/>
          </a:ln>
        </p:spPr>
        <p:txBody>
          <a:bodyPr>
            <a:spAutoFit/>
          </a:bodyPr>
          <a:lstStyle/>
          <a:p>
            <a:r>
              <a:rPr lang="en-US" sz="1700">
                <a:solidFill>
                  <a:srgbClr val="130A88"/>
                </a:solidFill>
              </a:rPr>
              <a:t>Crawl hatch   </a:t>
            </a:r>
          </a:p>
          <a:p>
            <a:r>
              <a:rPr lang="en-US" sz="1700">
                <a:solidFill>
                  <a:srgbClr val="130A88"/>
                </a:solidFill>
              </a:rPr>
              <a:t>   </a:t>
            </a:r>
            <a:r>
              <a:rPr lang="en-US" sz="1700" b="1" i="1">
                <a:solidFill>
                  <a:srgbClr val="130A88"/>
                </a:solidFill>
              </a:rPr>
              <a:t>closed</a:t>
            </a:r>
            <a:endParaRPr lang="en-US" sz="1700" b="1" i="1" baseline="-25000">
              <a:solidFill>
                <a:srgbClr val="130A88"/>
              </a:solidFill>
            </a:endParaRPr>
          </a:p>
        </p:txBody>
      </p:sp>
      <p:sp>
        <p:nvSpPr>
          <p:cNvPr id="132110" name="TextBox 27"/>
          <p:cNvSpPr txBox="1">
            <a:spLocks noChangeArrowheads="1"/>
          </p:cNvSpPr>
          <p:nvPr/>
        </p:nvSpPr>
        <p:spPr bwMode="auto">
          <a:xfrm>
            <a:off x="6315076" y="4876893"/>
            <a:ext cx="1485900" cy="609600"/>
          </a:xfrm>
          <a:prstGeom prst="rect">
            <a:avLst/>
          </a:prstGeom>
          <a:noFill/>
          <a:ln w="9525">
            <a:noFill/>
            <a:miter lim="800000"/>
            <a:headEnd/>
            <a:tailEnd/>
          </a:ln>
        </p:spPr>
        <p:txBody>
          <a:bodyPr>
            <a:spAutoFit/>
          </a:bodyPr>
          <a:lstStyle/>
          <a:p>
            <a:r>
              <a:rPr lang="en-US" sz="1700">
                <a:solidFill>
                  <a:srgbClr val="130A88"/>
                </a:solidFill>
              </a:rPr>
              <a:t>Crawl hatch </a:t>
            </a:r>
          </a:p>
          <a:p>
            <a:r>
              <a:rPr lang="en-US" sz="1700">
                <a:solidFill>
                  <a:srgbClr val="130A88"/>
                </a:solidFill>
              </a:rPr>
              <a:t>    </a:t>
            </a:r>
            <a:r>
              <a:rPr lang="en-US" sz="1700" b="1" i="1">
                <a:solidFill>
                  <a:srgbClr val="130A88"/>
                </a:solidFill>
              </a:rPr>
              <a:t>open</a:t>
            </a:r>
            <a:endParaRPr lang="en-US" sz="1700" b="1" i="1" baseline="-25000">
              <a:solidFill>
                <a:srgbClr val="130A88"/>
              </a:solidFill>
            </a:endParaRPr>
          </a:p>
        </p:txBody>
      </p:sp>
      <p:sp>
        <p:nvSpPr>
          <p:cNvPr id="39" name="Title 38"/>
          <p:cNvSpPr>
            <a:spLocks noGrp="1"/>
          </p:cNvSpPr>
          <p:nvPr>
            <p:ph type="title" idx="4294967295"/>
          </p:nvPr>
        </p:nvSpPr>
        <p:spPr>
          <a:xfrm>
            <a:off x="1879881" y="-29633"/>
            <a:ext cx="5384800" cy="901700"/>
          </a:xfrm>
        </p:spPr>
        <p:txBody>
          <a:bodyPr wrap="square" numCol="1" anchorCtr="0" compatLnSpc="1">
            <a:prstTxWarp prst="textNoShape">
              <a:avLst/>
            </a:prstTxWarp>
          </a:bodyPr>
          <a:lstStyle/>
          <a:p>
            <a:pPr algn="ctr" eaLnBrk="1" hangingPunct="1">
              <a:defRPr/>
            </a:pPr>
            <a:r>
              <a:rPr lang="en-US" dirty="0">
                <a:ea typeface="ＭＳ Ｐゴシック"/>
                <a:cs typeface="ＭＳ Ｐゴシック"/>
              </a:rPr>
              <a:t>Example 2: </a:t>
            </a:r>
          </a:p>
        </p:txBody>
      </p:sp>
      <p:cxnSp>
        <p:nvCxnSpPr>
          <p:cNvPr id="132113" name="Straight Connector 67"/>
          <p:cNvCxnSpPr>
            <a:cxnSpLocks noChangeShapeType="1"/>
          </p:cNvCxnSpPr>
          <p:nvPr/>
        </p:nvCxnSpPr>
        <p:spPr bwMode="auto">
          <a:xfrm rot="10800000" flipH="1">
            <a:off x="6640513" y="4780055"/>
            <a:ext cx="269875" cy="1588"/>
          </a:xfrm>
          <a:prstGeom prst="line">
            <a:avLst/>
          </a:prstGeom>
          <a:noFill/>
          <a:ln w="76200">
            <a:solidFill>
              <a:schemeClr val="tx1"/>
            </a:solidFill>
            <a:round/>
            <a:headEnd/>
            <a:tailEnd/>
          </a:ln>
        </p:spPr>
      </p:cxnSp>
      <p:sp>
        <p:nvSpPr>
          <p:cNvPr id="31" name="Footer Placeholder 1">
            <a:extLst>
              <a:ext uri="{FF2B5EF4-FFF2-40B4-BE49-F238E27FC236}">
                <a16:creationId xmlns:a16="http://schemas.microsoft.com/office/drawing/2014/main" id="{DEF8FF28-7F19-4B8C-9713-0E89404FD1D1}"/>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32" name="Picture 31">
            <a:extLst>
              <a:ext uri="{FF2B5EF4-FFF2-40B4-BE49-F238E27FC236}">
                <a16:creationId xmlns:a16="http://schemas.microsoft.com/office/drawing/2014/main" id="{4839525E-DEE3-48D1-9DB0-F79A59DD54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A green text on a black background&#10;&#10;AI-generated content may be incorrect.">
            <a:extLst>
              <a:ext uri="{FF2B5EF4-FFF2-40B4-BE49-F238E27FC236}">
                <a16:creationId xmlns:a16="http://schemas.microsoft.com/office/drawing/2014/main" id="{7A5F6EFB-459C-4B03-A9EB-112A0A9AA6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a:extLst>
              <a:ext uri="{FF2B5EF4-FFF2-40B4-BE49-F238E27FC236}">
                <a16:creationId xmlns:a16="http://schemas.microsoft.com/office/drawing/2014/main" id="{90D857DB-CCB5-4471-94FD-92FB851F3AD6}"/>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5" name="Slide Number Placeholder 2">
            <a:extLst>
              <a:ext uri="{FF2B5EF4-FFF2-40B4-BE49-F238E27FC236}">
                <a16:creationId xmlns:a16="http://schemas.microsoft.com/office/drawing/2014/main" id="{C37AACB5-71F0-4D00-A8AC-BB4255E20048}"/>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33</a:t>
            </a:fld>
            <a:endParaRPr lang="en-US" altLang="en-US" sz="800" b="1" dirty="0">
              <a:solidFill>
                <a:schemeClr val="bg1"/>
              </a:solidFill>
            </a:endParaRPr>
          </a:p>
        </p:txBody>
      </p:sp>
      <p:pic>
        <p:nvPicPr>
          <p:cNvPr id="36" name="Picture 35" descr="A black and white sign with black text&#10;&#10;AI-generated content may be incorrect.">
            <a:extLst>
              <a:ext uri="{FF2B5EF4-FFF2-40B4-BE49-F238E27FC236}">
                <a16:creationId xmlns:a16="http://schemas.microsoft.com/office/drawing/2014/main" id="{CF435E55-B1B6-4D19-818F-3C77207AAF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A green text on a white background&#10;&#10;AI-generated content may be incorrect.">
            <a:extLst>
              <a:ext uri="{FF2B5EF4-FFF2-40B4-BE49-F238E27FC236}">
                <a16:creationId xmlns:a16="http://schemas.microsoft.com/office/drawing/2014/main" id="{7067F50C-BD58-413D-89C3-D701A09B25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A blue and grey logo&#10;&#10;AI-generated content may be incorrect.">
            <a:extLst>
              <a:ext uri="{FF2B5EF4-FFF2-40B4-BE49-F238E27FC236}">
                <a16:creationId xmlns:a16="http://schemas.microsoft.com/office/drawing/2014/main" id="{85FAB103-A0F3-4867-9DA3-E4B4B159C0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600" y="17929"/>
            <a:ext cx="5384800" cy="901700"/>
          </a:xfrm>
        </p:spPr>
        <p:txBody>
          <a:bodyPr wrap="square" numCol="1" anchorCtr="0" compatLnSpc="1">
            <a:prstTxWarp prst="textNoShape">
              <a:avLst/>
            </a:prstTxWarp>
          </a:bodyPr>
          <a:lstStyle/>
          <a:p>
            <a:pPr algn="ctr" eaLnBrk="1" hangingPunct="1">
              <a:defRPr/>
            </a:pPr>
            <a:r>
              <a:rPr lang="en-US" sz="2500" dirty="0">
                <a:ea typeface="ＭＳ Ｐゴシック"/>
                <a:cs typeface="ＭＳ Ｐゴシック"/>
              </a:rPr>
              <a:t>Flow Method: House to Zone</a:t>
            </a:r>
          </a:p>
        </p:txBody>
      </p:sp>
      <p:graphicFrame>
        <p:nvGraphicFramePr>
          <p:cNvPr id="63490" name="Object 2"/>
          <p:cNvGraphicFramePr>
            <a:graphicFrameLocks noChangeAspect="1"/>
          </p:cNvGraphicFramePr>
          <p:nvPr>
            <p:extLst>
              <p:ext uri="{D42A27DB-BD31-4B8C-83A1-F6EECF244321}">
                <p14:modId xmlns:p14="http://schemas.microsoft.com/office/powerpoint/2010/main" val="602163627"/>
              </p:ext>
            </p:extLst>
          </p:nvPr>
        </p:nvGraphicFramePr>
        <p:xfrm>
          <a:off x="266700" y="850345"/>
          <a:ext cx="8382000" cy="5232400"/>
        </p:xfrm>
        <a:graphic>
          <a:graphicData uri="http://schemas.openxmlformats.org/presentationml/2006/ole">
            <mc:AlternateContent xmlns:mc="http://schemas.openxmlformats.org/markup-compatibility/2006">
              <mc:Choice xmlns:v="urn:schemas-microsoft-com:vml" Requires="v">
                <p:oleObj spid="_x0000_s10244" name="Acrobat Document" r:id="rId4" imgW="10068120" imgH="7774200" progId="AcroExch.Document.7">
                  <p:embed/>
                </p:oleObj>
              </mc:Choice>
              <mc:Fallback>
                <p:oleObj name="Acrobat Document" r:id="rId4" imgW="10068120" imgH="7774200" progId="AcroExch.Document.7">
                  <p:embed/>
                  <p:pic>
                    <p:nvPicPr>
                      <p:cNvPr id="6349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850345"/>
                        <a:ext cx="8382000" cy="523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31"/>
          <p:cNvGrpSpPr>
            <a:grpSpLocks/>
          </p:cNvGrpSpPr>
          <p:nvPr/>
        </p:nvGrpSpPr>
        <p:grpSpPr bwMode="auto">
          <a:xfrm>
            <a:off x="7332663" y="1712358"/>
            <a:ext cx="792162" cy="2600325"/>
            <a:chOff x="7523163" y="2005013"/>
            <a:chExt cx="792162" cy="2600325"/>
          </a:xfrm>
        </p:grpSpPr>
        <p:sp>
          <p:nvSpPr>
            <p:cNvPr id="63497" name="TextBox 10"/>
            <p:cNvSpPr txBox="1">
              <a:spLocks noChangeArrowheads="1"/>
            </p:cNvSpPr>
            <p:nvPr/>
          </p:nvSpPr>
          <p:spPr bwMode="auto">
            <a:xfrm>
              <a:off x="7523163" y="2005013"/>
              <a:ext cx="735012" cy="368300"/>
            </a:xfrm>
            <a:prstGeom prst="rect">
              <a:avLst/>
            </a:prstGeom>
            <a:noFill/>
            <a:ln w="9525">
              <a:noFill/>
              <a:miter lim="800000"/>
              <a:headEnd/>
              <a:tailEnd/>
            </a:ln>
          </p:spPr>
          <p:txBody>
            <a:bodyPr>
              <a:spAutoFit/>
            </a:bodyPr>
            <a:lstStyle/>
            <a:p>
              <a:r>
                <a:rPr lang="en-US" sz="1800" b="1">
                  <a:solidFill>
                    <a:srgbClr val="FF0000"/>
                  </a:solidFill>
                </a:rPr>
                <a:t>1200</a:t>
              </a:r>
            </a:p>
          </p:txBody>
        </p:sp>
        <p:sp>
          <p:nvSpPr>
            <p:cNvPr id="63498" name="TextBox 11"/>
            <p:cNvSpPr txBox="1">
              <a:spLocks noChangeArrowheads="1"/>
            </p:cNvSpPr>
            <p:nvPr/>
          </p:nvSpPr>
          <p:spPr bwMode="auto">
            <a:xfrm>
              <a:off x="7523163" y="2373313"/>
              <a:ext cx="735012" cy="369887"/>
            </a:xfrm>
            <a:prstGeom prst="rect">
              <a:avLst/>
            </a:prstGeom>
            <a:noFill/>
            <a:ln w="9525">
              <a:noFill/>
              <a:miter lim="800000"/>
              <a:headEnd/>
              <a:tailEnd/>
            </a:ln>
          </p:spPr>
          <p:txBody>
            <a:bodyPr>
              <a:spAutoFit/>
            </a:bodyPr>
            <a:lstStyle/>
            <a:p>
              <a:r>
                <a:rPr lang="en-US" sz="1800" b="1">
                  <a:solidFill>
                    <a:srgbClr val="FF0000"/>
                  </a:solidFill>
                </a:rPr>
                <a:t>45Pa</a:t>
              </a:r>
            </a:p>
          </p:txBody>
        </p:sp>
        <p:sp>
          <p:nvSpPr>
            <p:cNvPr id="63499" name="TextBox 13"/>
            <p:cNvSpPr txBox="1">
              <a:spLocks noChangeArrowheads="1"/>
            </p:cNvSpPr>
            <p:nvPr/>
          </p:nvSpPr>
          <p:spPr bwMode="auto">
            <a:xfrm>
              <a:off x="7542213" y="3097213"/>
              <a:ext cx="735012" cy="369332"/>
            </a:xfrm>
            <a:prstGeom prst="rect">
              <a:avLst/>
            </a:prstGeom>
            <a:noFill/>
            <a:ln w="9525">
              <a:noFill/>
              <a:miter lim="800000"/>
              <a:headEnd/>
              <a:tailEnd/>
            </a:ln>
          </p:spPr>
          <p:txBody>
            <a:bodyPr>
              <a:spAutoFit/>
            </a:bodyPr>
            <a:lstStyle/>
            <a:p>
              <a:r>
                <a:rPr lang="en-US" sz="1800" b="1">
                  <a:solidFill>
                    <a:srgbClr val="FF0000"/>
                  </a:solidFill>
                </a:rPr>
                <a:t>1850</a:t>
              </a:r>
            </a:p>
          </p:txBody>
        </p:sp>
        <p:sp>
          <p:nvSpPr>
            <p:cNvPr id="63500" name="TextBox 14"/>
            <p:cNvSpPr txBox="1">
              <a:spLocks noChangeArrowheads="1"/>
            </p:cNvSpPr>
            <p:nvPr/>
          </p:nvSpPr>
          <p:spPr bwMode="auto">
            <a:xfrm>
              <a:off x="7523163" y="3487738"/>
              <a:ext cx="735012" cy="369887"/>
            </a:xfrm>
            <a:prstGeom prst="rect">
              <a:avLst/>
            </a:prstGeom>
            <a:noFill/>
            <a:ln w="9525">
              <a:noFill/>
              <a:miter lim="800000"/>
              <a:headEnd/>
              <a:tailEnd/>
            </a:ln>
          </p:spPr>
          <p:txBody>
            <a:bodyPr>
              <a:spAutoFit/>
            </a:bodyPr>
            <a:lstStyle/>
            <a:p>
              <a:r>
                <a:rPr lang="en-US" sz="1800" b="1">
                  <a:solidFill>
                    <a:srgbClr val="FF0000"/>
                  </a:solidFill>
                </a:rPr>
                <a:t>18Pa</a:t>
              </a:r>
            </a:p>
          </p:txBody>
        </p:sp>
        <p:sp>
          <p:nvSpPr>
            <p:cNvPr id="63501" name="TextBox 15"/>
            <p:cNvSpPr txBox="1">
              <a:spLocks noChangeArrowheads="1"/>
            </p:cNvSpPr>
            <p:nvPr/>
          </p:nvSpPr>
          <p:spPr bwMode="auto">
            <a:xfrm>
              <a:off x="7580313" y="4235450"/>
              <a:ext cx="735012" cy="369888"/>
            </a:xfrm>
            <a:prstGeom prst="rect">
              <a:avLst/>
            </a:prstGeom>
            <a:noFill/>
            <a:ln w="9525">
              <a:noFill/>
              <a:miter lim="800000"/>
              <a:headEnd/>
              <a:tailEnd/>
            </a:ln>
          </p:spPr>
          <p:txBody>
            <a:bodyPr>
              <a:spAutoFit/>
            </a:bodyPr>
            <a:lstStyle/>
            <a:p>
              <a:r>
                <a:rPr lang="en-US" sz="1800" b="1">
                  <a:solidFill>
                    <a:srgbClr val="FF0000"/>
                  </a:solidFill>
                </a:rPr>
                <a:t>650</a:t>
              </a:r>
            </a:p>
          </p:txBody>
        </p:sp>
      </p:grpSp>
      <p:sp>
        <p:nvSpPr>
          <p:cNvPr id="24" name="Right Arrow 23"/>
          <p:cNvSpPr>
            <a:spLocks noChangeArrowheads="1"/>
          </p:cNvSpPr>
          <p:nvPr/>
        </p:nvSpPr>
        <p:spPr bwMode="auto">
          <a:xfrm>
            <a:off x="487363" y="1966358"/>
            <a:ext cx="482600" cy="315912"/>
          </a:xfrm>
          <a:prstGeom prst="rightArrow">
            <a:avLst>
              <a:gd name="adj1" fmla="val 50000"/>
              <a:gd name="adj2" fmla="val 49761"/>
            </a:avLst>
          </a:prstGeom>
          <a:solidFill>
            <a:srgbClr val="FF0000"/>
          </a:solidFill>
          <a:ln w="9525">
            <a:noFill/>
            <a:round/>
            <a:headEnd/>
            <a:tailEnd/>
          </a:ln>
          <a:effectLst>
            <a:outerShdw blurRad="50800" dist="38100" dir="2700000">
              <a:srgbClr val="000000">
                <a:alpha val="43000"/>
              </a:srgbClr>
            </a:outerShdw>
          </a:effectLst>
        </p:spPr>
        <p:txBody>
          <a:bodyPr/>
          <a:lstStyle/>
          <a:p>
            <a:pPr algn="ctr" defTabSz="914400">
              <a:defRPr/>
            </a:pPr>
            <a:endParaRPr lang="en-US" sz="2800" b="1">
              <a:ea typeface="ＭＳ Ｐゴシック" charset="-128"/>
              <a:cs typeface="ＭＳ Ｐゴシック" charset="-128"/>
            </a:endParaRPr>
          </a:p>
        </p:txBody>
      </p:sp>
      <p:sp>
        <p:nvSpPr>
          <p:cNvPr id="25" name="Down Arrow 24"/>
          <p:cNvSpPr>
            <a:spLocks noChangeArrowheads="1"/>
          </p:cNvSpPr>
          <p:nvPr/>
        </p:nvSpPr>
        <p:spPr bwMode="auto">
          <a:xfrm>
            <a:off x="4492625" y="863045"/>
            <a:ext cx="358775" cy="457200"/>
          </a:xfrm>
          <a:prstGeom prst="downArrow">
            <a:avLst>
              <a:gd name="adj1" fmla="val 50000"/>
              <a:gd name="adj2" fmla="val 50029"/>
            </a:avLst>
          </a:prstGeom>
          <a:solidFill>
            <a:srgbClr val="FF0000"/>
          </a:solidFill>
          <a:ln w="9525">
            <a:noFill/>
            <a:round/>
            <a:headEnd/>
            <a:tailEnd/>
          </a:ln>
          <a:effectLst>
            <a:outerShdw blurRad="50800" dist="38100" dir="2700000">
              <a:srgbClr val="000000">
                <a:alpha val="43000"/>
              </a:srgbClr>
            </a:outerShdw>
          </a:effectLst>
        </p:spPr>
        <p:txBody>
          <a:bodyPr/>
          <a:lstStyle/>
          <a:p>
            <a:pPr algn="ctr" defTabSz="914400">
              <a:defRPr/>
            </a:pPr>
            <a:endParaRPr lang="en-US" sz="2800" b="1">
              <a:ea typeface="ＭＳ Ｐゴシック" charset="-128"/>
              <a:cs typeface="ＭＳ Ｐゴシック" charset="-128"/>
            </a:endParaRPr>
          </a:p>
        </p:txBody>
      </p:sp>
      <p:sp>
        <p:nvSpPr>
          <p:cNvPr id="26" name="Oval 25"/>
          <p:cNvSpPr/>
          <p:nvPr/>
        </p:nvSpPr>
        <p:spPr bwMode="auto">
          <a:xfrm>
            <a:off x="4484688" y="2007633"/>
            <a:ext cx="449262" cy="223837"/>
          </a:xfrm>
          <a:prstGeom prst="ellipse">
            <a:avLst/>
          </a:prstGeom>
          <a:noFill/>
          <a:ln w="38100"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txBody>
          <a:bodyPr/>
          <a:lstStyle/>
          <a:p>
            <a:pPr algn="ctr" defTabSz="914400">
              <a:defRPr/>
            </a:pPr>
            <a:endParaRPr lang="en-US" sz="2800" b="1">
              <a:latin typeface="Arial" pitchFamily="-108" charset="0"/>
              <a:ea typeface="ＭＳ Ｐゴシック" charset="-128"/>
              <a:cs typeface="ＭＳ Ｐゴシック" charset="-128"/>
            </a:endParaRPr>
          </a:p>
        </p:txBody>
      </p:sp>
      <p:sp>
        <p:nvSpPr>
          <p:cNvPr id="14" name="Footer Placeholder 1">
            <a:extLst>
              <a:ext uri="{FF2B5EF4-FFF2-40B4-BE49-F238E27FC236}">
                <a16:creationId xmlns:a16="http://schemas.microsoft.com/office/drawing/2014/main" id="{3BA7456B-9CFE-451E-9486-3941CDE9867E}"/>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15" name="Picture 14">
            <a:extLst>
              <a:ext uri="{FF2B5EF4-FFF2-40B4-BE49-F238E27FC236}">
                <a16:creationId xmlns:a16="http://schemas.microsoft.com/office/drawing/2014/main" id="{F2973D97-7073-4579-97DE-4008287A82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black background&#10;&#10;AI-generated content may be incorrect.">
            <a:extLst>
              <a:ext uri="{FF2B5EF4-FFF2-40B4-BE49-F238E27FC236}">
                <a16:creationId xmlns:a16="http://schemas.microsoft.com/office/drawing/2014/main" id="{C011DAD9-B056-40E8-95FE-38011BD4CF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F4BE9FBB-C458-4D38-B3F4-0EB7E07F2244}"/>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8" name="Slide Number Placeholder 2">
            <a:extLst>
              <a:ext uri="{FF2B5EF4-FFF2-40B4-BE49-F238E27FC236}">
                <a16:creationId xmlns:a16="http://schemas.microsoft.com/office/drawing/2014/main" id="{D6A624E8-EA92-4DB2-B6D6-C675DB52811A}"/>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34</a:t>
            </a:fld>
            <a:endParaRPr lang="en-US" altLang="en-US" sz="800" b="1" dirty="0">
              <a:solidFill>
                <a:schemeClr val="bg1"/>
              </a:solidFill>
            </a:endParaRPr>
          </a:p>
        </p:txBody>
      </p:sp>
      <p:pic>
        <p:nvPicPr>
          <p:cNvPr id="19" name="Picture 18" descr="A black and white sign with black text&#10;&#10;AI-generated content may be incorrect.">
            <a:extLst>
              <a:ext uri="{FF2B5EF4-FFF2-40B4-BE49-F238E27FC236}">
                <a16:creationId xmlns:a16="http://schemas.microsoft.com/office/drawing/2014/main" id="{795D93F7-0340-423E-8FE9-424E365AB4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green text on a white background&#10;&#10;AI-generated content may be incorrect.">
            <a:extLst>
              <a:ext uri="{FF2B5EF4-FFF2-40B4-BE49-F238E27FC236}">
                <a16:creationId xmlns:a16="http://schemas.microsoft.com/office/drawing/2014/main" id="{B3E11CE4-4FBD-4194-A471-4D34700713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 blue and grey logo&#10;&#10;AI-generated content may be incorrect.">
            <a:extLst>
              <a:ext uri="{FF2B5EF4-FFF2-40B4-BE49-F238E27FC236}">
                <a16:creationId xmlns:a16="http://schemas.microsoft.com/office/drawing/2014/main" id="{36745E17-3CF4-4DC5-991A-64CF240414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lide(fromLeft)">
                                      <p:cBhvr>
                                        <p:cTn id="7" dur="500"/>
                                        <p:tgtEl>
                                          <p:spTgt spid="24"/>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slide(fromTop)">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600" y="29182"/>
            <a:ext cx="5384800" cy="901700"/>
          </a:xfrm>
        </p:spPr>
        <p:txBody>
          <a:bodyPr wrap="square" numCol="1" anchorCtr="0" compatLnSpc="1">
            <a:prstTxWarp prst="textNoShape">
              <a:avLst/>
            </a:prstTxWarp>
          </a:bodyPr>
          <a:lstStyle/>
          <a:p>
            <a:pPr algn="ctr" eaLnBrk="1" hangingPunct="1">
              <a:defRPr/>
            </a:pPr>
            <a:r>
              <a:rPr lang="en-US" sz="2500" dirty="0">
                <a:ea typeface="ＭＳ Ｐゴシック"/>
                <a:cs typeface="ＭＳ Ｐゴシック"/>
              </a:rPr>
              <a:t>Flow Method: </a:t>
            </a:r>
            <a:br>
              <a:rPr lang="en-US" sz="2500" dirty="0">
                <a:ea typeface="ＭＳ Ｐゴシック"/>
                <a:cs typeface="ＭＳ Ｐゴシック"/>
              </a:rPr>
            </a:br>
            <a:r>
              <a:rPr lang="en-US" sz="2500" dirty="0">
                <a:ea typeface="ＭＳ Ｐゴシック"/>
                <a:cs typeface="ＭＳ Ｐゴシック"/>
              </a:rPr>
              <a:t>Hole – House to Zone</a:t>
            </a:r>
          </a:p>
        </p:txBody>
      </p:sp>
      <p:graphicFrame>
        <p:nvGraphicFramePr>
          <p:cNvPr id="65538" name="Object 2"/>
          <p:cNvGraphicFramePr>
            <a:graphicFrameLocks noChangeAspect="1"/>
          </p:cNvGraphicFramePr>
          <p:nvPr>
            <p:extLst>
              <p:ext uri="{D42A27DB-BD31-4B8C-83A1-F6EECF244321}">
                <p14:modId xmlns:p14="http://schemas.microsoft.com/office/powerpoint/2010/main" val="1826084452"/>
              </p:ext>
            </p:extLst>
          </p:nvPr>
        </p:nvGraphicFramePr>
        <p:xfrm>
          <a:off x="457200" y="931022"/>
          <a:ext cx="8382000" cy="5232400"/>
        </p:xfrm>
        <a:graphic>
          <a:graphicData uri="http://schemas.openxmlformats.org/presentationml/2006/ole">
            <mc:AlternateContent xmlns:mc="http://schemas.openxmlformats.org/markup-compatibility/2006">
              <mc:Choice xmlns:v="urn:schemas-microsoft-com:vml" Requires="v">
                <p:oleObj spid="_x0000_s11268" name="Acrobat Document" r:id="rId4" imgW="10068120" imgH="7774200" progId="AcroExch.Document.7">
                  <p:embed/>
                </p:oleObj>
              </mc:Choice>
              <mc:Fallback>
                <p:oleObj name="Acrobat Document" r:id="rId4" imgW="10068120" imgH="7774200" progId="AcroExch.Document.7">
                  <p:embed/>
                  <p:pic>
                    <p:nvPicPr>
                      <p:cNvPr id="6553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931022"/>
                        <a:ext cx="8382000" cy="523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540" name="TextBox 10"/>
          <p:cNvSpPr txBox="1">
            <a:spLocks noChangeArrowheads="1"/>
          </p:cNvSpPr>
          <p:nvPr/>
        </p:nvSpPr>
        <p:spPr bwMode="auto">
          <a:xfrm>
            <a:off x="7523163" y="1793035"/>
            <a:ext cx="735012" cy="368300"/>
          </a:xfrm>
          <a:prstGeom prst="rect">
            <a:avLst/>
          </a:prstGeom>
          <a:noFill/>
          <a:ln w="9525">
            <a:noFill/>
            <a:miter lim="800000"/>
            <a:headEnd/>
            <a:tailEnd/>
          </a:ln>
        </p:spPr>
        <p:txBody>
          <a:bodyPr>
            <a:spAutoFit/>
          </a:bodyPr>
          <a:lstStyle/>
          <a:p>
            <a:r>
              <a:rPr lang="en-US" sz="1800" b="1">
                <a:solidFill>
                  <a:srgbClr val="FF0000"/>
                </a:solidFill>
              </a:rPr>
              <a:t>1200</a:t>
            </a:r>
          </a:p>
        </p:txBody>
      </p:sp>
      <p:sp>
        <p:nvSpPr>
          <p:cNvPr id="65541" name="TextBox 11"/>
          <p:cNvSpPr txBox="1">
            <a:spLocks noChangeArrowheads="1"/>
          </p:cNvSpPr>
          <p:nvPr/>
        </p:nvSpPr>
        <p:spPr bwMode="auto">
          <a:xfrm>
            <a:off x="7523163" y="2161335"/>
            <a:ext cx="735012" cy="369887"/>
          </a:xfrm>
          <a:prstGeom prst="rect">
            <a:avLst/>
          </a:prstGeom>
          <a:noFill/>
          <a:ln w="9525">
            <a:noFill/>
            <a:miter lim="800000"/>
            <a:headEnd/>
            <a:tailEnd/>
          </a:ln>
        </p:spPr>
        <p:txBody>
          <a:bodyPr>
            <a:spAutoFit/>
          </a:bodyPr>
          <a:lstStyle/>
          <a:p>
            <a:r>
              <a:rPr lang="en-US" sz="1800" b="1">
                <a:solidFill>
                  <a:srgbClr val="FF0000"/>
                </a:solidFill>
              </a:rPr>
              <a:t>45Pa</a:t>
            </a:r>
          </a:p>
        </p:txBody>
      </p:sp>
      <p:sp>
        <p:nvSpPr>
          <p:cNvPr id="65542" name="TextBox 13"/>
          <p:cNvSpPr txBox="1">
            <a:spLocks noChangeArrowheads="1"/>
          </p:cNvSpPr>
          <p:nvPr/>
        </p:nvSpPr>
        <p:spPr bwMode="auto">
          <a:xfrm>
            <a:off x="7542213" y="2885235"/>
            <a:ext cx="735012" cy="369887"/>
          </a:xfrm>
          <a:prstGeom prst="rect">
            <a:avLst/>
          </a:prstGeom>
          <a:noFill/>
          <a:ln w="9525">
            <a:noFill/>
            <a:miter lim="800000"/>
            <a:headEnd/>
            <a:tailEnd/>
          </a:ln>
        </p:spPr>
        <p:txBody>
          <a:bodyPr>
            <a:spAutoFit/>
          </a:bodyPr>
          <a:lstStyle/>
          <a:p>
            <a:r>
              <a:rPr lang="en-US" sz="1800" b="1">
                <a:solidFill>
                  <a:srgbClr val="FF0000"/>
                </a:solidFill>
              </a:rPr>
              <a:t>1850</a:t>
            </a:r>
          </a:p>
        </p:txBody>
      </p:sp>
      <p:sp>
        <p:nvSpPr>
          <p:cNvPr id="65543" name="TextBox 14"/>
          <p:cNvSpPr txBox="1">
            <a:spLocks noChangeArrowheads="1"/>
          </p:cNvSpPr>
          <p:nvPr/>
        </p:nvSpPr>
        <p:spPr bwMode="auto">
          <a:xfrm>
            <a:off x="7523163" y="3275760"/>
            <a:ext cx="735012" cy="369887"/>
          </a:xfrm>
          <a:prstGeom prst="rect">
            <a:avLst/>
          </a:prstGeom>
          <a:noFill/>
          <a:ln w="9525">
            <a:noFill/>
            <a:miter lim="800000"/>
            <a:headEnd/>
            <a:tailEnd/>
          </a:ln>
        </p:spPr>
        <p:txBody>
          <a:bodyPr>
            <a:spAutoFit/>
          </a:bodyPr>
          <a:lstStyle/>
          <a:p>
            <a:r>
              <a:rPr lang="en-US" sz="1800" b="1">
                <a:solidFill>
                  <a:srgbClr val="FF0000"/>
                </a:solidFill>
              </a:rPr>
              <a:t>18Pa</a:t>
            </a:r>
          </a:p>
        </p:txBody>
      </p:sp>
      <p:sp>
        <p:nvSpPr>
          <p:cNvPr id="65544" name="TextBox 15"/>
          <p:cNvSpPr txBox="1">
            <a:spLocks noChangeArrowheads="1"/>
          </p:cNvSpPr>
          <p:nvPr/>
        </p:nvSpPr>
        <p:spPr bwMode="auto">
          <a:xfrm>
            <a:off x="7580313" y="4023472"/>
            <a:ext cx="735012" cy="369888"/>
          </a:xfrm>
          <a:prstGeom prst="rect">
            <a:avLst/>
          </a:prstGeom>
          <a:noFill/>
          <a:ln w="9525">
            <a:noFill/>
            <a:miter lim="800000"/>
            <a:headEnd/>
            <a:tailEnd/>
          </a:ln>
        </p:spPr>
        <p:txBody>
          <a:bodyPr>
            <a:spAutoFit/>
          </a:bodyPr>
          <a:lstStyle/>
          <a:p>
            <a:r>
              <a:rPr lang="en-US" sz="1800" b="1">
                <a:solidFill>
                  <a:srgbClr val="FF0000"/>
                </a:solidFill>
              </a:rPr>
              <a:t>650</a:t>
            </a:r>
          </a:p>
        </p:txBody>
      </p:sp>
      <p:sp>
        <p:nvSpPr>
          <p:cNvPr id="24" name="Right Arrow 23"/>
          <p:cNvSpPr>
            <a:spLocks noChangeArrowheads="1"/>
          </p:cNvSpPr>
          <p:nvPr/>
        </p:nvSpPr>
        <p:spPr bwMode="auto">
          <a:xfrm>
            <a:off x="677863" y="2045447"/>
            <a:ext cx="482600" cy="315913"/>
          </a:xfrm>
          <a:prstGeom prst="rightArrow">
            <a:avLst>
              <a:gd name="adj1" fmla="val 50000"/>
              <a:gd name="adj2" fmla="val 49761"/>
            </a:avLst>
          </a:prstGeom>
          <a:solidFill>
            <a:srgbClr val="FF0000"/>
          </a:solidFill>
          <a:ln w="9525">
            <a:noFill/>
            <a:round/>
            <a:headEnd/>
            <a:tailEnd/>
          </a:ln>
          <a:effectLst>
            <a:outerShdw blurRad="50800" dist="38100" dir="2700000">
              <a:srgbClr val="000000">
                <a:alpha val="43000"/>
              </a:srgbClr>
            </a:outerShdw>
          </a:effectLst>
        </p:spPr>
        <p:txBody>
          <a:bodyPr/>
          <a:lstStyle/>
          <a:p>
            <a:pPr algn="ctr" defTabSz="914400">
              <a:defRPr/>
            </a:pPr>
            <a:endParaRPr lang="en-US" sz="2800" b="1">
              <a:ea typeface="ＭＳ Ｐゴシック" charset="-128"/>
              <a:cs typeface="ＭＳ Ｐゴシック" charset="-128"/>
            </a:endParaRPr>
          </a:p>
        </p:txBody>
      </p:sp>
      <p:sp>
        <p:nvSpPr>
          <p:cNvPr id="25" name="Down Arrow 24"/>
          <p:cNvSpPr>
            <a:spLocks noChangeArrowheads="1"/>
          </p:cNvSpPr>
          <p:nvPr/>
        </p:nvSpPr>
        <p:spPr bwMode="auto">
          <a:xfrm>
            <a:off x="4683125" y="943722"/>
            <a:ext cx="358775" cy="457200"/>
          </a:xfrm>
          <a:prstGeom prst="downArrow">
            <a:avLst>
              <a:gd name="adj1" fmla="val 50000"/>
              <a:gd name="adj2" fmla="val 50029"/>
            </a:avLst>
          </a:prstGeom>
          <a:solidFill>
            <a:srgbClr val="FF0000"/>
          </a:solidFill>
          <a:ln w="9525">
            <a:noFill/>
            <a:round/>
            <a:headEnd/>
            <a:tailEnd/>
          </a:ln>
          <a:effectLst>
            <a:outerShdw blurRad="50800" dist="38100" dir="2700000">
              <a:srgbClr val="000000">
                <a:alpha val="43000"/>
              </a:srgbClr>
            </a:outerShdw>
          </a:effectLst>
        </p:spPr>
        <p:txBody>
          <a:bodyPr/>
          <a:lstStyle/>
          <a:p>
            <a:pPr algn="ctr" defTabSz="914400">
              <a:defRPr/>
            </a:pPr>
            <a:endParaRPr lang="en-US" sz="2800" b="1">
              <a:ea typeface="ＭＳ Ｐゴシック" charset="-128"/>
              <a:cs typeface="ＭＳ Ｐゴシック" charset="-128"/>
            </a:endParaRPr>
          </a:p>
        </p:txBody>
      </p:sp>
      <p:sp>
        <p:nvSpPr>
          <p:cNvPr id="26" name="Oval 25"/>
          <p:cNvSpPr/>
          <p:nvPr/>
        </p:nvSpPr>
        <p:spPr bwMode="auto">
          <a:xfrm>
            <a:off x="4675188" y="2088310"/>
            <a:ext cx="449262" cy="223837"/>
          </a:xfrm>
          <a:prstGeom prst="ellipse">
            <a:avLst/>
          </a:prstGeom>
          <a:noFill/>
          <a:ln w="38100"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txBody>
          <a:bodyPr/>
          <a:lstStyle/>
          <a:p>
            <a:pPr algn="ctr" defTabSz="914400">
              <a:defRPr/>
            </a:pPr>
            <a:endParaRPr lang="en-US" sz="2800" b="1">
              <a:latin typeface="Arial" pitchFamily="-108" charset="0"/>
              <a:ea typeface="ＭＳ Ｐゴシック" charset="-128"/>
              <a:cs typeface="ＭＳ Ｐゴシック" charset="-128"/>
            </a:endParaRPr>
          </a:p>
        </p:txBody>
      </p:sp>
      <p:sp>
        <p:nvSpPr>
          <p:cNvPr id="65548" name="TextBox 15"/>
          <p:cNvSpPr txBox="1">
            <a:spLocks noChangeArrowheads="1"/>
          </p:cNvSpPr>
          <p:nvPr/>
        </p:nvSpPr>
        <p:spPr bwMode="auto">
          <a:xfrm>
            <a:off x="7580313" y="4393360"/>
            <a:ext cx="735012" cy="369887"/>
          </a:xfrm>
          <a:prstGeom prst="rect">
            <a:avLst/>
          </a:prstGeom>
          <a:noFill/>
          <a:ln w="9525">
            <a:noFill/>
            <a:miter lim="800000"/>
            <a:headEnd/>
            <a:tailEnd/>
          </a:ln>
        </p:spPr>
        <p:txBody>
          <a:bodyPr>
            <a:spAutoFit/>
          </a:bodyPr>
          <a:lstStyle/>
          <a:p>
            <a:r>
              <a:rPr lang="en-US" sz="1800" b="1">
                <a:solidFill>
                  <a:srgbClr val="FF0000"/>
                </a:solidFill>
              </a:rPr>
              <a:t>0.43</a:t>
            </a:r>
          </a:p>
        </p:txBody>
      </p:sp>
      <p:sp>
        <p:nvSpPr>
          <p:cNvPr id="65549" name="TextBox 15"/>
          <p:cNvSpPr txBox="1">
            <a:spLocks noChangeArrowheads="1"/>
          </p:cNvSpPr>
          <p:nvPr/>
        </p:nvSpPr>
        <p:spPr bwMode="auto">
          <a:xfrm>
            <a:off x="7580313" y="4853735"/>
            <a:ext cx="735012" cy="369887"/>
          </a:xfrm>
          <a:prstGeom prst="rect">
            <a:avLst/>
          </a:prstGeom>
          <a:noFill/>
          <a:ln w="9525">
            <a:noFill/>
            <a:miter lim="800000"/>
            <a:headEnd/>
            <a:tailEnd/>
          </a:ln>
        </p:spPr>
        <p:txBody>
          <a:bodyPr>
            <a:spAutoFit/>
          </a:bodyPr>
          <a:lstStyle/>
          <a:p>
            <a:r>
              <a:rPr lang="en-US" sz="1800" b="1">
                <a:solidFill>
                  <a:srgbClr val="FF0000"/>
                </a:solidFill>
              </a:rPr>
              <a:t>280</a:t>
            </a:r>
          </a:p>
        </p:txBody>
      </p:sp>
      <p:sp>
        <p:nvSpPr>
          <p:cNvPr id="27" name="Title 5"/>
          <p:cNvSpPr txBox="1">
            <a:spLocks/>
          </p:cNvSpPr>
          <p:nvPr/>
        </p:nvSpPr>
        <p:spPr bwMode="auto">
          <a:xfrm>
            <a:off x="622300" y="895350"/>
            <a:ext cx="6324600" cy="228600"/>
          </a:xfrm>
          <a:prstGeom prst="rect">
            <a:avLst/>
          </a:prstGeom>
          <a:noFill/>
          <a:ln w="9525">
            <a:noFill/>
            <a:miter lim="800000"/>
            <a:headEnd/>
            <a:tailEnd/>
          </a:ln>
        </p:spPr>
        <p:txBody>
          <a:bodyPr lIns="0" tIns="0" rIns="0" bIns="0" anchor="ctr"/>
          <a:lstStyle/>
          <a:p>
            <a:pPr eaLnBrk="0" hangingPunct="0">
              <a:defRPr/>
            </a:pPr>
            <a:r>
              <a:rPr lang="en-US" sz="1200" cap="all" dirty="0">
                <a:solidFill>
                  <a:schemeClr val="bg1"/>
                </a:solidFill>
                <a:ea typeface="ＭＳ Ｐゴシック" charset="-128"/>
                <a:cs typeface="ＭＳ Ｐゴシック" charset="-128"/>
              </a:rPr>
              <a:t>Zone Pressure diagnostics</a:t>
            </a:r>
          </a:p>
        </p:txBody>
      </p:sp>
      <p:sp>
        <p:nvSpPr>
          <p:cNvPr id="15" name="Footer Placeholder 1">
            <a:extLst>
              <a:ext uri="{FF2B5EF4-FFF2-40B4-BE49-F238E27FC236}">
                <a16:creationId xmlns:a16="http://schemas.microsoft.com/office/drawing/2014/main" id="{7E0F23EE-5260-4AC3-BCCA-2ED6EB244242}"/>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16" name="Picture 15">
            <a:extLst>
              <a:ext uri="{FF2B5EF4-FFF2-40B4-BE49-F238E27FC236}">
                <a16:creationId xmlns:a16="http://schemas.microsoft.com/office/drawing/2014/main" id="{0BB723F9-D09B-4F53-8550-5E0107C75E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green text on a black background&#10;&#10;AI-generated content may be incorrect.">
            <a:extLst>
              <a:ext uri="{FF2B5EF4-FFF2-40B4-BE49-F238E27FC236}">
                <a16:creationId xmlns:a16="http://schemas.microsoft.com/office/drawing/2014/main" id="{39BCB39B-0711-4D37-A6A8-1EB8CF5F17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BD9DF63E-7920-4732-8E4B-5726668E5D15}"/>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9" name="Slide Number Placeholder 2">
            <a:extLst>
              <a:ext uri="{FF2B5EF4-FFF2-40B4-BE49-F238E27FC236}">
                <a16:creationId xmlns:a16="http://schemas.microsoft.com/office/drawing/2014/main" id="{23943E10-7698-4CD2-AD79-68FFD2794D88}"/>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35</a:t>
            </a:fld>
            <a:endParaRPr lang="en-US" altLang="en-US" sz="800" b="1" dirty="0">
              <a:solidFill>
                <a:schemeClr val="bg1"/>
              </a:solidFill>
            </a:endParaRPr>
          </a:p>
        </p:txBody>
      </p:sp>
      <p:pic>
        <p:nvPicPr>
          <p:cNvPr id="20" name="Picture 19" descr="A black and white sign with black text&#10;&#10;AI-generated content may be incorrect.">
            <a:extLst>
              <a:ext uri="{FF2B5EF4-FFF2-40B4-BE49-F238E27FC236}">
                <a16:creationId xmlns:a16="http://schemas.microsoft.com/office/drawing/2014/main" id="{87A9E814-84B4-4DAC-8865-2973EF4B86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green text on a white background&#10;&#10;AI-generated content may be incorrect.">
            <a:extLst>
              <a:ext uri="{FF2B5EF4-FFF2-40B4-BE49-F238E27FC236}">
                <a16:creationId xmlns:a16="http://schemas.microsoft.com/office/drawing/2014/main" id="{D39B0C25-96DC-4938-A006-575C86ED2F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 blue and grey logo&#10;&#10;AI-generated content may be incorrect.">
            <a:extLst>
              <a:ext uri="{FF2B5EF4-FFF2-40B4-BE49-F238E27FC236}">
                <a16:creationId xmlns:a16="http://schemas.microsoft.com/office/drawing/2014/main" id="{6EFE78D4-283D-4601-9B1D-7DB4A07A1B8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Content Placeholder 2"/>
          <p:cNvSpPr>
            <a:spLocks noGrp="1"/>
          </p:cNvSpPr>
          <p:nvPr>
            <p:ph idx="1"/>
          </p:nvPr>
        </p:nvSpPr>
        <p:spPr>
          <a:xfrm>
            <a:off x="482600" y="1482725"/>
            <a:ext cx="7848600" cy="4992688"/>
          </a:xfrm>
        </p:spPr>
        <p:txBody>
          <a:bodyPr/>
          <a:lstStyle/>
          <a:p>
            <a:pPr eaLnBrk="1" hangingPunct="1"/>
            <a:r>
              <a:rPr lang="en-US" sz="2200">
                <a:ea typeface="ＭＳ Ｐゴシック"/>
                <a:cs typeface="Arial" charset="0"/>
              </a:rPr>
              <a:t>ZBD is extremely useful to </a:t>
            </a:r>
            <a:r>
              <a:rPr lang="en-US" sz="2200">
                <a:solidFill>
                  <a:srgbClr val="A81404"/>
                </a:solidFill>
                <a:ea typeface="ＭＳ Ｐゴシック"/>
                <a:cs typeface="Arial" charset="0"/>
              </a:rPr>
              <a:t>QUICKLY</a:t>
            </a:r>
            <a:r>
              <a:rPr lang="en-US" sz="2200">
                <a:ea typeface="ＭＳ Ｐゴシック"/>
                <a:cs typeface="Arial" charset="0"/>
              </a:rPr>
              <a:t> identify leaky surfaces and prioritize air sealing activities. </a:t>
            </a:r>
          </a:p>
          <a:p>
            <a:pPr eaLnBrk="1" hangingPunct="1"/>
            <a:r>
              <a:rPr lang="en-US" sz="2200">
                <a:ea typeface="ＭＳ Ｐゴシック"/>
                <a:cs typeface="Arial" charset="0"/>
              </a:rPr>
              <a:t>ZPD can help you determine the relative leakiness of a home and verify the effectiveness of completed air sealing work. </a:t>
            </a:r>
          </a:p>
          <a:p>
            <a:pPr eaLnBrk="1" hangingPunct="1"/>
            <a:r>
              <a:rPr lang="en-US" sz="2200">
                <a:ea typeface="ＭＳ Ｐゴシック"/>
                <a:cs typeface="Arial" charset="0"/>
              </a:rPr>
              <a:t>ZPD requires being able to change and measure pressures over selected surfaces to determine leakage and total hole size.</a:t>
            </a:r>
          </a:p>
          <a:p>
            <a:pPr eaLnBrk="1" hangingPunct="1"/>
            <a:r>
              <a:rPr lang="en-US" sz="2200">
                <a:ea typeface="ＭＳ Ｐゴシック"/>
                <a:cs typeface="Arial" charset="0"/>
              </a:rPr>
              <a:t>Leakage can be calculated using charts and a calculator, or a computer app.</a:t>
            </a:r>
          </a:p>
          <a:p>
            <a:pPr eaLnBrk="1" hangingPunct="1"/>
            <a:r>
              <a:rPr lang="en-US" sz="2200">
                <a:ea typeface="ＭＳ Ｐゴシック"/>
                <a:cs typeface="Arial" charset="0"/>
              </a:rPr>
              <a:t>ZPD does not work as well in extremely leaky homes or when it’s very windy.</a:t>
            </a:r>
          </a:p>
          <a:p>
            <a:pPr lvl="1" eaLnBrk="1" hangingPunct="1"/>
            <a:endParaRPr lang="en-US" sz="1900">
              <a:ea typeface="ＭＳ Ｐゴシック"/>
            </a:endParaRPr>
          </a:p>
          <a:p>
            <a:pPr eaLnBrk="1" hangingPunct="1"/>
            <a:endParaRPr lang="en-US" sz="1900">
              <a:solidFill>
                <a:srgbClr val="000066"/>
              </a:solidFill>
              <a:ea typeface="ＭＳ Ｐゴシック"/>
              <a:cs typeface="ＭＳ Ｐゴシック"/>
            </a:endParaRPr>
          </a:p>
        </p:txBody>
      </p:sp>
      <p:sp>
        <p:nvSpPr>
          <p:cNvPr id="2" name="Title 1"/>
          <p:cNvSpPr>
            <a:spLocks noGrp="1"/>
          </p:cNvSpPr>
          <p:nvPr>
            <p:ph type="title"/>
          </p:nvPr>
        </p:nvSpPr>
        <p:spPr>
          <a:xfrm>
            <a:off x="1879600" y="17929"/>
            <a:ext cx="5384800" cy="901700"/>
          </a:xfrm>
        </p:spPr>
        <p:txBody>
          <a:bodyPr/>
          <a:lstStyle/>
          <a:p>
            <a:pPr algn="ctr" eaLnBrk="1" fontAlgn="auto" hangingPunct="1">
              <a:spcAft>
                <a:spcPts val="0"/>
              </a:spcAft>
              <a:defRPr/>
            </a:pPr>
            <a:r>
              <a:rPr lang="en-US" dirty="0">
                <a:ea typeface="+mj-ea"/>
                <a:cs typeface="+mj-cs"/>
              </a:rPr>
              <a:t>Summary</a:t>
            </a:r>
          </a:p>
        </p:txBody>
      </p:sp>
      <p:sp>
        <p:nvSpPr>
          <p:cNvPr id="6" name="Footer Placeholder 1">
            <a:extLst>
              <a:ext uri="{FF2B5EF4-FFF2-40B4-BE49-F238E27FC236}">
                <a16:creationId xmlns:a16="http://schemas.microsoft.com/office/drawing/2014/main" id="{DA2419A7-3AEC-4FB1-9924-23A3B2737C71}"/>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7" name="Picture 6">
            <a:extLst>
              <a:ext uri="{FF2B5EF4-FFF2-40B4-BE49-F238E27FC236}">
                <a16:creationId xmlns:a16="http://schemas.microsoft.com/office/drawing/2014/main" id="{B2673362-6CAB-41CD-87DD-D63679269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green text on a black background&#10;&#10;AI-generated content may be incorrect.">
            <a:extLst>
              <a:ext uri="{FF2B5EF4-FFF2-40B4-BE49-F238E27FC236}">
                <a16:creationId xmlns:a16="http://schemas.microsoft.com/office/drawing/2014/main" id="{DEAF73A4-4D2C-47C2-B33F-6ADF0B0B53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A019E602-DB68-42E1-BD8C-ACFC53ADA5D7}"/>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0" name="Slide Number Placeholder 2">
            <a:extLst>
              <a:ext uri="{FF2B5EF4-FFF2-40B4-BE49-F238E27FC236}">
                <a16:creationId xmlns:a16="http://schemas.microsoft.com/office/drawing/2014/main" id="{B57936CF-ECEF-4BDF-88EE-984171F69283}"/>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36</a:t>
            </a:fld>
            <a:endParaRPr lang="en-US" altLang="en-US" sz="800" b="1" dirty="0">
              <a:solidFill>
                <a:schemeClr val="bg1"/>
              </a:solidFill>
            </a:endParaRPr>
          </a:p>
        </p:txBody>
      </p:sp>
      <p:pic>
        <p:nvPicPr>
          <p:cNvPr id="11" name="Picture 10" descr="A black and white sign with black text&#10;&#10;AI-generated content may be incorrect.">
            <a:extLst>
              <a:ext uri="{FF2B5EF4-FFF2-40B4-BE49-F238E27FC236}">
                <a16:creationId xmlns:a16="http://schemas.microsoft.com/office/drawing/2014/main" id="{942DA480-558D-44EE-A985-BE2E757612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white background&#10;&#10;AI-generated content may be incorrect.">
            <a:extLst>
              <a:ext uri="{FF2B5EF4-FFF2-40B4-BE49-F238E27FC236}">
                <a16:creationId xmlns:a16="http://schemas.microsoft.com/office/drawing/2014/main" id="{6A641131-6464-45D7-9C4A-84090A5758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blue and grey logo&#10;&#10;AI-generated content may be incorrect.">
            <a:extLst>
              <a:ext uri="{FF2B5EF4-FFF2-40B4-BE49-F238E27FC236}">
                <a16:creationId xmlns:a16="http://schemas.microsoft.com/office/drawing/2014/main" id="{36556F8B-7190-428C-AC86-84FBAECCEE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246" y="81056"/>
            <a:ext cx="7891507" cy="973138"/>
          </a:xfrm>
        </p:spPr>
        <p:txBody>
          <a:bodyPr wrap="square" numCol="1" anchorCtr="0" compatLnSpc="1">
            <a:prstTxWarp prst="textNoShape">
              <a:avLst/>
            </a:prstTxWarp>
          </a:bodyPr>
          <a:lstStyle/>
          <a:p>
            <a:pPr algn="ctr" eaLnBrk="1" hangingPunct="1">
              <a:defRPr/>
            </a:pPr>
            <a:r>
              <a:rPr lang="en-US" dirty="0">
                <a:ea typeface="ＭＳ Ｐゴシック"/>
                <a:cs typeface="ＭＳ Ｐゴシック"/>
              </a:rPr>
              <a:t>ZPD: Practical Applications</a:t>
            </a:r>
          </a:p>
        </p:txBody>
      </p:sp>
      <p:sp>
        <p:nvSpPr>
          <p:cNvPr id="23554" name="Content Placeholder 2"/>
          <p:cNvSpPr>
            <a:spLocks noGrp="1"/>
          </p:cNvSpPr>
          <p:nvPr>
            <p:ph idx="4294967295"/>
          </p:nvPr>
        </p:nvSpPr>
        <p:spPr>
          <a:xfrm>
            <a:off x="520700" y="1263650"/>
            <a:ext cx="8623300" cy="4876800"/>
          </a:xfrm>
        </p:spPr>
        <p:txBody>
          <a:bodyPr/>
          <a:lstStyle/>
          <a:p>
            <a:pPr eaLnBrk="1" hangingPunct="1">
              <a:buClr>
                <a:schemeClr val="tx1"/>
              </a:buClr>
            </a:pPr>
            <a:r>
              <a:rPr lang="en-US" sz="2600" b="1">
                <a:solidFill>
                  <a:srgbClr val="000066"/>
                </a:solidFill>
                <a:ea typeface="ＭＳ Ｐゴシック"/>
                <a:cs typeface="ＭＳ Ｐゴシック"/>
              </a:rPr>
              <a:t>Airseal using Blower door and Pressure gauge. </a:t>
            </a:r>
          </a:p>
          <a:p>
            <a:pPr lvl="1" eaLnBrk="1" hangingPunct="1"/>
            <a:r>
              <a:rPr lang="en-US" sz="2200">
                <a:ea typeface="ＭＳ Ｐゴシック"/>
              </a:rPr>
              <a:t>Evaluate leakiness between conditioned spaces - </a:t>
            </a:r>
            <a:r>
              <a:rPr lang="en-US" sz="2200" b="1">
                <a:solidFill>
                  <a:srgbClr val="000066"/>
                </a:solidFill>
                <a:ea typeface="ＭＳ Ｐゴシック"/>
              </a:rPr>
              <a:t>HOUSE</a:t>
            </a:r>
            <a:r>
              <a:rPr lang="en-US" sz="2200">
                <a:ea typeface="ＭＳ Ｐゴシック"/>
              </a:rPr>
              <a:t>, unconditioned attached </a:t>
            </a:r>
            <a:r>
              <a:rPr lang="en-US" sz="2200" b="1">
                <a:solidFill>
                  <a:srgbClr val="000066"/>
                </a:solidFill>
                <a:ea typeface="ＭＳ Ｐゴシック"/>
              </a:rPr>
              <a:t>ZONE</a:t>
            </a:r>
            <a:r>
              <a:rPr lang="en-US" sz="2200">
                <a:ea typeface="ＭＳ Ｐゴシック"/>
              </a:rPr>
              <a:t>s, and </a:t>
            </a:r>
            <a:r>
              <a:rPr lang="en-US" sz="2200" b="1">
                <a:solidFill>
                  <a:srgbClr val="000066"/>
                </a:solidFill>
                <a:ea typeface="ＭＳ Ｐゴシック"/>
              </a:rPr>
              <a:t>OUTSIDE</a:t>
            </a:r>
            <a:r>
              <a:rPr lang="en-US" sz="2200">
                <a:ea typeface="ＭＳ Ｐゴシック"/>
              </a:rPr>
              <a:t>.</a:t>
            </a:r>
            <a:br>
              <a:rPr lang="en-US" sz="2200">
                <a:ea typeface="ＭＳ Ｐゴシック"/>
              </a:rPr>
            </a:br>
            <a:endParaRPr lang="en-US" sz="800" b="1">
              <a:solidFill>
                <a:srgbClr val="000066"/>
              </a:solidFill>
              <a:ea typeface="ＭＳ Ｐゴシック"/>
            </a:endParaRPr>
          </a:p>
          <a:p>
            <a:pPr eaLnBrk="1" hangingPunct="1">
              <a:buClr>
                <a:schemeClr val="tx1"/>
              </a:buClr>
            </a:pPr>
            <a:r>
              <a:rPr lang="en-US" sz="2600" b="1">
                <a:solidFill>
                  <a:srgbClr val="000066"/>
                </a:solidFill>
                <a:ea typeface="ＭＳ Ｐゴシック"/>
                <a:cs typeface="ＭＳ Ｐゴシック"/>
              </a:rPr>
              <a:t>Determine relative leakiness</a:t>
            </a:r>
            <a:r>
              <a:rPr lang="en-US" sz="2600" b="1">
                <a:ea typeface="ＭＳ Ｐゴシック"/>
                <a:cs typeface="ＭＳ Ｐゴシック"/>
              </a:rPr>
              <a:t>.</a:t>
            </a:r>
          </a:p>
          <a:p>
            <a:pPr lvl="1" eaLnBrk="1" hangingPunct="1"/>
            <a:r>
              <a:rPr lang="en-US" sz="2200">
                <a:ea typeface="ＭＳ Ｐゴシック"/>
              </a:rPr>
              <a:t>Higher pressure difference means smaller total hole size.</a:t>
            </a:r>
            <a:br>
              <a:rPr lang="en-US" sz="2200">
                <a:ea typeface="ＭＳ Ｐゴシック"/>
              </a:rPr>
            </a:br>
            <a:endParaRPr lang="en-US" sz="800">
              <a:ea typeface="ＭＳ Ｐゴシック"/>
            </a:endParaRPr>
          </a:p>
          <a:p>
            <a:pPr eaLnBrk="1" hangingPunct="1">
              <a:buClr>
                <a:schemeClr val="tx1"/>
              </a:buClr>
            </a:pPr>
            <a:r>
              <a:rPr lang="en-US" b="1">
                <a:solidFill>
                  <a:srgbClr val="000066"/>
                </a:solidFill>
                <a:ea typeface="ＭＳ Ｐゴシック"/>
                <a:cs typeface="ＭＳ Ｐゴシック"/>
              </a:rPr>
              <a:t>Prioritize air sealing activities.</a:t>
            </a:r>
          </a:p>
          <a:p>
            <a:pPr lvl="1" eaLnBrk="1" hangingPunct="1"/>
            <a:r>
              <a:rPr lang="en-US" sz="2200">
                <a:ea typeface="ＭＳ Ｐゴシック"/>
              </a:rPr>
              <a:t>Quickly determine which surfaces are the leakiest.</a:t>
            </a:r>
            <a:br>
              <a:rPr lang="en-US" sz="2200">
                <a:ea typeface="ＭＳ Ｐゴシック"/>
              </a:rPr>
            </a:br>
            <a:endParaRPr lang="en-US" sz="800">
              <a:ea typeface="ＭＳ Ｐゴシック"/>
            </a:endParaRPr>
          </a:p>
          <a:p>
            <a:pPr eaLnBrk="1" hangingPunct="1">
              <a:buClr>
                <a:schemeClr val="tx1"/>
              </a:buClr>
            </a:pPr>
            <a:r>
              <a:rPr lang="en-US" b="1">
                <a:solidFill>
                  <a:srgbClr val="000066"/>
                </a:solidFill>
                <a:ea typeface="ＭＳ Ｐゴシック"/>
                <a:cs typeface="ＭＳ Ｐゴシック"/>
              </a:rPr>
              <a:t>Evaluate completed air sealing measures.</a:t>
            </a:r>
          </a:p>
          <a:p>
            <a:pPr lvl="1" eaLnBrk="1" hangingPunct="1"/>
            <a:r>
              <a:rPr lang="en-US" sz="2200">
                <a:ea typeface="ＭＳ Ｐゴシック"/>
              </a:rPr>
              <a:t>Know when your airsealing crew is getting it right.</a:t>
            </a:r>
          </a:p>
          <a:p>
            <a:pPr lvl="1" eaLnBrk="1" hangingPunct="1"/>
            <a:endParaRPr lang="en-US">
              <a:ea typeface="ＭＳ Ｐゴシック"/>
            </a:endParaRPr>
          </a:p>
          <a:p>
            <a:pPr eaLnBrk="1" hangingPunct="1"/>
            <a:endParaRPr lang="en-US">
              <a:ea typeface="ＭＳ Ｐゴシック"/>
              <a:cs typeface="ＭＳ Ｐゴシック"/>
            </a:endParaRPr>
          </a:p>
        </p:txBody>
      </p:sp>
      <p:sp>
        <p:nvSpPr>
          <p:cNvPr id="6" name="Footer Placeholder 1">
            <a:extLst>
              <a:ext uri="{FF2B5EF4-FFF2-40B4-BE49-F238E27FC236}">
                <a16:creationId xmlns:a16="http://schemas.microsoft.com/office/drawing/2014/main" id="{0C4DD970-8E48-4E17-8934-26B230ABD0E2}"/>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7" name="Picture 6">
            <a:extLst>
              <a:ext uri="{FF2B5EF4-FFF2-40B4-BE49-F238E27FC236}">
                <a16:creationId xmlns:a16="http://schemas.microsoft.com/office/drawing/2014/main" id="{C79CF5E6-9790-43B6-A706-23380F32E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green text on a black background&#10;&#10;AI-generated content may be incorrect.">
            <a:extLst>
              <a:ext uri="{FF2B5EF4-FFF2-40B4-BE49-F238E27FC236}">
                <a16:creationId xmlns:a16="http://schemas.microsoft.com/office/drawing/2014/main" id="{A516EC78-E217-4D4F-8075-547B2BFA94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AE1E1F2F-AFD8-4C64-BAE1-B64C0A88DB6F}"/>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0" name="Slide Number Placeholder 2">
            <a:extLst>
              <a:ext uri="{FF2B5EF4-FFF2-40B4-BE49-F238E27FC236}">
                <a16:creationId xmlns:a16="http://schemas.microsoft.com/office/drawing/2014/main" id="{EC4912B2-E66F-4595-9EFF-762098371972}"/>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4</a:t>
            </a:fld>
            <a:endParaRPr lang="en-US" altLang="en-US" sz="800" b="1" dirty="0">
              <a:solidFill>
                <a:schemeClr val="bg1"/>
              </a:solidFill>
            </a:endParaRPr>
          </a:p>
        </p:txBody>
      </p:sp>
      <p:pic>
        <p:nvPicPr>
          <p:cNvPr id="11" name="Picture 10" descr="A black and white sign with black text&#10;&#10;AI-generated content may be incorrect.">
            <a:extLst>
              <a:ext uri="{FF2B5EF4-FFF2-40B4-BE49-F238E27FC236}">
                <a16:creationId xmlns:a16="http://schemas.microsoft.com/office/drawing/2014/main" id="{2C41CFAC-D8F1-4422-8B29-DCD51E0BBF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white background&#10;&#10;AI-generated content may be incorrect.">
            <a:extLst>
              <a:ext uri="{FF2B5EF4-FFF2-40B4-BE49-F238E27FC236}">
                <a16:creationId xmlns:a16="http://schemas.microsoft.com/office/drawing/2014/main" id="{48FE150B-B54D-4E4E-B47E-3BB294A54B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blue and grey logo&#10;&#10;AI-generated content may be incorrect.">
            <a:extLst>
              <a:ext uri="{FF2B5EF4-FFF2-40B4-BE49-F238E27FC236}">
                <a16:creationId xmlns:a16="http://schemas.microsoft.com/office/drawing/2014/main" id="{C85AE73C-C3B0-4765-9858-EA66340E20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4" descr="ZPD_HouseFigure_A.png"/>
          <p:cNvPicPr>
            <a:picLocks noChangeAspect="1"/>
          </p:cNvPicPr>
          <p:nvPr/>
        </p:nvPicPr>
        <p:blipFill rotWithShape="1">
          <a:blip r:embed="rId3"/>
          <a:srcRect l="33915" t="13819" r="30770" b="26770"/>
          <a:stretch/>
        </p:blipFill>
        <p:spPr bwMode="auto">
          <a:xfrm>
            <a:off x="1209675" y="1127503"/>
            <a:ext cx="3719744" cy="4602994"/>
          </a:xfrm>
          <a:prstGeom prst="rect">
            <a:avLst/>
          </a:prstGeom>
          <a:noFill/>
          <a:ln w="9525">
            <a:noFill/>
            <a:miter lim="800000"/>
            <a:headEnd/>
            <a:tailEnd/>
          </a:ln>
        </p:spPr>
      </p:pic>
      <p:sp>
        <p:nvSpPr>
          <p:cNvPr id="25602" name="Text Box 22"/>
          <p:cNvSpPr txBox="1">
            <a:spLocks noChangeArrowheads="1"/>
          </p:cNvSpPr>
          <p:nvPr/>
        </p:nvSpPr>
        <p:spPr bwMode="auto">
          <a:xfrm>
            <a:off x="5295900" y="1655763"/>
            <a:ext cx="3848100" cy="2559050"/>
          </a:xfrm>
          <a:prstGeom prst="rect">
            <a:avLst/>
          </a:prstGeom>
          <a:noFill/>
          <a:ln w="9525">
            <a:noFill/>
            <a:miter lim="800000"/>
            <a:headEnd/>
            <a:tailEnd/>
          </a:ln>
        </p:spPr>
        <p:txBody>
          <a:bodyPr>
            <a:spAutoFit/>
          </a:bodyPr>
          <a:lstStyle/>
          <a:p>
            <a:pPr>
              <a:spcBef>
                <a:spcPct val="50000"/>
              </a:spcBef>
            </a:pPr>
            <a:r>
              <a:rPr lang="en-US" sz="2600" b="1">
                <a:solidFill>
                  <a:srgbClr val="000066"/>
                </a:solidFill>
              </a:rPr>
              <a:t>THE HOUSE </a:t>
            </a:r>
            <a:r>
              <a:rPr lang="en-US"/>
              <a:t>Pressures add up.  If the house to outside is </a:t>
            </a:r>
            <a:r>
              <a:rPr lang="en-US" b="1">
                <a:solidFill>
                  <a:srgbClr val="FF0000"/>
                </a:solidFill>
              </a:rPr>
              <a:t>50Pascals</a:t>
            </a:r>
            <a:r>
              <a:rPr lang="en-US"/>
              <a:t>, then the pressures from house to zone and from zone to outside add up to 50Pa.</a:t>
            </a:r>
            <a:br>
              <a:rPr lang="en-US"/>
            </a:br>
            <a:endParaRPr lang="en-US" sz="1600" b="1" i="1">
              <a:solidFill>
                <a:srgbClr val="000066"/>
              </a:solidFill>
            </a:endParaRPr>
          </a:p>
        </p:txBody>
      </p:sp>
      <p:sp>
        <p:nvSpPr>
          <p:cNvPr id="25603" name="TextBox 27"/>
          <p:cNvSpPr txBox="1">
            <a:spLocks noChangeArrowheads="1"/>
          </p:cNvSpPr>
          <p:nvPr/>
        </p:nvSpPr>
        <p:spPr bwMode="auto">
          <a:xfrm>
            <a:off x="2030413" y="1308100"/>
            <a:ext cx="2249487" cy="519113"/>
          </a:xfrm>
          <a:prstGeom prst="rect">
            <a:avLst/>
          </a:prstGeom>
          <a:noFill/>
          <a:ln w="9525">
            <a:noFill/>
            <a:miter lim="800000"/>
            <a:headEnd/>
            <a:tailEnd/>
          </a:ln>
        </p:spPr>
        <p:txBody>
          <a:bodyPr>
            <a:spAutoFit/>
          </a:bodyPr>
          <a:lstStyle/>
          <a:p>
            <a:pPr algn="ctr"/>
            <a:endParaRPr lang="en-US" sz="2800" b="1">
              <a:solidFill>
                <a:srgbClr val="333333"/>
              </a:solidFill>
            </a:endParaRPr>
          </a:p>
        </p:txBody>
      </p:sp>
      <p:grpSp>
        <p:nvGrpSpPr>
          <p:cNvPr id="25604" name="Group 30"/>
          <p:cNvGrpSpPr>
            <a:grpSpLocks/>
          </p:cNvGrpSpPr>
          <p:nvPr/>
        </p:nvGrpSpPr>
        <p:grpSpPr bwMode="auto">
          <a:xfrm>
            <a:off x="1198678" y="3323262"/>
            <a:ext cx="1497013" cy="1363662"/>
            <a:chOff x="1271588" y="4094163"/>
            <a:chExt cx="1497012" cy="1364166"/>
          </a:xfrm>
        </p:grpSpPr>
        <p:pic>
          <p:nvPicPr>
            <p:cNvPr id="25613" name="Picture 26"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25614" name="Freeform 28"/>
            <p:cNvSpPr>
              <a:spLocks noChangeArrowheads="1"/>
            </p:cNvSpPr>
            <p:nvPr/>
          </p:nvSpPr>
          <p:spPr bwMode="auto">
            <a:xfrm>
              <a:off x="1271588" y="4612139"/>
              <a:ext cx="1370012" cy="264661"/>
            </a:xfrm>
            <a:custGeom>
              <a:avLst/>
              <a:gdLst>
                <a:gd name="T0" fmla="*/ 10497911 w 1117600"/>
                <a:gd name="T1" fmla="*/ 2027982 h 215900"/>
                <a:gd name="T2" fmla="*/ 7873449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25615" name="Text Box 20"/>
            <p:cNvSpPr txBox="1">
              <a:spLocks noChangeArrowheads="1"/>
            </p:cNvSpPr>
            <p:nvPr/>
          </p:nvSpPr>
          <p:spPr bwMode="auto">
            <a:xfrm>
              <a:off x="2057401" y="4199940"/>
              <a:ext cx="685800" cy="338554"/>
            </a:xfrm>
            <a:prstGeom prst="rect">
              <a:avLst/>
            </a:prstGeom>
            <a:noFill/>
            <a:ln w="9525">
              <a:noFill/>
              <a:miter lim="800000"/>
              <a:headEnd/>
              <a:tailEnd/>
            </a:ln>
          </p:spPr>
          <p:txBody>
            <a:bodyPr>
              <a:spAutoFit/>
            </a:bodyPr>
            <a:lstStyle/>
            <a:p>
              <a:r>
                <a:rPr lang="en-US" sz="1600" b="1">
                  <a:solidFill>
                    <a:srgbClr val="00003E"/>
                  </a:solidFill>
                </a:rPr>
                <a:t>50Pa</a:t>
              </a:r>
            </a:p>
          </p:txBody>
        </p:sp>
      </p:grpSp>
      <p:sp>
        <p:nvSpPr>
          <p:cNvPr id="21" name="Title 20"/>
          <p:cNvSpPr>
            <a:spLocks noGrp="1"/>
          </p:cNvSpPr>
          <p:nvPr>
            <p:ph type="title" idx="4294967295"/>
          </p:nvPr>
        </p:nvSpPr>
        <p:spPr>
          <a:xfrm>
            <a:off x="1879600" y="54769"/>
            <a:ext cx="5384800" cy="901700"/>
          </a:xfrm>
        </p:spPr>
        <p:txBody>
          <a:bodyPr wrap="square" numCol="1" anchorCtr="0" compatLnSpc="1">
            <a:prstTxWarp prst="textNoShape">
              <a:avLst/>
            </a:prstTxWarp>
          </a:bodyPr>
          <a:lstStyle/>
          <a:p>
            <a:pPr algn="ctr" eaLnBrk="1" hangingPunct="1">
              <a:defRPr/>
            </a:pPr>
            <a:r>
              <a:rPr lang="en-US" dirty="0">
                <a:ea typeface="ＭＳ Ｐゴシック"/>
                <a:cs typeface="ＭＳ Ｐゴシック"/>
              </a:rPr>
              <a:t>The House </a:t>
            </a:r>
            <a:r>
              <a:rPr lang="en-US" dirty="0" err="1">
                <a:ea typeface="ＭＳ Ｐゴシック"/>
                <a:cs typeface="ＭＳ Ｐゴシック"/>
              </a:rPr>
              <a:t>wrt</a:t>
            </a:r>
            <a:r>
              <a:rPr lang="en-US" dirty="0">
                <a:ea typeface="ＭＳ Ｐゴシック"/>
                <a:cs typeface="ＭＳ Ｐゴシック"/>
              </a:rPr>
              <a:t> Zones and Outside</a:t>
            </a:r>
          </a:p>
        </p:txBody>
      </p:sp>
      <p:sp>
        <p:nvSpPr>
          <p:cNvPr id="25607" name="Text Box 20"/>
          <p:cNvSpPr txBox="1">
            <a:spLocks noChangeArrowheads="1"/>
          </p:cNvSpPr>
          <p:nvPr/>
        </p:nvSpPr>
        <p:spPr bwMode="auto">
          <a:xfrm>
            <a:off x="2590916" y="1894512"/>
            <a:ext cx="1098550" cy="336550"/>
          </a:xfrm>
          <a:prstGeom prst="rect">
            <a:avLst/>
          </a:prstGeom>
          <a:noFill/>
          <a:ln w="9525">
            <a:noFill/>
            <a:miter lim="800000"/>
            <a:headEnd/>
            <a:tailEnd/>
          </a:ln>
        </p:spPr>
        <p:txBody>
          <a:bodyPr wrap="none">
            <a:spAutoFit/>
          </a:bodyPr>
          <a:lstStyle/>
          <a:p>
            <a:pPr defTabSz="914400"/>
            <a:r>
              <a:rPr lang="en-US" sz="1600">
                <a:solidFill>
                  <a:srgbClr val="130A88"/>
                </a:solidFill>
              </a:rPr>
              <a:t>Attic Zone</a:t>
            </a:r>
          </a:p>
        </p:txBody>
      </p:sp>
      <p:sp>
        <p:nvSpPr>
          <p:cNvPr id="25608" name="Text Box 22"/>
          <p:cNvSpPr txBox="1">
            <a:spLocks noChangeArrowheads="1"/>
          </p:cNvSpPr>
          <p:nvPr/>
        </p:nvSpPr>
        <p:spPr bwMode="auto">
          <a:xfrm>
            <a:off x="2224203" y="5142537"/>
            <a:ext cx="1617663" cy="336550"/>
          </a:xfrm>
          <a:prstGeom prst="rect">
            <a:avLst/>
          </a:prstGeom>
          <a:noFill/>
          <a:ln w="9525">
            <a:noFill/>
            <a:miter lim="800000"/>
            <a:headEnd/>
            <a:tailEnd/>
          </a:ln>
        </p:spPr>
        <p:txBody>
          <a:bodyPr wrap="none">
            <a:spAutoFit/>
          </a:bodyPr>
          <a:lstStyle/>
          <a:p>
            <a:r>
              <a:rPr lang="en-US" sz="1600">
                <a:solidFill>
                  <a:srgbClr val="130A88"/>
                </a:solidFill>
              </a:rPr>
              <a:t>Basement Zone</a:t>
            </a:r>
          </a:p>
        </p:txBody>
      </p:sp>
      <p:sp>
        <p:nvSpPr>
          <p:cNvPr id="25609" name="Text Box 23"/>
          <p:cNvSpPr txBox="1">
            <a:spLocks noChangeArrowheads="1"/>
          </p:cNvSpPr>
          <p:nvPr/>
        </p:nvSpPr>
        <p:spPr bwMode="auto">
          <a:xfrm>
            <a:off x="2590916" y="3029574"/>
            <a:ext cx="769937" cy="336550"/>
          </a:xfrm>
          <a:prstGeom prst="rect">
            <a:avLst/>
          </a:prstGeom>
          <a:noFill/>
          <a:ln w="9525">
            <a:noFill/>
            <a:miter lim="800000"/>
            <a:headEnd/>
            <a:tailEnd/>
          </a:ln>
        </p:spPr>
        <p:txBody>
          <a:bodyPr wrap="none">
            <a:spAutoFit/>
          </a:bodyPr>
          <a:lstStyle/>
          <a:p>
            <a:r>
              <a:rPr lang="en-US" sz="1600" dirty="0">
                <a:solidFill>
                  <a:srgbClr val="130A88"/>
                </a:solidFill>
              </a:rPr>
              <a:t>House</a:t>
            </a:r>
          </a:p>
        </p:txBody>
      </p:sp>
      <p:sp>
        <p:nvSpPr>
          <p:cNvPr id="25610" name="Text Box 24"/>
          <p:cNvSpPr txBox="1">
            <a:spLocks noChangeArrowheads="1"/>
          </p:cNvSpPr>
          <p:nvPr/>
        </p:nvSpPr>
        <p:spPr bwMode="auto">
          <a:xfrm>
            <a:off x="2684578" y="4069387"/>
            <a:ext cx="769938" cy="336550"/>
          </a:xfrm>
          <a:prstGeom prst="rect">
            <a:avLst/>
          </a:prstGeom>
          <a:noFill/>
          <a:ln w="9525">
            <a:noFill/>
            <a:miter lim="800000"/>
            <a:headEnd/>
            <a:tailEnd/>
          </a:ln>
        </p:spPr>
        <p:txBody>
          <a:bodyPr wrap="none">
            <a:spAutoFit/>
          </a:bodyPr>
          <a:lstStyle/>
          <a:p>
            <a:r>
              <a:rPr lang="en-US" sz="1600">
                <a:solidFill>
                  <a:srgbClr val="130A88"/>
                </a:solidFill>
              </a:rPr>
              <a:t>House</a:t>
            </a:r>
          </a:p>
        </p:txBody>
      </p:sp>
      <p:sp>
        <p:nvSpPr>
          <p:cNvPr id="25611" name="Text Box 34"/>
          <p:cNvSpPr txBox="1">
            <a:spLocks noChangeArrowheads="1"/>
          </p:cNvSpPr>
          <p:nvPr/>
        </p:nvSpPr>
        <p:spPr bwMode="auto">
          <a:xfrm>
            <a:off x="730366" y="1311899"/>
            <a:ext cx="884237" cy="336550"/>
          </a:xfrm>
          <a:prstGeom prst="rect">
            <a:avLst/>
          </a:prstGeom>
          <a:noFill/>
          <a:ln w="9525">
            <a:noFill/>
            <a:miter lim="800000"/>
            <a:headEnd/>
            <a:tailEnd/>
          </a:ln>
        </p:spPr>
        <p:txBody>
          <a:bodyPr wrap="none">
            <a:spAutoFit/>
          </a:bodyPr>
          <a:lstStyle/>
          <a:p>
            <a:r>
              <a:rPr lang="en-US" sz="1600">
                <a:solidFill>
                  <a:srgbClr val="130A88"/>
                </a:solidFill>
              </a:rPr>
              <a:t>Outside</a:t>
            </a:r>
          </a:p>
        </p:txBody>
      </p:sp>
      <p:sp>
        <p:nvSpPr>
          <p:cNvPr id="25612" name="Rectangle 25"/>
          <p:cNvSpPr>
            <a:spLocks noChangeArrowheads="1"/>
          </p:cNvSpPr>
          <p:nvPr/>
        </p:nvSpPr>
        <p:spPr bwMode="auto">
          <a:xfrm>
            <a:off x="1817803" y="2516812"/>
            <a:ext cx="2451100" cy="2303462"/>
          </a:xfrm>
          <a:prstGeom prst="rect">
            <a:avLst/>
          </a:prstGeom>
          <a:noFill/>
          <a:ln w="76200">
            <a:solidFill>
              <a:srgbClr val="A81404"/>
            </a:solidFill>
            <a:miter lim="800000"/>
            <a:headEnd/>
            <a:tailEnd/>
          </a:ln>
        </p:spPr>
        <p:txBody>
          <a:bodyPr wrap="none" anchor="ctr"/>
          <a:lstStyle/>
          <a:p>
            <a:endParaRPr lang="en-US"/>
          </a:p>
        </p:txBody>
      </p:sp>
      <p:sp>
        <p:nvSpPr>
          <p:cNvPr id="17" name="Footer Placeholder 1">
            <a:extLst>
              <a:ext uri="{FF2B5EF4-FFF2-40B4-BE49-F238E27FC236}">
                <a16:creationId xmlns:a16="http://schemas.microsoft.com/office/drawing/2014/main" id="{92D6C046-3BD1-422B-A5E8-EF6A8C5FF6DC}"/>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18" name="Picture 17">
            <a:extLst>
              <a:ext uri="{FF2B5EF4-FFF2-40B4-BE49-F238E27FC236}">
                <a16:creationId xmlns:a16="http://schemas.microsoft.com/office/drawing/2014/main" id="{A16468C1-653C-4636-A731-F26200D3C6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green text on a black background&#10;&#10;AI-generated content may be incorrect.">
            <a:extLst>
              <a:ext uri="{FF2B5EF4-FFF2-40B4-BE49-F238E27FC236}">
                <a16:creationId xmlns:a16="http://schemas.microsoft.com/office/drawing/2014/main" id="{7961EE29-43DB-4CB7-A5A7-9260949DC7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8F91E0-0E6D-4C9B-9DD0-11BC56C8CEBB}"/>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3" name="Slide Number Placeholder 2">
            <a:extLst>
              <a:ext uri="{FF2B5EF4-FFF2-40B4-BE49-F238E27FC236}">
                <a16:creationId xmlns:a16="http://schemas.microsoft.com/office/drawing/2014/main" id="{89DA6DF1-DA6B-441D-AB8C-008BA2313D1B}"/>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5</a:t>
            </a:fld>
            <a:endParaRPr lang="en-US" altLang="en-US" sz="800" b="1" dirty="0">
              <a:solidFill>
                <a:schemeClr val="bg1"/>
              </a:solidFill>
            </a:endParaRPr>
          </a:p>
        </p:txBody>
      </p:sp>
      <p:pic>
        <p:nvPicPr>
          <p:cNvPr id="24" name="Picture 23" descr="A black and white sign with black text&#10;&#10;AI-generated content may be incorrect.">
            <a:extLst>
              <a:ext uri="{FF2B5EF4-FFF2-40B4-BE49-F238E27FC236}">
                <a16:creationId xmlns:a16="http://schemas.microsoft.com/office/drawing/2014/main" id="{089DCBA2-A4A2-4C6E-9751-18E3E00935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A green text on a white background&#10;&#10;AI-generated content may be incorrect.">
            <a:extLst>
              <a:ext uri="{FF2B5EF4-FFF2-40B4-BE49-F238E27FC236}">
                <a16:creationId xmlns:a16="http://schemas.microsoft.com/office/drawing/2014/main" id="{D100B64E-E30D-47AD-B9CD-33D792AA35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A blue and grey logo&#10;&#10;AI-generated content may be incorrect.">
            <a:extLst>
              <a:ext uri="{FF2B5EF4-FFF2-40B4-BE49-F238E27FC236}">
                <a16:creationId xmlns:a16="http://schemas.microsoft.com/office/drawing/2014/main" id="{83F9414C-85E4-4BEE-AA72-55771F79398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4" descr="ZPD_HouseFigure_A.png"/>
          <p:cNvPicPr>
            <a:picLocks noChangeAspect="1"/>
          </p:cNvPicPr>
          <p:nvPr/>
        </p:nvPicPr>
        <p:blipFill rotWithShape="1">
          <a:blip r:embed="rId3"/>
          <a:srcRect l="33969" t="15941" r="30331" b="29101"/>
          <a:stretch/>
        </p:blipFill>
        <p:spPr bwMode="auto">
          <a:xfrm>
            <a:off x="1184476" y="1648257"/>
            <a:ext cx="3760384" cy="4258107"/>
          </a:xfrm>
          <a:prstGeom prst="rect">
            <a:avLst/>
          </a:prstGeom>
          <a:noFill/>
          <a:ln w="9525">
            <a:noFill/>
            <a:miter lim="800000"/>
            <a:headEnd/>
            <a:tailEnd/>
          </a:ln>
        </p:spPr>
      </p:pic>
      <p:sp>
        <p:nvSpPr>
          <p:cNvPr id="27650" name="Text Box 22"/>
          <p:cNvSpPr txBox="1">
            <a:spLocks noChangeArrowheads="1"/>
          </p:cNvSpPr>
          <p:nvPr/>
        </p:nvSpPr>
        <p:spPr bwMode="auto">
          <a:xfrm>
            <a:off x="5295899" y="1472045"/>
            <a:ext cx="3848100" cy="4605337"/>
          </a:xfrm>
          <a:prstGeom prst="rect">
            <a:avLst/>
          </a:prstGeom>
          <a:noFill/>
          <a:ln w="9525">
            <a:noFill/>
            <a:miter lim="800000"/>
            <a:headEnd/>
            <a:tailEnd/>
          </a:ln>
        </p:spPr>
        <p:txBody>
          <a:bodyPr>
            <a:spAutoFit/>
          </a:bodyPr>
          <a:lstStyle/>
          <a:p>
            <a:pPr>
              <a:spcBef>
                <a:spcPct val="50000"/>
              </a:spcBef>
            </a:pPr>
            <a:r>
              <a:rPr lang="en-US" sz="2600" b="1">
                <a:solidFill>
                  <a:srgbClr val="000066"/>
                </a:solidFill>
              </a:rPr>
              <a:t>Pressure: The house</a:t>
            </a:r>
            <a:br>
              <a:rPr lang="en-US" sz="2600" b="1">
                <a:solidFill>
                  <a:srgbClr val="000066"/>
                </a:solidFill>
              </a:rPr>
            </a:br>
            <a:r>
              <a:rPr lang="en-US" sz="2600" b="1">
                <a:solidFill>
                  <a:srgbClr val="000066"/>
                </a:solidFill>
              </a:rPr>
              <a:t>to attic zone </a:t>
            </a:r>
            <a:r>
              <a:rPr lang="en-US" sz="2600">
                <a:solidFill>
                  <a:srgbClr val="333333"/>
                </a:solidFill>
              </a:rPr>
              <a:t>= </a:t>
            </a:r>
            <a:r>
              <a:rPr lang="en-US" sz="2600" b="1">
                <a:solidFill>
                  <a:srgbClr val="FF0000"/>
                </a:solidFill>
              </a:rPr>
              <a:t>37Pa</a:t>
            </a:r>
          </a:p>
          <a:p>
            <a:pPr>
              <a:spcBef>
                <a:spcPct val="50000"/>
              </a:spcBef>
            </a:pPr>
            <a:r>
              <a:rPr lang="en-US"/>
              <a:t>Pressures add up: If the house to outside is </a:t>
            </a:r>
            <a:r>
              <a:rPr lang="en-US" b="1">
                <a:solidFill>
                  <a:srgbClr val="FF0000"/>
                </a:solidFill>
              </a:rPr>
              <a:t>50Pa</a:t>
            </a:r>
            <a:r>
              <a:rPr lang="en-US"/>
              <a:t>, then the attic zone to outside is 50Pa-37Pa.</a:t>
            </a:r>
            <a:br>
              <a:rPr lang="en-US"/>
            </a:br>
            <a:endParaRPr lang="en-US"/>
          </a:p>
          <a:p>
            <a:pPr>
              <a:spcBef>
                <a:spcPct val="50000"/>
              </a:spcBef>
            </a:pPr>
            <a:r>
              <a:rPr lang="en-US" sz="1600" b="1" i="1">
                <a:solidFill>
                  <a:srgbClr val="000066"/>
                </a:solidFill>
              </a:rPr>
              <a:t>What do the pressures tell us?</a:t>
            </a:r>
          </a:p>
          <a:p>
            <a:pPr>
              <a:spcBef>
                <a:spcPct val="50000"/>
              </a:spcBef>
            </a:pPr>
            <a:endParaRPr lang="en-US" sz="1600" b="1" i="1">
              <a:solidFill>
                <a:srgbClr val="000066"/>
              </a:solidFill>
            </a:endParaRPr>
          </a:p>
          <a:p>
            <a:pPr>
              <a:spcBef>
                <a:spcPct val="50000"/>
              </a:spcBef>
            </a:pPr>
            <a:r>
              <a:rPr lang="en-US" sz="1600" b="1" i="1">
                <a:solidFill>
                  <a:srgbClr val="000066"/>
                </a:solidFill>
              </a:rPr>
              <a:t>How Leaky is the ceiling in relation to the roof?</a:t>
            </a:r>
          </a:p>
          <a:p>
            <a:pPr>
              <a:spcBef>
                <a:spcPct val="50000"/>
              </a:spcBef>
            </a:pPr>
            <a:endParaRPr lang="en-US" sz="1600" b="1" i="1">
              <a:solidFill>
                <a:srgbClr val="000066"/>
              </a:solidFill>
            </a:endParaRPr>
          </a:p>
        </p:txBody>
      </p:sp>
      <p:sp>
        <p:nvSpPr>
          <p:cNvPr id="27651" name="TextBox 27"/>
          <p:cNvSpPr txBox="1">
            <a:spLocks noChangeArrowheads="1"/>
          </p:cNvSpPr>
          <p:nvPr/>
        </p:nvSpPr>
        <p:spPr bwMode="auto">
          <a:xfrm>
            <a:off x="2030412" y="1124382"/>
            <a:ext cx="2249487" cy="523875"/>
          </a:xfrm>
          <a:prstGeom prst="rect">
            <a:avLst/>
          </a:prstGeom>
          <a:noFill/>
          <a:ln w="9525">
            <a:noFill/>
            <a:miter lim="800000"/>
            <a:headEnd/>
            <a:tailEnd/>
          </a:ln>
        </p:spPr>
        <p:txBody>
          <a:bodyPr>
            <a:spAutoFit/>
          </a:bodyPr>
          <a:lstStyle/>
          <a:p>
            <a:pPr algn="ctr"/>
            <a:r>
              <a:rPr lang="en-US" sz="2800" b="1">
                <a:solidFill>
                  <a:srgbClr val="333333"/>
                </a:solidFill>
              </a:rPr>
              <a:t>1850 CFM50</a:t>
            </a:r>
          </a:p>
        </p:txBody>
      </p:sp>
      <p:grpSp>
        <p:nvGrpSpPr>
          <p:cNvPr id="27652" name="Group 30"/>
          <p:cNvGrpSpPr>
            <a:grpSpLocks/>
          </p:cNvGrpSpPr>
          <p:nvPr/>
        </p:nvGrpSpPr>
        <p:grpSpPr bwMode="auto">
          <a:xfrm>
            <a:off x="1184274" y="3640570"/>
            <a:ext cx="1497013" cy="1363662"/>
            <a:chOff x="1271588" y="4094163"/>
            <a:chExt cx="1497012" cy="1364166"/>
          </a:xfrm>
        </p:grpSpPr>
        <p:pic>
          <p:nvPicPr>
            <p:cNvPr id="27669" name="Picture 26"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27670" name="Freeform 28"/>
            <p:cNvSpPr>
              <a:spLocks noChangeArrowheads="1"/>
            </p:cNvSpPr>
            <p:nvPr/>
          </p:nvSpPr>
          <p:spPr bwMode="auto">
            <a:xfrm>
              <a:off x="1271588" y="4612139"/>
              <a:ext cx="1370012" cy="264661"/>
            </a:xfrm>
            <a:custGeom>
              <a:avLst/>
              <a:gdLst>
                <a:gd name="T0" fmla="*/ 10497911 w 1117600"/>
                <a:gd name="T1" fmla="*/ 2027982 h 215900"/>
                <a:gd name="T2" fmla="*/ 7873449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27671" name="Text Box 20"/>
            <p:cNvSpPr txBox="1">
              <a:spLocks noChangeArrowheads="1"/>
            </p:cNvSpPr>
            <p:nvPr/>
          </p:nvSpPr>
          <p:spPr bwMode="auto">
            <a:xfrm>
              <a:off x="2057401" y="4199940"/>
              <a:ext cx="685800" cy="338554"/>
            </a:xfrm>
            <a:prstGeom prst="rect">
              <a:avLst/>
            </a:prstGeom>
            <a:noFill/>
            <a:ln w="9525">
              <a:noFill/>
              <a:miter lim="800000"/>
              <a:headEnd/>
              <a:tailEnd/>
            </a:ln>
          </p:spPr>
          <p:txBody>
            <a:bodyPr>
              <a:spAutoFit/>
            </a:bodyPr>
            <a:lstStyle/>
            <a:p>
              <a:r>
                <a:rPr lang="en-US" sz="1600" b="1">
                  <a:solidFill>
                    <a:srgbClr val="00003E"/>
                  </a:solidFill>
                </a:rPr>
                <a:t>50Pa</a:t>
              </a:r>
            </a:p>
          </p:txBody>
        </p:sp>
      </p:grpSp>
      <p:grpSp>
        <p:nvGrpSpPr>
          <p:cNvPr id="27653" name="Group 31"/>
          <p:cNvGrpSpPr>
            <a:grpSpLocks/>
          </p:cNvGrpSpPr>
          <p:nvPr/>
        </p:nvGrpSpPr>
        <p:grpSpPr bwMode="auto">
          <a:xfrm>
            <a:off x="3065462" y="2365807"/>
            <a:ext cx="868362" cy="1719263"/>
            <a:chOff x="2006600" y="3739367"/>
            <a:chExt cx="868930" cy="1718962"/>
          </a:xfrm>
        </p:grpSpPr>
        <p:pic>
          <p:nvPicPr>
            <p:cNvPr id="27666" name="Picture 32"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27667" name="Freeform 33"/>
            <p:cNvSpPr>
              <a:spLocks noChangeArrowheads="1"/>
            </p:cNvSpPr>
            <p:nvPr/>
          </p:nvSpPr>
          <p:spPr bwMode="auto">
            <a:xfrm rot="5400000">
              <a:off x="2170410" y="4179826"/>
              <a:ext cx="1145579" cy="264661"/>
            </a:xfrm>
            <a:custGeom>
              <a:avLst/>
              <a:gdLst>
                <a:gd name="T0" fmla="*/ 1466935 w 1117600"/>
                <a:gd name="T1" fmla="*/ 2027982 h 215900"/>
                <a:gd name="T2" fmla="*/ 1100201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27668" name="Text Box 20"/>
            <p:cNvSpPr txBox="1">
              <a:spLocks noChangeArrowheads="1"/>
            </p:cNvSpPr>
            <p:nvPr/>
          </p:nvSpPr>
          <p:spPr bwMode="auto">
            <a:xfrm>
              <a:off x="2057401" y="4199940"/>
              <a:ext cx="685800" cy="338554"/>
            </a:xfrm>
            <a:prstGeom prst="rect">
              <a:avLst/>
            </a:prstGeom>
            <a:noFill/>
            <a:ln w="9525">
              <a:noFill/>
              <a:miter lim="800000"/>
              <a:headEnd/>
              <a:tailEnd/>
            </a:ln>
          </p:spPr>
          <p:txBody>
            <a:bodyPr>
              <a:spAutoFit/>
            </a:bodyPr>
            <a:lstStyle/>
            <a:p>
              <a:r>
                <a:rPr lang="en-US" sz="1600" b="1">
                  <a:solidFill>
                    <a:srgbClr val="00003E"/>
                  </a:solidFill>
                </a:rPr>
                <a:t>37Pa</a:t>
              </a:r>
            </a:p>
          </p:txBody>
        </p:sp>
      </p:grpSp>
      <p:sp>
        <p:nvSpPr>
          <p:cNvPr id="21" name="Title 20"/>
          <p:cNvSpPr>
            <a:spLocks noGrp="1"/>
          </p:cNvSpPr>
          <p:nvPr>
            <p:ph type="title"/>
          </p:nvPr>
        </p:nvSpPr>
        <p:spPr>
          <a:xfrm>
            <a:off x="628649" y="69273"/>
            <a:ext cx="7891507" cy="868794"/>
          </a:xfrm>
        </p:spPr>
        <p:txBody>
          <a:bodyPr/>
          <a:lstStyle/>
          <a:p>
            <a:pPr algn="ctr" eaLnBrk="1" fontAlgn="auto" hangingPunct="1">
              <a:spcAft>
                <a:spcPts val="0"/>
              </a:spcAft>
              <a:defRPr/>
            </a:pPr>
            <a:r>
              <a:rPr lang="en-US" dirty="0">
                <a:ea typeface="+mj-ea"/>
                <a:cs typeface="+mj-cs"/>
              </a:rPr>
              <a:t>Relative Leakiness</a:t>
            </a:r>
          </a:p>
        </p:txBody>
      </p:sp>
      <p:sp>
        <p:nvSpPr>
          <p:cNvPr id="27656" name="Text Box 20"/>
          <p:cNvSpPr txBox="1">
            <a:spLocks noChangeArrowheads="1"/>
          </p:cNvSpPr>
          <p:nvPr/>
        </p:nvSpPr>
        <p:spPr bwMode="auto">
          <a:xfrm>
            <a:off x="2601912" y="2062595"/>
            <a:ext cx="1098550" cy="336550"/>
          </a:xfrm>
          <a:prstGeom prst="rect">
            <a:avLst/>
          </a:prstGeom>
          <a:noFill/>
          <a:ln w="9525">
            <a:noFill/>
            <a:miter lim="800000"/>
            <a:headEnd/>
            <a:tailEnd/>
          </a:ln>
        </p:spPr>
        <p:txBody>
          <a:bodyPr wrap="none">
            <a:spAutoFit/>
          </a:bodyPr>
          <a:lstStyle/>
          <a:p>
            <a:pPr defTabSz="914400"/>
            <a:r>
              <a:rPr lang="en-US" sz="1600">
                <a:solidFill>
                  <a:srgbClr val="130A88"/>
                </a:solidFill>
              </a:rPr>
              <a:t>Attic Zone</a:t>
            </a:r>
          </a:p>
        </p:txBody>
      </p:sp>
      <p:sp>
        <p:nvSpPr>
          <p:cNvPr id="27657" name="Text Box 22"/>
          <p:cNvSpPr txBox="1">
            <a:spLocks noChangeArrowheads="1"/>
          </p:cNvSpPr>
          <p:nvPr/>
        </p:nvSpPr>
        <p:spPr bwMode="auto">
          <a:xfrm>
            <a:off x="2235199" y="5310620"/>
            <a:ext cx="1617663" cy="336550"/>
          </a:xfrm>
          <a:prstGeom prst="rect">
            <a:avLst/>
          </a:prstGeom>
          <a:noFill/>
          <a:ln w="9525">
            <a:noFill/>
            <a:miter lim="800000"/>
            <a:headEnd/>
            <a:tailEnd/>
          </a:ln>
        </p:spPr>
        <p:txBody>
          <a:bodyPr wrap="none">
            <a:spAutoFit/>
          </a:bodyPr>
          <a:lstStyle/>
          <a:p>
            <a:r>
              <a:rPr lang="en-US" sz="1600">
                <a:solidFill>
                  <a:srgbClr val="130A88"/>
                </a:solidFill>
              </a:rPr>
              <a:t>Basement Zone</a:t>
            </a:r>
          </a:p>
        </p:txBody>
      </p:sp>
      <p:sp>
        <p:nvSpPr>
          <p:cNvPr id="27658" name="Text Box 23"/>
          <p:cNvSpPr txBox="1">
            <a:spLocks noChangeArrowheads="1"/>
          </p:cNvSpPr>
          <p:nvPr/>
        </p:nvSpPr>
        <p:spPr bwMode="auto">
          <a:xfrm>
            <a:off x="1900237" y="3197657"/>
            <a:ext cx="769937" cy="336550"/>
          </a:xfrm>
          <a:prstGeom prst="rect">
            <a:avLst/>
          </a:prstGeom>
          <a:noFill/>
          <a:ln w="9525">
            <a:noFill/>
            <a:miter lim="800000"/>
            <a:headEnd/>
            <a:tailEnd/>
          </a:ln>
        </p:spPr>
        <p:txBody>
          <a:bodyPr wrap="none">
            <a:spAutoFit/>
          </a:bodyPr>
          <a:lstStyle/>
          <a:p>
            <a:r>
              <a:rPr lang="en-US" sz="1600">
                <a:solidFill>
                  <a:srgbClr val="130A88"/>
                </a:solidFill>
              </a:rPr>
              <a:t>House</a:t>
            </a:r>
          </a:p>
        </p:txBody>
      </p:sp>
      <p:sp>
        <p:nvSpPr>
          <p:cNvPr id="27659" name="Text Box 24"/>
          <p:cNvSpPr txBox="1">
            <a:spLocks noChangeArrowheads="1"/>
          </p:cNvSpPr>
          <p:nvPr/>
        </p:nvSpPr>
        <p:spPr bwMode="auto">
          <a:xfrm>
            <a:off x="3022599" y="4237470"/>
            <a:ext cx="769938" cy="336550"/>
          </a:xfrm>
          <a:prstGeom prst="rect">
            <a:avLst/>
          </a:prstGeom>
          <a:noFill/>
          <a:ln w="9525">
            <a:noFill/>
            <a:miter lim="800000"/>
            <a:headEnd/>
            <a:tailEnd/>
          </a:ln>
        </p:spPr>
        <p:txBody>
          <a:bodyPr wrap="none">
            <a:spAutoFit/>
          </a:bodyPr>
          <a:lstStyle/>
          <a:p>
            <a:r>
              <a:rPr lang="en-US" sz="1600">
                <a:solidFill>
                  <a:srgbClr val="130A88"/>
                </a:solidFill>
              </a:rPr>
              <a:t>House</a:t>
            </a:r>
          </a:p>
        </p:txBody>
      </p:sp>
      <p:grpSp>
        <p:nvGrpSpPr>
          <p:cNvPr id="27660" name="Group 36"/>
          <p:cNvGrpSpPr>
            <a:grpSpLocks/>
          </p:cNvGrpSpPr>
          <p:nvPr/>
        </p:nvGrpSpPr>
        <p:grpSpPr bwMode="auto">
          <a:xfrm>
            <a:off x="298449" y="2181657"/>
            <a:ext cx="1798638" cy="1458913"/>
            <a:chOff x="1722496" y="3925238"/>
            <a:chExt cx="1803399" cy="1533091"/>
          </a:xfrm>
        </p:grpSpPr>
        <p:pic>
          <p:nvPicPr>
            <p:cNvPr id="27662" name="Picture 37"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27663" name="Freeform 38"/>
            <p:cNvSpPr>
              <a:spLocks noChangeArrowheads="1"/>
            </p:cNvSpPr>
            <p:nvPr/>
          </p:nvSpPr>
          <p:spPr bwMode="auto">
            <a:xfrm rot="5400000">
              <a:off x="2725879" y="4084929"/>
              <a:ext cx="685006" cy="915027"/>
            </a:xfrm>
            <a:custGeom>
              <a:avLst/>
              <a:gdLst>
                <a:gd name="T0" fmla="*/ 5126 w 1117600"/>
                <a:gd name="T1" fmla="*/ 2147483647 h 215900"/>
                <a:gd name="T2" fmla="*/ 3844 w 1117600"/>
                <a:gd name="T3" fmla="*/ 2147483647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27664" name="Text Box 20"/>
            <p:cNvSpPr txBox="1">
              <a:spLocks noChangeArrowheads="1"/>
            </p:cNvSpPr>
            <p:nvPr/>
          </p:nvSpPr>
          <p:spPr bwMode="auto">
            <a:xfrm>
              <a:off x="2056754" y="4200494"/>
              <a:ext cx="686023" cy="353662"/>
            </a:xfrm>
            <a:prstGeom prst="rect">
              <a:avLst/>
            </a:prstGeom>
            <a:noFill/>
            <a:ln w="9525">
              <a:noFill/>
              <a:miter lim="800000"/>
              <a:headEnd/>
              <a:tailEnd/>
            </a:ln>
          </p:spPr>
          <p:txBody>
            <a:bodyPr>
              <a:spAutoFit/>
            </a:bodyPr>
            <a:lstStyle/>
            <a:p>
              <a:r>
                <a:rPr lang="en-US" sz="1600" b="1">
                  <a:solidFill>
                    <a:srgbClr val="00003E"/>
                  </a:solidFill>
                </a:rPr>
                <a:t>? Pa</a:t>
              </a:r>
            </a:p>
          </p:txBody>
        </p:sp>
        <p:sp>
          <p:nvSpPr>
            <p:cNvPr id="27665" name="Freeform 40"/>
            <p:cNvSpPr>
              <a:spLocks noChangeArrowheads="1"/>
            </p:cNvSpPr>
            <p:nvPr/>
          </p:nvSpPr>
          <p:spPr bwMode="auto">
            <a:xfrm rot="5400000" flipV="1">
              <a:off x="1448350" y="4199384"/>
              <a:ext cx="959709" cy="411417"/>
            </a:xfrm>
            <a:custGeom>
              <a:avLst/>
              <a:gdLst>
                <a:gd name="T0" fmla="*/ 209252 w 1117600"/>
                <a:gd name="T1" fmla="*/ 259762589 h 215900"/>
                <a:gd name="T2" fmla="*/ 156939 w 1117600"/>
                <a:gd name="T3" fmla="*/ 61120793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008000"/>
              </a:solidFill>
              <a:round/>
              <a:headEnd/>
              <a:tailEnd/>
            </a:ln>
          </p:spPr>
          <p:txBody>
            <a:bodyPr/>
            <a:lstStyle/>
            <a:p>
              <a:endParaRPr lang="en-US"/>
            </a:p>
          </p:txBody>
        </p:sp>
      </p:grpSp>
      <p:sp>
        <p:nvSpPr>
          <p:cNvPr id="27661" name="Text Box 34"/>
          <p:cNvSpPr txBox="1">
            <a:spLocks noChangeArrowheads="1"/>
          </p:cNvSpPr>
          <p:nvPr/>
        </p:nvSpPr>
        <p:spPr bwMode="auto">
          <a:xfrm>
            <a:off x="741362" y="1479982"/>
            <a:ext cx="884237" cy="336550"/>
          </a:xfrm>
          <a:prstGeom prst="rect">
            <a:avLst/>
          </a:prstGeom>
          <a:noFill/>
          <a:ln w="9525">
            <a:noFill/>
            <a:miter lim="800000"/>
            <a:headEnd/>
            <a:tailEnd/>
          </a:ln>
        </p:spPr>
        <p:txBody>
          <a:bodyPr wrap="none">
            <a:spAutoFit/>
          </a:bodyPr>
          <a:lstStyle/>
          <a:p>
            <a:r>
              <a:rPr lang="en-US" sz="1600">
                <a:solidFill>
                  <a:srgbClr val="130A88"/>
                </a:solidFill>
              </a:rPr>
              <a:t>Outside</a:t>
            </a:r>
          </a:p>
        </p:txBody>
      </p:sp>
      <p:sp>
        <p:nvSpPr>
          <p:cNvPr id="25" name="Footer Placeholder 1">
            <a:extLst>
              <a:ext uri="{FF2B5EF4-FFF2-40B4-BE49-F238E27FC236}">
                <a16:creationId xmlns:a16="http://schemas.microsoft.com/office/drawing/2014/main" id="{633F4285-3753-4A88-8525-F5F19B86D239}"/>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26" name="Picture 25">
            <a:extLst>
              <a:ext uri="{FF2B5EF4-FFF2-40B4-BE49-F238E27FC236}">
                <a16:creationId xmlns:a16="http://schemas.microsoft.com/office/drawing/2014/main" id="{AC61A5E8-B9E9-4700-8A71-6FED024464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A green text on a black background&#10;&#10;AI-generated content may be incorrect.">
            <a:extLst>
              <a:ext uri="{FF2B5EF4-FFF2-40B4-BE49-F238E27FC236}">
                <a16:creationId xmlns:a16="http://schemas.microsoft.com/office/drawing/2014/main" id="{7FC9A60D-D415-441D-8C00-1B8273D11E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a:extLst>
              <a:ext uri="{FF2B5EF4-FFF2-40B4-BE49-F238E27FC236}">
                <a16:creationId xmlns:a16="http://schemas.microsoft.com/office/drawing/2014/main" id="{BD2CCD82-2BE0-4B51-BFD4-B39062EB9596}"/>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9" name="Slide Number Placeholder 2">
            <a:extLst>
              <a:ext uri="{FF2B5EF4-FFF2-40B4-BE49-F238E27FC236}">
                <a16:creationId xmlns:a16="http://schemas.microsoft.com/office/drawing/2014/main" id="{4773C602-6694-4EAF-B24B-FB41F2E4293B}"/>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6</a:t>
            </a:fld>
            <a:endParaRPr lang="en-US" altLang="en-US" sz="800" b="1" dirty="0">
              <a:solidFill>
                <a:schemeClr val="bg1"/>
              </a:solidFill>
            </a:endParaRPr>
          </a:p>
        </p:txBody>
      </p:sp>
      <p:pic>
        <p:nvPicPr>
          <p:cNvPr id="30" name="Picture 29" descr="A black and white sign with black text&#10;&#10;AI-generated content may be incorrect.">
            <a:extLst>
              <a:ext uri="{FF2B5EF4-FFF2-40B4-BE49-F238E27FC236}">
                <a16:creationId xmlns:a16="http://schemas.microsoft.com/office/drawing/2014/main" id="{EE8DEDBF-5E8E-4EAA-81DD-B7C249F1F0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A green text on a white background&#10;&#10;AI-generated content may be incorrect.">
            <a:extLst>
              <a:ext uri="{FF2B5EF4-FFF2-40B4-BE49-F238E27FC236}">
                <a16:creationId xmlns:a16="http://schemas.microsoft.com/office/drawing/2014/main" id="{95ACA377-CADD-4502-BA73-2DFA941160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A blue and grey logo&#10;&#10;AI-generated content may be incorrect.">
            <a:extLst>
              <a:ext uri="{FF2B5EF4-FFF2-40B4-BE49-F238E27FC236}">
                <a16:creationId xmlns:a16="http://schemas.microsoft.com/office/drawing/2014/main" id="{C4F8FAF5-7A80-4D27-8627-0120D5247C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28649" y="100009"/>
            <a:ext cx="7891507" cy="962029"/>
          </a:xfrm>
        </p:spPr>
        <p:txBody>
          <a:bodyPr/>
          <a:lstStyle/>
          <a:p>
            <a:pPr algn="ctr" eaLnBrk="1" fontAlgn="auto" hangingPunct="1">
              <a:spcAft>
                <a:spcPts val="0"/>
              </a:spcAft>
              <a:defRPr/>
            </a:pPr>
            <a:r>
              <a:rPr lang="en-US" dirty="0"/>
              <a:t>Ratio of Pressure to Leakage</a:t>
            </a:r>
          </a:p>
        </p:txBody>
      </p:sp>
      <p:sp>
        <p:nvSpPr>
          <p:cNvPr id="29698" name="Rectangle 3"/>
          <p:cNvSpPr>
            <a:spLocks noGrp="1" noChangeArrowheads="1"/>
          </p:cNvSpPr>
          <p:nvPr>
            <p:ph idx="4294967295"/>
          </p:nvPr>
        </p:nvSpPr>
        <p:spPr>
          <a:xfrm>
            <a:off x="784225" y="1492250"/>
            <a:ext cx="8359775" cy="485775"/>
          </a:xfrm>
        </p:spPr>
        <p:txBody>
          <a:bodyPr>
            <a:normAutofit fontScale="70000" lnSpcReduction="20000"/>
          </a:bodyPr>
          <a:lstStyle/>
          <a:p>
            <a:pPr eaLnBrk="1" hangingPunct="1">
              <a:buFontTx/>
              <a:buNone/>
            </a:pPr>
            <a:r>
              <a:rPr lang="en-US" b="1">
                <a:solidFill>
                  <a:srgbClr val="000066"/>
                </a:solidFill>
                <a:ea typeface="ＭＳ Ｐゴシック"/>
                <a:cs typeface="ＭＳ Ｐゴシック"/>
              </a:rPr>
              <a:t>			Zone Pressures         		“Relative” Size of Leaks</a:t>
            </a:r>
          </a:p>
        </p:txBody>
      </p:sp>
      <p:graphicFrame>
        <p:nvGraphicFramePr>
          <p:cNvPr id="26692" name="Group 68"/>
          <p:cNvGraphicFramePr>
            <a:graphicFrameLocks noGrp="1"/>
          </p:cNvGraphicFramePr>
          <p:nvPr/>
        </p:nvGraphicFramePr>
        <p:xfrm>
          <a:off x="387350" y="2168525"/>
          <a:ext cx="3975100" cy="3649666"/>
        </p:xfrm>
        <a:graphic>
          <a:graphicData uri="http://schemas.openxmlformats.org/drawingml/2006/table">
            <a:tbl>
              <a:tblPr/>
              <a:tblGrid>
                <a:gridCol w="19558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FFFF"/>
                          </a:solidFill>
                          <a:effectLst/>
                          <a:latin typeface="Arial" charset="0"/>
                          <a:ea typeface="ＭＳ Ｐゴシック"/>
                          <a:cs typeface="ＭＳ Ｐゴシック"/>
                        </a:rPr>
                        <a:t>House-Zone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FFFF"/>
                          </a:solidFill>
                          <a:effectLst/>
                          <a:latin typeface="Arial" charset="0"/>
                          <a:ea typeface="ＭＳ Ｐゴシック"/>
                          <a:cs typeface="ＭＳ Ｐゴシック"/>
                        </a:rPr>
                        <a:t>Zone-Outside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1"/>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2"/>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37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3"/>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4"/>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45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5"/>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6"/>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49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7"/>
                  </a:ext>
                </a:extLst>
              </a:tr>
            </a:tbl>
          </a:graphicData>
        </a:graphic>
      </p:graphicFrame>
      <p:graphicFrame>
        <p:nvGraphicFramePr>
          <p:cNvPr id="26693" name="Group 69"/>
          <p:cNvGraphicFramePr>
            <a:graphicFrameLocks noGrp="1"/>
          </p:cNvGraphicFramePr>
          <p:nvPr/>
        </p:nvGraphicFramePr>
        <p:xfrm>
          <a:off x="4772025" y="2168525"/>
          <a:ext cx="3975100" cy="3660775"/>
        </p:xfrm>
        <a:graphic>
          <a:graphicData uri="http://schemas.openxmlformats.org/drawingml/2006/table">
            <a:tbl>
              <a:tblPr/>
              <a:tblGrid>
                <a:gridCol w="19558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FFFF"/>
                          </a:solidFill>
                          <a:effectLst/>
                          <a:latin typeface="Arial" charset="0"/>
                          <a:ea typeface="ＭＳ Ｐゴシック"/>
                          <a:cs typeface="ＭＳ Ｐゴシック"/>
                        </a:rPr>
                        <a:t>House-Zone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FFFF"/>
                          </a:solidFill>
                          <a:effectLst/>
                          <a:latin typeface="Arial" charset="0"/>
                          <a:ea typeface="ＭＳ Ｐゴシック"/>
                          <a:cs typeface="ＭＳ Ｐゴシック"/>
                        </a:rPr>
                        <a:t>Zone-Outside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1"/>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2"/>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3"/>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4"/>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5"/>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6"/>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7"/>
                  </a:ext>
                </a:extLst>
              </a:tr>
            </a:tbl>
          </a:graphicData>
        </a:graphic>
      </p:graphicFrame>
      <p:sp>
        <p:nvSpPr>
          <p:cNvPr id="15" name="Right Arrow 14"/>
          <p:cNvSpPr>
            <a:spLocks noChangeArrowheads="1"/>
          </p:cNvSpPr>
          <p:nvPr/>
        </p:nvSpPr>
        <p:spPr bwMode="auto">
          <a:xfrm>
            <a:off x="381000" y="4216400"/>
            <a:ext cx="5054600" cy="838200"/>
          </a:xfrm>
          <a:prstGeom prst="rightArrow">
            <a:avLst>
              <a:gd name="adj1" fmla="val 56065"/>
              <a:gd name="adj2" fmla="val 50001"/>
            </a:avLst>
          </a:prstGeom>
          <a:gradFill rotWithShape="1">
            <a:gsLst>
              <a:gs pos="0">
                <a:schemeClr val="bg1">
                  <a:alpha val="57999"/>
                </a:schemeClr>
              </a:gs>
              <a:gs pos="100000">
                <a:srgbClr val="8FD744"/>
              </a:gs>
            </a:gsLst>
            <a:lin ang="0" scaled="1"/>
          </a:gradFill>
          <a:ln w="9525">
            <a:noFill/>
            <a:round/>
            <a:headEnd/>
            <a:tailEnd/>
          </a:ln>
        </p:spPr>
        <p:txBody>
          <a:bodyPr/>
          <a:lstStyle/>
          <a:p>
            <a:pPr algn="ctr" defTabSz="914400"/>
            <a:endParaRPr lang="en-US" sz="2800" b="1"/>
          </a:p>
        </p:txBody>
      </p:sp>
      <p:sp>
        <p:nvSpPr>
          <p:cNvPr id="16" name="Rectangle 3"/>
          <p:cNvSpPr txBox="1">
            <a:spLocks noChangeArrowheads="1"/>
          </p:cNvSpPr>
          <p:nvPr/>
        </p:nvSpPr>
        <p:spPr bwMode="auto">
          <a:xfrm>
            <a:off x="6100763" y="4457700"/>
            <a:ext cx="1303337" cy="485775"/>
          </a:xfrm>
          <a:prstGeom prst="rect">
            <a:avLst/>
          </a:prstGeom>
          <a:noFill/>
          <a:ln w="9525">
            <a:noFill/>
            <a:miter lim="800000"/>
            <a:headEnd/>
            <a:tailEnd/>
          </a:ln>
        </p:spPr>
        <p:txBody>
          <a:bodyPr lIns="0" tIns="0" rIns="0" bIns="0"/>
          <a:lstStyle/>
          <a:p>
            <a:pPr marL="342900" indent="-342900" algn="ctr" defTabSz="914400" eaLnBrk="0" hangingPunct="0">
              <a:spcBef>
                <a:spcPts val="1200"/>
              </a:spcBef>
              <a:buClr>
                <a:srgbClr val="8DC63F"/>
              </a:buClr>
              <a:defRPr/>
            </a:pPr>
            <a:r>
              <a:rPr lang="en-US" b="1" kern="0" dirty="0">
                <a:solidFill>
                  <a:srgbClr val="6B9EC6"/>
                </a:solidFill>
                <a:latin typeface="+mn-lt"/>
                <a:ea typeface="ＭＳ Ｐゴシック" charset="-128"/>
                <a:cs typeface="ＭＳ Ｐゴシック" charset="-128"/>
              </a:rPr>
              <a:t>TO</a:t>
            </a:r>
          </a:p>
        </p:txBody>
      </p:sp>
      <p:sp>
        <p:nvSpPr>
          <p:cNvPr id="17" name="Right Arrow 16"/>
          <p:cNvSpPr>
            <a:spLocks noChangeArrowheads="1"/>
          </p:cNvSpPr>
          <p:nvPr/>
        </p:nvSpPr>
        <p:spPr bwMode="auto">
          <a:xfrm>
            <a:off x="381000" y="3289300"/>
            <a:ext cx="762000" cy="838200"/>
          </a:xfrm>
          <a:prstGeom prst="rightArrow">
            <a:avLst>
              <a:gd name="adj1" fmla="val 56065"/>
              <a:gd name="adj2" fmla="val 50000"/>
            </a:avLst>
          </a:prstGeom>
          <a:gradFill rotWithShape="1">
            <a:gsLst>
              <a:gs pos="0">
                <a:schemeClr val="bg1">
                  <a:alpha val="57999"/>
                </a:schemeClr>
              </a:gs>
              <a:gs pos="100000">
                <a:srgbClr val="8FD744"/>
              </a:gs>
            </a:gsLst>
            <a:lin ang="0" scaled="1"/>
          </a:gradFill>
          <a:ln w="9525">
            <a:noFill/>
            <a:round/>
            <a:headEnd/>
            <a:tailEnd/>
          </a:ln>
        </p:spPr>
        <p:txBody>
          <a:bodyPr/>
          <a:lstStyle/>
          <a:p>
            <a:pPr algn="ctr" defTabSz="914400"/>
            <a:endParaRPr lang="en-US" sz="2800" b="1"/>
          </a:p>
        </p:txBody>
      </p:sp>
      <p:sp>
        <p:nvSpPr>
          <p:cNvPr id="18" name="Right Arrow 17"/>
          <p:cNvSpPr/>
          <p:nvPr/>
        </p:nvSpPr>
        <p:spPr bwMode="auto">
          <a:xfrm>
            <a:off x="3600450" y="3289300"/>
            <a:ext cx="1835150" cy="838200"/>
          </a:xfrm>
          <a:prstGeom prst="rightArrow">
            <a:avLst>
              <a:gd name="adj1" fmla="val 56061"/>
              <a:gd name="adj2" fmla="val 50000"/>
            </a:avLst>
          </a:prstGeom>
          <a:gradFill flip="none" rotWithShape="1">
            <a:gsLst>
              <a:gs pos="0">
                <a:schemeClr val="bg1">
                  <a:alpha val="0"/>
                </a:schemeClr>
              </a:gs>
              <a:gs pos="86000">
                <a:srgbClr val="8FD744"/>
              </a:gs>
            </a:gsLst>
            <a:lin ang="0" scaled="1"/>
            <a:tileRect/>
          </a:gradFill>
          <a:ln w="9525" cap="flat" cmpd="sng" algn="ctr">
            <a:noFill/>
            <a:prstDash val="solid"/>
            <a:round/>
            <a:headEnd type="none" w="med" len="med"/>
            <a:tailEnd type="none" w="med" len="med"/>
          </a:ln>
          <a:effectLst/>
        </p:spPr>
        <p:txBody>
          <a:bodyPr/>
          <a:lstStyle/>
          <a:p>
            <a:pPr algn="ctr" defTabSz="914400">
              <a:defRPr/>
            </a:pPr>
            <a:endParaRPr lang="en-US" sz="2800" b="1">
              <a:latin typeface="Arial" pitchFamily="-108" charset="0"/>
              <a:ea typeface="ＭＳ Ｐゴシック" charset="-128"/>
              <a:cs typeface="ＭＳ Ｐゴシック" charset="-128"/>
            </a:endParaRPr>
          </a:p>
        </p:txBody>
      </p:sp>
      <p:sp>
        <p:nvSpPr>
          <p:cNvPr id="22" name="Rectangle 3"/>
          <p:cNvSpPr txBox="1">
            <a:spLocks noChangeArrowheads="1"/>
          </p:cNvSpPr>
          <p:nvPr/>
        </p:nvSpPr>
        <p:spPr bwMode="auto">
          <a:xfrm>
            <a:off x="6096000" y="3541713"/>
            <a:ext cx="1303338" cy="485775"/>
          </a:xfrm>
          <a:prstGeom prst="rect">
            <a:avLst/>
          </a:prstGeom>
          <a:noFill/>
          <a:ln w="9525">
            <a:noFill/>
            <a:miter lim="800000"/>
            <a:headEnd/>
            <a:tailEnd/>
          </a:ln>
        </p:spPr>
        <p:txBody>
          <a:bodyPr lIns="0" tIns="0" rIns="0" bIns="0"/>
          <a:lstStyle/>
          <a:p>
            <a:pPr marL="342900" indent="-342900" algn="ctr" defTabSz="914400" eaLnBrk="0" hangingPunct="0">
              <a:spcBef>
                <a:spcPts val="1200"/>
              </a:spcBef>
              <a:buClr>
                <a:srgbClr val="8DC63F"/>
              </a:buClr>
              <a:defRPr/>
            </a:pPr>
            <a:r>
              <a:rPr lang="en-US" b="1" kern="0" dirty="0">
                <a:solidFill>
                  <a:srgbClr val="6B9EC6"/>
                </a:solidFill>
                <a:latin typeface="+mn-lt"/>
                <a:ea typeface="ＭＳ Ｐゴシック" charset="-128"/>
                <a:cs typeface="ＭＳ Ｐゴシック" charset="-128"/>
              </a:rPr>
              <a:t>TO</a:t>
            </a:r>
          </a:p>
        </p:txBody>
      </p:sp>
      <p:sp>
        <p:nvSpPr>
          <p:cNvPr id="12" name="Footer Placeholder 1">
            <a:extLst>
              <a:ext uri="{FF2B5EF4-FFF2-40B4-BE49-F238E27FC236}">
                <a16:creationId xmlns:a16="http://schemas.microsoft.com/office/drawing/2014/main" id="{8EB9ED2B-DEE9-4213-A59F-F8C84761450D}"/>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14" name="Picture 13">
            <a:extLst>
              <a:ext uri="{FF2B5EF4-FFF2-40B4-BE49-F238E27FC236}">
                <a16:creationId xmlns:a16="http://schemas.microsoft.com/office/drawing/2014/main" id="{1DF52B5D-9612-435E-B9F0-38093EA24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green text on a black background&#10;&#10;AI-generated content may be incorrect.">
            <a:extLst>
              <a:ext uri="{FF2B5EF4-FFF2-40B4-BE49-F238E27FC236}">
                <a16:creationId xmlns:a16="http://schemas.microsoft.com/office/drawing/2014/main" id="{A862BC6B-6701-4084-8EAB-E23F479D38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414AA8D0-9163-4D0E-AE19-050B61733D5F}"/>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1" name="Slide Number Placeholder 2">
            <a:extLst>
              <a:ext uri="{FF2B5EF4-FFF2-40B4-BE49-F238E27FC236}">
                <a16:creationId xmlns:a16="http://schemas.microsoft.com/office/drawing/2014/main" id="{AB7B50E1-7680-45CE-BFAA-D444CCEA74D5}"/>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7</a:t>
            </a:fld>
            <a:endParaRPr lang="en-US" altLang="en-US" sz="800" b="1" dirty="0">
              <a:solidFill>
                <a:schemeClr val="bg1"/>
              </a:solidFill>
            </a:endParaRPr>
          </a:p>
        </p:txBody>
      </p:sp>
      <p:pic>
        <p:nvPicPr>
          <p:cNvPr id="23" name="Picture 22" descr="A black and white sign with black text&#10;&#10;AI-generated content may be incorrect.">
            <a:extLst>
              <a:ext uri="{FF2B5EF4-FFF2-40B4-BE49-F238E27FC236}">
                <a16:creationId xmlns:a16="http://schemas.microsoft.com/office/drawing/2014/main" id="{289C7E94-29DF-48AC-BEDC-C24AE3A71D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A green text on a white background&#10;&#10;AI-generated content may be incorrect.">
            <a:extLst>
              <a:ext uri="{FF2B5EF4-FFF2-40B4-BE49-F238E27FC236}">
                <a16:creationId xmlns:a16="http://schemas.microsoft.com/office/drawing/2014/main" id="{AE65DC2E-66FC-4B12-A18B-C8156586EF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A blue and grey logo&#10;&#10;AI-generated content may be incorrect.">
            <a:extLst>
              <a:ext uri="{FF2B5EF4-FFF2-40B4-BE49-F238E27FC236}">
                <a16:creationId xmlns:a16="http://schemas.microsoft.com/office/drawing/2014/main" id="{53DBA069-080E-458F-92DD-8C2A96D6CF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Left)">
                                      <p:cBhvr>
                                        <p:cTn id="7" dur="500"/>
                                        <p:tgtEl>
                                          <p:spTgt spid="1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slide(fromLeft)">
                                      <p:cBhvr>
                                        <p:cTn id="11" dur="500"/>
                                        <p:tgtEl>
                                          <p:spTgt spid="18"/>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slide(fromLeft)">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lide(fromLeft)">
                                      <p:cBhvr>
                                        <p:cTn id="20" dur="500"/>
                                        <p:tgtEl>
                                          <p:spTgt spid="15"/>
                                        </p:tgtEl>
                                      </p:cBhvr>
                                    </p:animEffect>
                                  </p:childTnLst>
                                </p:cTn>
                              </p:par>
                            </p:childTnLst>
                          </p:cTn>
                        </p:par>
                        <p:par>
                          <p:cTn id="21" fill="hold">
                            <p:stCondLst>
                              <p:cond delay="500"/>
                            </p:stCondLst>
                            <p:childTnLst>
                              <p:par>
                                <p:cTn id="22" presetID="12" presetClass="entr" presetSubtype="8"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slide(fromLeft)">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1" descr="ZPD_HouseFigure_B.png"/>
          <p:cNvPicPr>
            <a:picLocks noChangeAspect="1"/>
          </p:cNvPicPr>
          <p:nvPr/>
        </p:nvPicPr>
        <p:blipFill rotWithShape="1">
          <a:blip r:embed="rId3"/>
          <a:srcRect l="33970" t="14847" r="31404" b="29117"/>
          <a:stretch/>
        </p:blipFill>
        <p:spPr bwMode="auto">
          <a:xfrm>
            <a:off x="521648" y="1184166"/>
            <a:ext cx="3870664" cy="4607510"/>
          </a:xfrm>
          <a:prstGeom prst="rect">
            <a:avLst/>
          </a:prstGeom>
          <a:noFill/>
          <a:ln w="9525">
            <a:noFill/>
            <a:miter lim="800000"/>
            <a:headEnd/>
            <a:tailEnd/>
          </a:ln>
        </p:spPr>
      </p:pic>
      <p:sp>
        <p:nvSpPr>
          <p:cNvPr id="31746" name="Rectangle 2"/>
          <p:cNvSpPr>
            <a:spLocks noGrp="1" noChangeArrowheads="1"/>
          </p:cNvSpPr>
          <p:nvPr>
            <p:ph type="title"/>
          </p:nvPr>
        </p:nvSpPr>
        <p:spPr>
          <a:xfrm>
            <a:off x="1879600" y="65161"/>
            <a:ext cx="5384800" cy="901700"/>
          </a:xfrm>
        </p:spPr>
        <p:txBody>
          <a:bodyPr/>
          <a:lstStyle/>
          <a:p>
            <a:pPr algn="ctr" eaLnBrk="1" fontAlgn="auto" hangingPunct="1">
              <a:spcAft>
                <a:spcPts val="0"/>
              </a:spcAft>
              <a:defRPr/>
            </a:pPr>
            <a:r>
              <a:rPr lang="en-US" dirty="0">
                <a:ea typeface="+mj-ea"/>
                <a:cs typeface="+mj-cs"/>
              </a:rPr>
              <a:t>Probing Cavities</a:t>
            </a:r>
          </a:p>
        </p:txBody>
      </p:sp>
      <p:sp>
        <p:nvSpPr>
          <p:cNvPr id="31747" name="Text Box 20"/>
          <p:cNvSpPr txBox="1">
            <a:spLocks noChangeArrowheads="1"/>
          </p:cNvSpPr>
          <p:nvPr/>
        </p:nvSpPr>
        <p:spPr bwMode="auto">
          <a:xfrm>
            <a:off x="3657600" y="1146823"/>
            <a:ext cx="5334000" cy="641350"/>
          </a:xfrm>
          <a:prstGeom prst="rect">
            <a:avLst/>
          </a:prstGeom>
          <a:noFill/>
          <a:ln w="9525">
            <a:noFill/>
            <a:miter lim="800000"/>
            <a:headEnd/>
            <a:tailEnd/>
          </a:ln>
        </p:spPr>
        <p:txBody>
          <a:bodyPr>
            <a:spAutoFit/>
          </a:bodyPr>
          <a:lstStyle/>
          <a:p>
            <a:pPr>
              <a:spcBef>
                <a:spcPct val="50000"/>
              </a:spcBef>
            </a:pPr>
            <a:endParaRPr lang="en-US" sz="3600">
              <a:latin typeface="Garamond" pitchFamily="18" charset="0"/>
            </a:endParaRPr>
          </a:p>
        </p:txBody>
      </p:sp>
      <p:sp>
        <p:nvSpPr>
          <p:cNvPr id="19486" name="Text Box 25"/>
          <p:cNvSpPr txBox="1">
            <a:spLocks noChangeArrowheads="1"/>
          </p:cNvSpPr>
          <p:nvPr/>
        </p:nvSpPr>
        <p:spPr bwMode="auto">
          <a:xfrm>
            <a:off x="4835525" y="4171950"/>
            <a:ext cx="4541838" cy="885825"/>
          </a:xfrm>
          <a:prstGeom prst="rect">
            <a:avLst/>
          </a:prstGeom>
          <a:noFill/>
          <a:ln w="9525">
            <a:noFill/>
            <a:miter lim="800000"/>
            <a:headEnd/>
            <a:tailEnd/>
          </a:ln>
        </p:spPr>
        <p:txBody>
          <a:bodyPr>
            <a:spAutoFit/>
          </a:bodyPr>
          <a:lstStyle/>
          <a:p>
            <a:pPr>
              <a:spcBef>
                <a:spcPct val="50000"/>
              </a:spcBef>
            </a:pPr>
            <a:r>
              <a:rPr lang="en-US" sz="2600" dirty="0">
                <a:solidFill>
                  <a:srgbClr val="50565C"/>
                </a:solidFill>
              </a:rPr>
              <a:t>What does it mean if the upstairs floor cavity is </a:t>
            </a:r>
            <a:r>
              <a:rPr lang="en-US" sz="2600" b="1" dirty="0">
                <a:solidFill>
                  <a:srgbClr val="FF0000"/>
                </a:solidFill>
              </a:rPr>
              <a:t>41Pa</a:t>
            </a:r>
            <a:r>
              <a:rPr lang="en-US" sz="2600" dirty="0">
                <a:solidFill>
                  <a:srgbClr val="50565C"/>
                </a:solidFill>
              </a:rPr>
              <a:t>?</a:t>
            </a:r>
          </a:p>
        </p:txBody>
      </p:sp>
      <p:sp>
        <p:nvSpPr>
          <p:cNvPr id="31749" name="Text Box 28"/>
          <p:cNvSpPr txBox="1">
            <a:spLocks noChangeArrowheads="1"/>
          </p:cNvSpPr>
          <p:nvPr/>
        </p:nvSpPr>
        <p:spPr bwMode="auto">
          <a:xfrm>
            <a:off x="4797425" y="1335088"/>
            <a:ext cx="4346575" cy="1187450"/>
          </a:xfrm>
          <a:prstGeom prst="rect">
            <a:avLst/>
          </a:prstGeom>
          <a:noFill/>
          <a:ln w="9525">
            <a:noFill/>
            <a:miter lim="800000"/>
            <a:headEnd/>
            <a:tailEnd/>
          </a:ln>
        </p:spPr>
        <p:txBody>
          <a:bodyPr>
            <a:spAutoFit/>
          </a:bodyPr>
          <a:lstStyle/>
          <a:p>
            <a:pPr>
              <a:spcBef>
                <a:spcPct val="50000"/>
              </a:spcBef>
            </a:pPr>
            <a:r>
              <a:rPr lang="en-US" b="1" dirty="0">
                <a:solidFill>
                  <a:srgbClr val="000066"/>
                </a:solidFill>
              </a:rPr>
              <a:t>Let’s take our house, and put a probe in the basement zone.</a:t>
            </a:r>
            <a:endParaRPr lang="en-US" dirty="0">
              <a:solidFill>
                <a:srgbClr val="333333"/>
              </a:solidFill>
            </a:endParaRPr>
          </a:p>
        </p:txBody>
      </p:sp>
      <p:sp>
        <p:nvSpPr>
          <p:cNvPr id="49" name="Text Box 28"/>
          <p:cNvSpPr txBox="1">
            <a:spLocks noChangeArrowheads="1"/>
          </p:cNvSpPr>
          <p:nvPr/>
        </p:nvSpPr>
        <p:spPr bwMode="auto">
          <a:xfrm>
            <a:off x="4835525" y="3151188"/>
            <a:ext cx="4010025" cy="488950"/>
          </a:xfrm>
          <a:prstGeom prst="rect">
            <a:avLst/>
          </a:prstGeom>
          <a:noFill/>
          <a:ln w="9525">
            <a:noFill/>
            <a:miter lim="800000"/>
            <a:headEnd/>
            <a:tailEnd/>
          </a:ln>
        </p:spPr>
        <p:txBody>
          <a:bodyPr>
            <a:spAutoFit/>
          </a:bodyPr>
          <a:lstStyle/>
          <a:p>
            <a:pPr>
              <a:spcBef>
                <a:spcPct val="50000"/>
              </a:spcBef>
            </a:pPr>
            <a:r>
              <a:rPr lang="en-US" sz="2600"/>
              <a:t>What does</a:t>
            </a:r>
            <a:r>
              <a:rPr lang="en-US" sz="2600">
                <a:solidFill>
                  <a:srgbClr val="333333"/>
                </a:solidFill>
              </a:rPr>
              <a:t> </a:t>
            </a:r>
            <a:r>
              <a:rPr lang="en-US" sz="2600" b="1">
                <a:solidFill>
                  <a:srgbClr val="FF0000"/>
                </a:solidFill>
              </a:rPr>
              <a:t>25Pa </a:t>
            </a:r>
            <a:r>
              <a:rPr lang="en-US" sz="2600">
                <a:solidFill>
                  <a:srgbClr val="50565C"/>
                </a:solidFill>
              </a:rPr>
              <a:t>mean?</a:t>
            </a:r>
          </a:p>
        </p:txBody>
      </p:sp>
      <p:grpSp>
        <p:nvGrpSpPr>
          <p:cNvPr id="31751" name="Group 32"/>
          <p:cNvGrpSpPr>
            <a:grpSpLocks/>
          </p:cNvGrpSpPr>
          <p:nvPr/>
        </p:nvGrpSpPr>
        <p:grpSpPr bwMode="auto">
          <a:xfrm>
            <a:off x="522611" y="3526496"/>
            <a:ext cx="1497013" cy="1363663"/>
            <a:chOff x="1271588" y="4094163"/>
            <a:chExt cx="1497012" cy="1364166"/>
          </a:xfrm>
        </p:grpSpPr>
        <p:pic>
          <p:nvPicPr>
            <p:cNvPr id="31768" name="Picture 33"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31769" name="Freeform 34"/>
            <p:cNvSpPr>
              <a:spLocks noChangeArrowheads="1"/>
            </p:cNvSpPr>
            <p:nvPr/>
          </p:nvSpPr>
          <p:spPr bwMode="auto">
            <a:xfrm>
              <a:off x="1271588" y="4612139"/>
              <a:ext cx="1370012" cy="264661"/>
            </a:xfrm>
            <a:custGeom>
              <a:avLst/>
              <a:gdLst>
                <a:gd name="T0" fmla="*/ 10497911 w 1117600"/>
                <a:gd name="T1" fmla="*/ 2027982 h 215900"/>
                <a:gd name="T2" fmla="*/ 7873449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31770" name="Text Box 20"/>
            <p:cNvSpPr txBox="1">
              <a:spLocks noChangeArrowheads="1"/>
            </p:cNvSpPr>
            <p:nvPr/>
          </p:nvSpPr>
          <p:spPr bwMode="auto">
            <a:xfrm>
              <a:off x="2057401" y="4199940"/>
              <a:ext cx="685800" cy="338554"/>
            </a:xfrm>
            <a:prstGeom prst="rect">
              <a:avLst/>
            </a:prstGeom>
            <a:noFill/>
            <a:ln w="9525">
              <a:noFill/>
              <a:miter lim="800000"/>
              <a:headEnd/>
              <a:tailEnd/>
            </a:ln>
          </p:spPr>
          <p:txBody>
            <a:bodyPr>
              <a:spAutoFit/>
            </a:bodyPr>
            <a:lstStyle/>
            <a:p>
              <a:r>
                <a:rPr lang="en-US" sz="1600" b="1">
                  <a:solidFill>
                    <a:srgbClr val="00003E"/>
                  </a:solidFill>
                </a:rPr>
                <a:t>50Pa</a:t>
              </a:r>
            </a:p>
          </p:txBody>
        </p:sp>
      </p:grpSp>
      <p:grpSp>
        <p:nvGrpSpPr>
          <p:cNvPr id="31752" name="Group 36"/>
          <p:cNvGrpSpPr>
            <a:grpSpLocks/>
          </p:cNvGrpSpPr>
          <p:nvPr/>
        </p:nvGrpSpPr>
        <p:grpSpPr bwMode="auto">
          <a:xfrm>
            <a:off x="2857824" y="2112034"/>
            <a:ext cx="869950" cy="1363662"/>
            <a:chOff x="2006600" y="4094163"/>
            <a:chExt cx="868930" cy="1364166"/>
          </a:xfrm>
        </p:grpSpPr>
        <p:pic>
          <p:nvPicPr>
            <p:cNvPr id="31765" name="Picture 37"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31766" name="Freeform 38"/>
            <p:cNvSpPr>
              <a:spLocks noChangeArrowheads="1"/>
            </p:cNvSpPr>
            <p:nvPr/>
          </p:nvSpPr>
          <p:spPr bwMode="auto">
            <a:xfrm rot="5400000">
              <a:off x="2400696" y="4410112"/>
              <a:ext cx="685006" cy="264662"/>
            </a:xfrm>
            <a:custGeom>
              <a:avLst/>
              <a:gdLst>
                <a:gd name="T0" fmla="*/ 5126 w 1117600"/>
                <a:gd name="T1" fmla="*/ 2028062 h 215900"/>
                <a:gd name="T2" fmla="*/ 3844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31767" name="Text Box 20"/>
            <p:cNvSpPr txBox="1">
              <a:spLocks noChangeArrowheads="1"/>
            </p:cNvSpPr>
            <p:nvPr/>
          </p:nvSpPr>
          <p:spPr bwMode="auto">
            <a:xfrm>
              <a:off x="2057401" y="4199940"/>
              <a:ext cx="685800" cy="338554"/>
            </a:xfrm>
            <a:prstGeom prst="rect">
              <a:avLst/>
            </a:prstGeom>
            <a:noFill/>
            <a:ln w="9525">
              <a:noFill/>
              <a:miter lim="800000"/>
              <a:headEnd/>
              <a:tailEnd/>
            </a:ln>
          </p:spPr>
          <p:txBody>
            <a:bodyPr>
              <a:spAutoFit/>
            </a:bodyPr>
            <a:lstStyle/>
            <a:p>
              <a:r>
                <a:rPr lang="en-US" sz="1600" b="1">
                  <a:solidFill>
                    <a:srgbClr val="00003E"/>
                  </a:solidFill>
                </a:rPr>
                <a:t>37Pa</a:t>
              </a:r>
            </a:p>
          </p:txBody>
        </p:sp>
      </p:grpSp>
      <p:grpSp>
        <p:nvGrpSpPr>
          <p:cNvPr id="4" name="Group 40"/>
          <p:cNvGrpSpPr>
            <a:grpSpLocks/>
          </p:cNvGrpSpPr>
          <p:nvPr/>
        </p:nvGrpSpPr>
        <p:grpSpPr bwMode="auto">
          <a:xfrm>
            <a:off x="2857824" y="3526496"/>
            <a:ext cx="882650" cy="1787525"/>
            <a:chOff x="1993900" y="4132263"/>
            <a:chExt cx="881630" cy="1787728"/>
          </a:xfrm>
        </p:grpSpPr>
        <p:pic>
          <p:nvPicPr>
            <p:cNvPr id="31762" name="Picture 41" descr="ZPD_HouseFigure_Menometer.png"/>
            <p:cNvPicPr>
              <a:picLocks noChangeAspect="1"/>
            </p:cNvPicPr>
            <p:nvPr/>
          </p:nvPicPr>
          <p:blipFill>
            <a:blip r:embed="rId4"/>
            <a:srcRect/>
            <a:stretch>
              <a:fillRect/>
            </a:stretch>
          </p:blipFill>
          <p:spPr bwMode="auto">
            <a:xfrm>
              <a:off x="1993900" y="4132263"/>
              <a:ext cx="762000" cy="1364166"/>
            </a:xfrm>
            <a:prstGeom prst="rect">
              <a:avLst/>
            </a:prstGeom>
            <a:noFill/>
            <a:ln w="9525">
              <a:noFill/>
              <a:miter lim="800000"/>
              <a:headEnd/>
              <a:tailEnd/>
            </a:ln>
          </p:spPr>
        </p:pic>
        <p:sp>
          <p:nvSpPr>
            <p:cNvPr id="31763" name="Freeform 42"/>
            <p:cNvSpPr>
              <a:spLocks noChangeArrowheads="1"/>
            </p:cNvSpPr>
            <p:nvPr/>
          </p:nvSpPr>
          <p:spPr bwMode="auto">
            <a:xfrm rot="5400000" flipH="1">
              <a:off x="2225676" y="5270138"/>
              <a:ext cx="1035045" cy="264662"/>
            </a:xfrm>
            <a:custGeom>
              <a:avLst/>
              <a:gdLst>
                <a:gd name="T0" fmla="*/ 480494 w 1117600"/>
                <a:gd name="T1" fmla="*/ 2028062 h 215900"/>
                <a:gd name="T2" fmla="*/ 360369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31764" name="Text Box 20"/>
            <p:cNvSpPr txBox="1">
              <a:spLocks noChangeArrowheads="1"/>
            </p:cNvSpPr>
            <p:nvPr/>
          </p:nvSpPr>
          <p:spPr bwMode="auto">
            <a:xfrm>
              <a:off x="2044701" y="4238040"/>
              <a:ext cx="685800" cy="338554"/>
            </a:xfrm>
            <a:prstGeom prst="rect">
              <a:avLst/>
            </a:prstGeom>
            <a:noFill/>
            <a:ln w="9525">
              <a:noFill/>
              <a:miter lim="800000"/>
              <a:headEnd/>
              <a:tailEnd/>
            </a:ln>
          </p:spPr>
          <p:txBody>
            <a:bodyPr>
              <a:spAutoFit/>
            </a:bodyPr>
            <a:lstStyle/>
            <a:p>
              <a:r>
                <a:rPr lang="en-US" sz="1600" b="1">
                  <a:solidFill>
                    <a:srgbClr val="00003E"/>
                  </a:solidFill>
                </a:rPr>
                <a:t>25Pa</a:t>
              </a:r>
            </a:p>
          </p:txBody>
        </p:sp>
      </p:grpSp>
      <p:grpSp>
        <p:nvGrpSpPr>
          <p:cNvPr id="5" name="Group 44"/>
          <p:cNvGrpSpPr>
            <a:grpSpLocks/>
          </p:cNvGrpSpPr>
          <p:nvPr/>
        </p:nvGrpSpPr>
        <p:grpSpPr bwMode="auto">
          <a:xfrm>
            <a:off x="1281436" y="2112034"/>
            <a:ext cx="882650" cy="1520825"/>
            <a:chOff x="1993900" y="4132263"/>
            <a:chExt cx="881630" cy="1520742"/>
          </a:xfrm>
        </p:grpSpPr>
        <p:pic>
          <p:nvPicPr>
            <p:cNvPr id="31759" name="Picture 45" descr="ZPD_HouseFigure_Menometer.png"/>
            <p:cNvPicPr>
              <a:picLocks noChangeAspect="1"/>
            </p:cNvPicPr>
            <p:nvPr/>
          </p:nvPicPr>
          <p:blipFill>
            <a:blip r:embed="rId4"/>
            <a:srcRect/>
            <a:stretch>
              <a:fillRect/>
            </a:stretch>
          </p:blipFill>
          <p:spPr bwMode="auto">
            <a:xfrm>
              <a:off x="1993900" y="4132263"/>
              <a:ext cx="762000" cy="1364166"/>
            </a:xfrm>
            <a:prstGeom prst="rect">
              <a:avLst/>
            </a:prstGeom>
            <a:noFill/>
            <a:ln w="9525">
              <a:noFill/>
              <a:miter lim="800000"/>
              <a:headEnd/>
              <a:tailEnd/>
            </a:ln>
          </p:spPr>
        </p:pic>
        <p:sp>
          <p:nvSpPr>
            <p:cNvPr id="31760" name="Freeform 46"/>
            <p:cNvSpPr>
              <a:spLocks noChangeArrowheads="1"/>
            </p:cNvSpPr>
            <p:nvPr/>
          </p:nvSpPr>
          <p:spPr bwMode="auto">
            <a:xfrm rot="5400000" flipH="1">
              <a:off x="2359169" y="5136645"/>
              <a:ext cx="768059" cy="264662"/>
            </a:xfrm>
            <a:custGeom>
              <a:avLst/>
              <a:gdLst>
                <a:gd name="T0" fmla="*/ 18050 w 1117600"/>
                <a:gd name="T1" fmla="*/ 2028062 h 215900"/>
                <a:gd name="T2" fmla="*/ 13537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31761" name="Text Box 20"/>
            <p:cNvSpPr txBox="1">
              <a:spLocks noChangeArrowheads="1"/>
            </p:cNvSpPr>
            <p:nvPr/>
          </p:nvSpPr>
          <p:spPr bwMode="auto">
            <a:xfrm>
              <a:off x="2044701" y="4238040"/>
              <a:ext cx="685800" cy="338554"/>
            </a:xfrm>
            <a:prstGeom prst="rect">
              <a:avLst/>
            </a:prstGeom>
            <a:noFill/>
            <a:ln w="9525">
              <a:noFill/>
              <a:miter lim="800000"/>
              <a:headEnd/>
              <a:tailEnd/>
            </a:ln>
          </p:spPr>
          <p:txBody>
            <a:bodyPr>
              <a:spAutoFit/>
            </a:bodyPr>
            <a:lstStyle/>
            <a:p>
              <a:r>
                <a:rPr lang="en-US" sz="1600" b="1">
                  <a:solidFill>
                    <a:srgbClr val="00003E"/>
                  </a:solidFill>
                </a:rPr>
                <a:t>41Pa</a:t>
              </a:r>
            </a:p>
          </p:txBody>
        </p:sp>
      </p:grpSp>
      <p:sp>
        <p:nvSpPr>
          <p:cNvPr id="31756" name="Text Box 25"/>
          <p:cNvSpPr txBox="1">
            <a:spLocks noChangeArrowheads="1"/>
          </p:cNvSpPr>
          <p:nvPr/>
        </p:nvSpPr>
        <p:spPr bwMode="auto">
          <a:xfrm>
            <a:off x="2278386" y="1680234"/>
            <a:ext cx="579438" cy="336550"/>
          </a:xfrm>
          <a:prstGeom prst="rect">
            <a:avLst/>
          </a:prstGeom>
          <a:noFill/>
          <a:ln w="9525">
            <a:noFill/>
            <a:miter lim="800000"/>
            <a:headEnd/>
            <a:tailEnd/>
          </a:ln>
        </p:spPr>
        <p:txBody>
          <a:bodyPr wrap="none">
            <a:spAutoFit/>
          </a:bodyPr>
          <a:lstStyle/>
          <a:p>
            <a:pPr defTabSz="914400"/>
            <a:r>
              <a:rPr lang="en-US" sz="1600">
                <a:solidFill>
                  <a:srgbClr val="130A88"/>
                </a:solidFill>
              </a:rPr>
              <a:t>Attic</a:t>
            </a:r>
          </a:p>
        </p:txBody>
      </p:sp>
      <p:sp>
        <p:nvSpPr>
          <p:cNvPr id="31757" name="Text Box 26"/>
          <p:cNvSpPr txBox="1">
            <a:spLocks noChangeArrowheads="1"/>
          </p:cNvSpPr>
          <p:nvPr/>
        </p:nvSpPr>
        <p:spPr bwMode="auto">
          <a:xfrm>
            <a:off x="1994224" y="5237821"/>
            <a:ext cx="1098550" cy="336550"/>
          </a:xfrm>
          <a:prstGeom prst="rect">
            <a:avLst/>
          </a:prstGeom>
          <a:noFill/>
          <a:ln w="9525">
            <a:noFill/>
            <a:miter lim="800000"/>
            <a:headEnd/>
            <a:tailEnd/>
          </a:ln>
        </p:spPr>
        <p:txBody>
          <a:bodyPr wrap="none">
            <a:spAutoFit/>
          </a:bodyPr>
          <a:lstStyle/>
          <a:p>
            <a:pPr defTabSz="914400"/>
            <a:r>
              <a:rPr lang="en-US" sz="1600">
                <a:solidFill>
                  <a:srgbClr val="130A88"/>
                </a:solidFill>
              </a:rPr>
              <a:t>Basement</a:t>
            </a:r>
          </a:p>
        </p:txBody>
      </p:sp>
      <p:sp>
        <p:nvSpPr>
          <p:cNvPr id="31758" name="Text Box 27"/>
          <p:cNvSpPr txBox="1">
            <a:spLocks noChangeArrowheads="1"/>
          </p:cNvSpPr>
          <p:nvPr/>
        </p:nvSpPr>
        <p:spPr bwMode="auto">
          <a:xfrm>
            <a:off x="2162499" y="3458234"/>
            <a:ext cx="769937" cy="336550"/>
          </a:xfrm>
          <a:prstGeom prst="rect">
            <a:avLst/>
          </a:prstGeom>
          <a:noFill/>
          <a:ln w="9525">
            <a:noFill/>
            <a:miter lim="800000"/>
            <a:headEnd/>
            <a:tailEnd/>
          </a:ln>
        </p:spPr>
        <p:txBody>
          <a:bodyPr wrap="none">
            <a:spAutoFit/>
          </a:bodyPr>
          <a:lstStyle/>
          <a:p>
            <a:r>
              <a:rPr lang="en-US" sz="1600">
                <a:solidFill>
                  <a:schemeClr val="accent2"/>
                </a:solidFill>
              </a:rPr>
              <a:t>House</a:t>
            </a:r>
          </a:p>
        </p:txBody>
      </p:sp>
      <p:sp>
        <p:nvSpPr>
          <p:cNvPr id="28" name="Footer Placeholder 1">
            <a:extLst>
              <a:ext uri="{FF2B5EF4-FFF2-40B4-BE49-F238E27FC236}">
                <a16:creationId xmlns:a16="http://schemas.microsoft.com/office/drawing/2014/main" id="{405EE935-E299-4803-A0B1-525CF71316D8}"/>
              </a:ext>
            </a:extLst>
          </p:cNvPr>
          <p:cNvSpPr>
            <a:spLocks noGrp="1" noChangeArrowheads="1"/>
          </p:cNvSpPr>
          <p:nvPr/>
        </p:nvSpPr>
        <p:spPr bwMode="auto">
          <a:xfrm>
            <a:off x="1485900"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29" name="Picture 28">
            <a:extLst>
              <a:ext uri="{FF2B5EF4-FFF2-40B4-BE49-F238E27FC236}">
                <a16:creationId xmlns:a16="http://schemas.microsoft.com/office/drawing/2014/main" id="{F5E755C1-57EF-4A1A-ABAE-BC20081F5E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6763"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A green text on a black background&#10;&#10;AI-generated content may be incorrect.">
            <a:extLst>
              <a:ext uri="{FF2B5EF4-FFF2-40B4-BE49-F238E27FC236}">
                <a16:creationId xmlns:a16="http://schemas.microsoft.com/office/drawing/2014/main" id="{1F80088B-0063-490C-9913-FFC64C7D8B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93"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extLst>
              <a:ext uri="{FF2B5EF4-FFF2-40B4-BE49-F238E27FC236}">
                <a16:creationId xmlns:a16="http://schemas.microsoft.com/office/drawing/2014/main" id="{190322C0-43DF-4CD3-8180-2B8983AE6B92}"/>
              </a:ext>
            </a:extLst>
          </p:cNvPr>
          <p:cNvSpPr/>
          <p:nvPr/>
        </p:nvSpPr>
        <p:spPr>
          <a:xfrm>
            <a:off x="0"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2" name="Slide Number Placeholder 2">
            <a:extLst>
              <a:ext uri="{FF2B5EF4-FFF2-40B4-BE49-F238E27FC236}">
                <a16:creationId xmlns:a16="http://schemas.microsoft.com/office/drawing/2014/main" id="{378CF5A1-97A9-46C3-82FD-14D8DB8D6363}"/>
              </a:ext>
            </a:extLst>
          </p:cNvPr>
          <p:cNvSpPr>
            <a:spLocks noGrp="1" noChangeArrowheads="1"/>
          </p:cNvSpPr>
          <p:nvPr/>
        </p:nvSpPr>
        <p:spPr bwMode="auto">
          <a:xfrm>
            <a:off x="7716838"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8</a:t>
            </a:fld>
            <a:endParaRPr lang="en-US" altLang="en-US" sz="800" b="1" dirty="0">
              <a:solidFill>
                <a:schemeClr val="bg1"/>
              </a:solidFill>
            </a:endParaRPr>
          </a:p>
        </p:txBody>
      </p:sp>
      <p:pic>
        <p:nvPicPr>
          <p:cNvPr id="33" name="Picture 32" descr="A black and white sign with black text&#10;&#10;AI-generated content may be incorrect.">
            <a:extLst>
              <a:ext uri="{FF2B5EF4-FFF2-40B4-BE49-F238E27FC236}">
                <a16:creationId xmlns:a16="http://schemas.microsoft.com/office/drawing/2014/main" id="{99A61A45-4F4D-4BD2-B8D4-17898A42A6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A green text on a white background&#10;&#10;AI-generated content may be incorrect.">
            <a:extLst>
              <a:ext uri="{FF2B5EF4-FFF2-40B4-BE49-F238E27FC236}">
                <a16:creationId xmlns:a16="http://schemas.microsoft.com/office/drawing/2014/main" id="{D8904542-9ADE-46C5-81B3-68A8EDCD4B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A blue and grey logo&#10;&#10;AI-generated content may be incorrect.">
            <a:extLst>
              <a:ext uri="{FF2B5EF4-FFF2-40B4-BE49-F238E27FC236}">
                <a16:creationId xmlns:a16="http://schemas.microsoft.com/office/drawing/2014/main" id="{2114D08A-A981-4E70-A99C-7C8BD6B1C8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9486"/>
                                        </p:tgtEl>
                                        <p:attrNameLst>
                                          <p:attrName>style.visibility</p:attrName>
                                        </p:attrNameLst>
                                      </p:cBhvr>
                                      <p:to>
                                        <p:strVal val="visible"/>
                                      </p:to>
                                    </p:set>
                                    <p:animEffect transition="in" filter="fade">
                                      <p:cBhvr>
                                        <p:cTn id="20" dur="500"/>
                                        <p:tgtEl>
                                          <p:spTgt spid="19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6"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1" descr="ZPD_HouseFigure_B.png"/>
          <p:cNvPicPr>
            <a:picLocks noChangeAspect="1"/>
          </p:cNvPicPr>
          <p:nvPr/>
        </p:nvPicPr>
        <p:blipFill rotWithShape="1">
          <a:blip r:embed="rId3"/>
          <a:srcRect l="34015" t="14807" r="30709" b="28832"/>
          <a:stretch/>
        </p:blipFill>
        <p:spPr bwMode="auto">
          <a:xfrm>
            <a:off x="844918" y="1234310"/>
            <a:ext cx="3943350" cy="4634143"/>
          </a:xfrm>
          <a:prstGeom prst="rect">
            <a:avLst/>
          </a:prstGeom>
          <a:noFill/>
          <a:ln w="9525">
            <a:noFill/>
            <a:miter lim="800000"/>
            <a:headEnd/>
            <a:tailEnd/>
          </a:ln>
        </p:spPr>
      </p:pic>
      <p:sp>
        <p:nvSpPr>
          <p:cNvPr id="31746" name="Rectangle 2"/>
          <p:cNvSpPr>
            <a:spLocks noGrp="1" noChangeArrowheads="1"/>
          </p:cNvSpPr>
          <p:nvPr>
            <p:ph type="title"/>
          </p:nvPr>
        </p:nvSpPr>
        <p:spPr>
          <a:xfrm>
            <a:off x="1662906" y="61685"/>
            <a:ext cx="5818187" cy="901700"/>
          </a:xfrm>
        </p:spPr>
        <p:txBody>
          <a:bodyPr wrap="square" numCol="1" anchorCtr="0" compatLnSpc="1">
            <a:prstTxWarp prst="textNoShape">
              <a:avLst/>
            </a:prstTxWarp>
          </a:bodyPr>
          <a:lstStyle/>
          <a:p>
            <a:pPr algn="ctr" eaLnBrk="1" hangingPunct="1">
              <a:defRPr/>
            </a:pPr>
            <a:r>
              <a:rPr lang="en-US" dirty="0">
                <a:ea typeface="ＭＳ Ｐゴシック"/>
                <a:cs typeface="ＭＳ Ｐゴシック"/>
              </a:rPr>
              <a:t>Open a Door to Change Pressures</a:t>
            </a:r>
          </a:p>
        </p:txBody>
      </p:sp>
      <p:sp>
        <p:nvSpPr>
          <p:cNvPr id="19486" name="Text Box 25"/>
          <p:cNvSpPr txBox="1">
            <a:spLocks noChangeArrowheads="1"/>
          </p:cNvSpPr>
          <p:nvPr/>
        </p:nvSpPr>
        <p:spPr bwMode="auto">
          <a:xfrm>
            <a:off x="5329238" y="1233404"/>
            <a:ext cx="3937000" cy="1917700"/>
          </a:xfrm>
          <a:prstGeom prst="rect">
            <a:avLst/>
          </a:prstGeom>
          <a:noFill/>
          <a:ln w="9525">
            <a:noFill/>
            <a:miter lim="800000"/>
            <a:headEnd/>
            <a:tailEnd/>
          </a:ln>
        </p:spPr>
        <p:txBody>
          <a:bodyPr>
            <a:spAutoFit/>
          </a:bodyPr>
          <a:lstStyle/>
          <a:p>
            <a:pPr>
              <a:spcBef>
                <a:spcPct val="50000"/>
              </a:spcBef>
            </a:pPr>
            <a:r>
              <a:rPr lang="en-US" dirty="0">
                <a:solidFill>
                  <a:srgbClr val="50565C"/>
                </a:solidFill>
              </a:rPr>
              <a:t>If we </a:t>
            </a:r>
            <a:r>
              <a:rPr lang="en-US" u="sng" dirty="0">
                <a:solidFill>
                  <a:srgbClr val="50565C"/>
                </a:solidFill>
              </a:rPr>
              <a:t>open</a:t>
            </a:r>
            <a:r>
              <a:rPr lang="en-US" dirty="0">
                <a:solidFill>
                  <a:srgbClr val="50565C"/>
                </a:solidFill>
              </a:rPr>
              <a:t> the interior basement door, and put a probe in the attic, we might find that the attic has dropped to</a:t>
            </a:r>
            <a:r>
              <a:rPr lang="en-US" dirty="0">
                <a:solidFill>
                  <a:srgbClr val="333333"/>
                </a:solidFill>
              </a:rPr>
              <a:t> </a:t>
            </a:r>
            <a:r>
              <a:rPr lang="en-US" b="1" dirty="0">
                <a:solidFill>
                  <a:srgbClr val="FF0000"/>
                </a:solidFill>
              </a:rPr>
              <a:t>25Pa</a:t>
            </a:r>
            <a:r>
              <a:rPr lang="en-US" dirty="0">
                <a:solidFill>
                  <a:srgbClr val="333333"/>
                </a:solidFill>
              </a:rPr>
              <a:t>. Why?</a:t>
            </a:r>
            <a:endParaRPr lang="en-US" b="1" i="1" dirty="0">
              <a:solidFill>
                <a:srgbClr val="000066"/>
              </a:solidFill>
            </a:endParaRPr>
          </a:p>
        </p:txBody>
      </p:sp>
      <p:grpSp>
        <p:nvGrpSpPr>
          <p:cNvPr id="33797" name="Group 32"/>
          <p:cNvGrpSpPr>
            <a:grpSpLocks/>
          </p:cNvGrpSpPr>
          <p:nvPr/>
        </p:nvGrpSpPr>
        <p:grpSpPr bwMode="auto">
          <a:xfrm>
            <a:off x="915934" y="3036804"/>
            <a:ext cx="1497013" cy="1363662"/>
            <a:chOff x="1271588" y="4094163"/>
            <a:chExt cx="1497012" cy="1364166"/>
          </a:xfrm>
        </p:grpSpPr>
        <p:pic>
          <p:nvPicPr>
            <p:cNvPr id="33811" name="Picture 33"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33812" name="Freeform 34"/>
            <p:cNvSpPr>
              <a:spLocks noChangeArrowheads="1"/>
            </p:cNvSpPr>
            <p:nvPr/>
          </p:nvSpPr>
          <p:spPr bwMode="auto">
            <a:xfrm>
              <a:off x="1271588" y="4612139"/>
              <a:ext cx="1370012" cy="264661"/>
            </a:xfrm>
            <a:custGeom>
              <a:avLst/>
              <a:gdLst>
                <a:gd name="T0" fmla="*/ 10497911 w 1117600"/>
                <a:gd name="T1" fmla="*/ 2027982 h 215900"/>
                <a:gd name="T2" fmla="*/ 7873449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33813" name="Text Box 20"/>
            <p:cNvSpPr txBox="1">
              <a:spLocks noChangeArrowheads="1"/>
            </p:cNvSpPr>
            <p:nvPr/>
          </p:nvSpPr>
          <p:spPr bwMode="auto">
            <a:xfrm>
              <a:off x="2057401" y="4199940"/>
              <a:ext cx="685800" cy="338554"/>
            </a:xfrm>
            <a:prstGeom prst="rect">
              <a:avLst/>
            </a:prstGeom>
            <a:noFill/>
            <a:ln w="9525">
              <a:noFill/>
              <a:miter lim="800000"/>
              <a:headEnd/>
              <a:tailEnd/>
            </a:ln>
          </p:spPr>
          <p:txBody>
            <a:bodyPr>
              <a:spAutoFit/>
            </a:bodyPr>
            <a:lstStyle/>
            <a:p>
              <a:r>
                <a:rPr lang="en-US" sz="1600" b="1">
                  <a:solidFill>
                    <a:srgbClr val="00003E"/>
                  </a:solidFill>
                </a:rPr>
                <a:t>50Pa</a:t>
              </a:r>
            </a:p>
          </p:txBody>
        </p:sp>
      </p:grpSp>
      <p:grpSp>
        <p:nvGrpSpPr>
          <p:cNvPr id="3" name="Group 36"/>
          <p:cNvGrpSpPr>
            <a:grpSpLocks/>
          </p:cNvGrpSpPr>
          <p:nvPr/>
        </p:nvGrpSpPr>
        <p:grpSpPr bwMode="auto">
          <a:xfrm>
            <a:off x="3073347" y="2192254"/>
            <a:ext cx="869950" cy="1363662"/>
            <a:chOff x="2006600" y="4094163"/>
            <a:chExt cx="868930" cy="1364166"/>
          </a:xfrm>
        </p:grpSpPr>
        <p:pic>
          <p:nvPicPr>
            <p:cNvPr id="33808" name="Picture 37"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33809" name="Freeform 38"/>
            <p:cNvSpPr>
              <a:spLocks noChangeArrowheads="1"/>
            </p:cNvSpPr>
            <p:nvPr/>
          </p:nvSpPr>
          <p:spPr bwMode="auto">
            <a:xfrm rot="5400000">
              <a:off x="2400696" y="4410112"/>
              <a:ext cx="685006" cy="264662"/>
            </a:xfrm>
            <a:custGeom>
              <a:avLst/>
              <a:gdLst>
                <a:gd name="T0" fmla="*/ 5126 w 1117600"/>
                <a:gd name="T1" fmla="*/ 2028062 h 215900"/>
                <a:gd name="T2" fmla="*/ 3844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33810" name="Text Box 20"/>
            <p:cNvSpPr txBox="1">
              <a:spLocks noChangeArrowheads="1"/>
            </p:cNvSpPr>
            <p:nvPr/>
          </p:nvSpPr>
          <p:spPr bwMode="auto">
            <a:xfrm>
              <a:off x="2057401" y="4199940"/>
              <a:ext cx="685800" cy="338554"/>
            </a:xfrm>
            <a:prstGeom prst="rect">
              <a:avLst/>
            </a:prstGeom>
            <a:noFill/>
            <a:ln w="9525">
              <a:noFill/>
              <a:miter lim="800000"/>
              <a:headEnd/>
              <a:tailEnd/>
            </a:ln>
          </p:spPr>
          <p:txBody>
            <a:bodyPr>
              <a:spAutoFit/>
            </a:bodyPr>
            <a:lstStyle/>
            <a:p>
              <a:r>
                <a:rPr lang="en-US" sz="1600" b="1">
                  <a:solidFill>
                    <a:srgbClr val="00003E"/>
                  </a:solidFill>
                </a:rPr>
                <a:t>25Pa</a:t>
              </a:r>
            </a:p>
          </p:txBody>
        </p:sp>
      </p:grpSp>
      <p:grpSp>
        <p:nvGrpSpPr>
          <p:cNvPr id="4" name="Group 40"/>
          <p:cNvGrpSpPr>
            <a:grpSpLocks/>
          </p:cNvGrpSpPr>
          <p:nvPr/>
        </p:nvGrpSpPr>
        <p:grpSpPr bwMode="auto">
          <a:xfrm>
            <a:off x="3073347" y="3606716"/>
            <a:ext cx="882650" cy="1787525"/>
            <a:chOff x="1993900" y="4132263"/>
            <a:chExt cx="881630" cy="1787728"/>
          </a:xfrm>
        </p:grpSpPr>
        <p:pic>
          <p:nvPicPr>
            <p:cNvPr id="33805" name="Picture 41" descr="ZPD_HouseFigure_Menometer.png"/>
            <p:cNvPicPr>
              <a:picLocks noChangeAspect="1"/>
            </p:cNvPicPr>
            <p:nvPr/>
          </p:nvPicPr>
          <p:blipFill>
            <a:blip r:embed="rId4"/>
            <a:srcRect/>
            <a:stretch>
              <a:fillRect/>
            </a:stretch>
          </p:blipFill>
          <p:spPr bwMode="auto">
            <a:xfrm>
              <a:off x="1993900" y="4132263"/>
              <a:ext cx="762000" cy="1364166"/>
            </a:xfrm>
            <a:prstGeom prst="rect">
              <a:avLst/>
            </a:prstGeom>
            <a:noFill/>
            <a:ln w="9525">
              <a:noFill/>
              <a:miter lim="800000"/>
              <a:headEnd/>
              <a:tailEnd/>
            </a:ln>
          </p:spPr>
        </p:pic>
        <p:sp>
          <p:nvSpPr>
            <p:cNvPr id="33806" name="Freeform 42"/>
            <p:cNvSpPr>
              <a:spLocks noChangeArrowheads="1"/>
            </p:cNvSpPr>
            <p:nvPr/>
          </p:nvSpPr>
          <p:spPr bwMode="auto">
            <a:xfrm rot="5400000" flipH="1">
              <a:off x="2225676" y="5270138"/>
              <a:ext cx="1035045" cy="264662"/>
            </a:xfrm>
            <a:custGeom>
              <a:avLst/>
              <a:gdLst>
                <a:gd name="T0" fmla="*/ 480494 w 1117600"/>
                <a:gd name="T1" fmla="*/ 2028062 h 215900"/>
                <a:gd name="T2" fmla="*/ 360369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a:p>
          </p:txBody>
        </p:sp>
        <p:sp>
          <p:nvSpPr>
            <p:cNvPr id="33807" name="Text Box 20"/>
            <p:cNvSpPr txBox="1">
              <a:spLocks noChangeArrowheads="1"/>
            </p:cNvSpPr>
            <p:nvPr/>
          </p:nvSpPr>
          <p:spPr bwMode="auto">
            <a:xfrm>
              <a:off x="2044701" y="4238040"/>
              <a:ext cx="685800" cy="338554"/>
            </a:xfrm>
            <a:prstGeom prst="rect">
              <a:avLst/>
            </a:prstGeom>
            <a:noFill/>
            <a:ln w="9525">
              <a:noFill/>
              <a:miter lim="800000"/>
              <a:headEnd/>
              <a:tailEnd/>
            </a:ln>
          </p:spPr>
          <p:txBody>
            <a:bodyPr>
              <a:spAutoFit/>
            </a:bodyPr>
            <a:lstStyle/>
            <a:p>
              <a:r>
                <a:rPr lang="en-US" sz="1600" b="1">
                  <a:solidFill>
                    <a:srgbClr val="00003E"/>
                  </a:solidFill>
                </a:rPr>
                <a:t> 0Pa</a:t>
              </a:r>
            </a:p>
          </p:txBody>
        </p:sp>
      </p:grpSp>
      <p:sp>
        <p:nvSpPr>
          <p:cNvPr id="25" name="Rectangle 24"/>
          <p:cNvSpPr/>
          <p:nvPr/>
        </p:nvSpPr>
        <p:spPr bwMode="auto">
          <a:xfrm flipV="1">
            <a:off x="2057347" y="4943391"/>
            <a:ext cx="492125" cy="165100"/>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algn="ctr" defTabSz="914400">
              <a:defRPr/>
            </a:pPr>
            <a:endParaRPr lang="en-US" sz="2800" b="1">
              <a:latin typeface="Arial" pitchFamily="-108" charset="0"/>
              <a:ea typeface="ＭＳ Ｐゴシック" charset="-128"/>
              <a:cs typeface="ＭＳ Ｐゴシック" charset="-128"/>
            </a:endParaRPr>
          </a:p>
        </p:txBody>
      </p:sp>
      <p:sp>
        <p:nvSpPr>
          <p:cNvPr id="26" name="Text Box 25"/>
          <p:cNvSpPr txBox="1">
            <a:spLocks noChangeArrowheads="1"/>
          </p:cNvSpPr>
          <p:nvPr/>
        </p:nvSpPr>
        <p:spPr bwMode="auto">
          <a:xfrm>
            <a:off x="5391963" y="3747437"/>
            <a:ext cx="3937000" cy="1735138"/>
          </a:xfrm>
          <a:prstGeom prst="rect">
            <a:avLst/>
          </a:prstGeom>
          <a:noFill/>
          <a:ln w="9525">
            <a:noFill/>
            <a:miter lim="800000"/>
            <a:headEnd/>
            <a:tailEnd/>
          </a:ln>
        </p:spPr>
        <p:txBody>
          <a:bodyPr>
            <a:spAutoFit/>
          </a:bodyPr>
          <a:lstStyle/>
          <a:p>
            <a:pPr>
              <a:spcBef>
                <a:spcPct val="50000"/>
              </a:spcBef>
            </a:pPr>
            <a:r>
              <a:rPr lang="en-US" dirty="0">
                <a:solidFill>
                  <a:srgbClr val="50565C"/>
                </a:solidFill>
              </a:rPr>
              <a:t>The pressure between the house and basement is now zero.   </a:t>
            </a:r>
          </a:p>
          <a:p>
            <a:pPr>
              <a:spcBef>
                <a:spcPct val="50000"/>
              </a:spcBef>
            </a:pPr>
            <a:r>
              <a:rPr lang="en-US" dirty="0">
                <a:solidFill>
                  <a:srgbClr val="50565C"/>
                </a:solidFill>
              </a:rPr>
              <a:t>      </a:t>
            </a:r>
            <a:endParaRPr lang="en-US" b="1" i="1" dirty="0">
              <a:solidFill>
                <a:srgbClr val="000066"/>
              </a:solidFill>
            </a:endParaRPr>
          </a:p>
        </p:txBody>
      </p:sp>
      <p:sp>
        <p:nvSpPr>
          <p:cNvPr id="33803" name="Text Box 26"/>
          <p:cNvSpPr txBox="1">
            <a:spLocks noChangeArrowheads="1"/>
          </p:cNvSpPr>
          <p:nvPr/>
        </p:nvSpPr>
        <p:spPr bwMode="auto">
          <a:xfrm>
            <a:off x="2260547" y="5318041"/>
            <a:ext cx="1098550" cy="336550"/>
          </a:xfrm>
          <a:prstGeom prst="rect">
            <a:avLst/>
          </a:prstGeom>
          <a:noFill/>
          <a:ln w="9525">
            <a:noFill/>
            <a:miter lim="800000"/>
            <a:headEnd/>
            <a:tailEnd/>
          </a:ln>
        </p:spPr>
        <p:txBody>
          <a:bodyPr wrap="none">
            <a:spAutoFit/>
          </a:bodyPr>
          <a:lstStyle/>
          <a:p>
            <a:pPr defTabSz="914400"/>
            <a:r>
              <a:rPr lang="en-US" sz="1600">
                <a:solidFill>
                  <a:srgbClr val="130A88"/>
                </a:solidFill>
              </a:rPr>
              <a:t>Basement</a:t>
            </a:r>
          </a:p>
        </p:txBody>
      </p:sp>
      <p:sp>
        <p:nvSpPr>
          <p:cNvPr id="33804" name="Text Box 27"/>
          <p:cNvSpPr txBox="1">
            <a:spLocks noChangeArrowheads="1"/>
          </p:cNvSpPr>
          <p:nvPr/>
        </p:nvSpPr>
        <p:spPr bwMode="auto">
          <a:xfrm>
            <a:off x="1779534" y="4359191"/>
            <a:ext cx="769938" cy="336550"/>
          </a:xfrm>
          <a:prstGeom prst="rect">
            <a:avLst/>
          </a:prstGeom>
          <a:noFill/>
          <a:ln w="9525">
            <a:noFill/>
            <a:miter lim="800000"/>
            <a:headEnd/>
            <a:tailEnd/>
          </a:ln>
        </p:spPr>
        <p:txBody>
          <a:bodyPr wrap="none">
            <a:spAutoFit/>
          </a:bodyPr>
          <a:lstStyle/>
          <a:p>
            <a:r>
              <a:rPr lang="en-US" sz="1600">
                <a:solidFill>
                  <a:srgbClr val="130A88"/>
                </a:solidFill>
              </a:rPr>
              <a:t>House</a:t>
            </a:r>
          </a:p>
        </p:txBody>
      </p:sp>
      <p:sp>
        <p:nvSpPr>
          <p:cNvPr id="21" name="Footer Placeholder 1">
            <a:extLst>
              <a:ext uri="{FF2B5EF4-FFF2-40B4-BE49-F238E27FC236}">
                <a16:creationId xmlns:a16="http://schemas.microsoft.com/office/drawing/2014/main" id="{9F188682-0985-4DA9-848A-CCE512233D6F}"/>
              </a:ext>
            </a:extLst>
          </p:cNvPr>
          <p:cNvSpPr>
            <a:spLocks noGrp="1" noChangeArrowheads="1"/>
          </p:cNvSpPr>
          <p:nvPr/>
        </p:nvSpPr>
        <p:spPr bwMode="auto">
          <a:xfrm>
            <a:off x="1485899" y="662600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22" name="Picture 21">
            <a:extLst>
              <a:ext uri="{FF2B5EF4-FFF2-40B4-BE49-F238E27FC236}">
                <a16:creationId xmlns:a16="http://schemas.microsoft.com/office/drawing/2014/main" id="{13DF4B73-7C0E-4AD8-A14D-512800441E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6762" y="141315"/>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 green text on a black background&#10;&#10;AI-generated content may be incorrect.">
            <a:extLst>
              <a:ext uri="{FF2B5EF4-FFF2-40B4-BE49-F238E27FC236}">
                <a16:creationId xmlns:a16="http://schemas.microsoft.com/office/drawing/2014/main" id="{C228E521-4936-44D8-A75D-10A78F1896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92" y="179551"/>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C0D079D7-DFF2-4006-964D-68DBD57A0EF5}"/>
              </a:ext>
            </a:extLst>
          </p:cNvPr>
          <p:cNvSpPr/>
          <p:nvPr/>
        </p:nvSpPr>
        <p:spPr>
          <a:xfrm>
            <a:off x="-1" y="5959256"/>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7" name="Slide Number Placeholder 2">
            <a:extLst>
              <a:ext uri="{FF2B5EF4-FFF2-40B4-BE49-F238E27FC236}">
                <a16:creationId xmlns:a16="http://schemas.microsoft.com/office/drawing/2014/main" id="{15529DB3-6755-4CFA-904C-2172591843CD}"/>
              </a:ext>
            </a:extLst>
          </p:cNvPr>
          <p:cNvSpPr>
            <a:spLocks noGrp="1" noChangeArrowheads="1"/>
          </p:cNvSpPr>
          <p:nvPr/>
        </p:nvSpPr>
        <p:spPr bwMode="auto">
          <a:xfrm>
            <a:off x="7716837" y="590528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9</a:t>
            </a:fld>
            <a:endParaRPr lang="en-US" altLang="en-US" sz="800" b="1" dirty="0">
              <a:solidFill>
                <a:schemeClr val="bg1"/>
              </a:solidFill>
            </a:endParaRPr>
          </a:p>
        </p:txBody>
      </p:sp>
      <p:pic>
        <p:nvPicPr>
          <p:cNvPr id="28" name="Picture 27" descr="A black and white sign with black text&#10;&#10;AI-generated content may be incorrect.">
            <a:extLst>
              <a:ext uri="{FF2B5EF4-FFF2-40B4-BE49-F238E27FC236}">
                <a16:creationId xmlns:a16="http://schemas.microsoft.com/office/drawing/2014/main" id="{925DAC74-0290-4F9D-B0BD-8183B7D897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4" y="631485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A green text on a white background&#10;&#10;AI-generated content may be incorrect.">
            <a:extLst>
              <a:ext uri="{FF2B5EF4-FFF2-40B4-BE49-F238E27FC236}">
                <a16:creationId xmlns:a16="http://schemas.microsoft.com/office/drawing/2014/main" id="{0781B6DC-57CE-4CA7-BB5C-E0BB62B35B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2" y="633866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A blue and grey logo&#10;&#10;AI-generated content may be incorrect.">
            <a:extLst>
              <a:ext uri="{FF2B5EF4-FFF2-40B4-BE49-F238E27FC236}">
                <a16:creationId xmlns:a16="http://schemas.microsoft.com/office/drawing/2014/main" id="{4B688928-2309-4A11-8706-027798A26B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4" y="634184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486"/>
                                        </p:tgtEl>
                                        <p:attrNameLst>
                                          <p:attrName>style.visibility</p:attrName>
                                        </p:attrNameLst>
                                      </p:cBhvr>
                                      <p:to>
                                        <p:strVal val="visible"/>
                                      </p:to>
                                    </p:set>
                                    <p:animEffect transition="in" filter="fade">
                                      <p:cBhvr>
                                        <p:cTn id="11" dur="500"/>
                                        <p:tgtEl>
                                          <p:spTgt spid="1948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 - 2024 Theme GJ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J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8.1.1 curricula theme 2024" id="{5F300B0B-40D3-4E38-98CB-02AB6DA7196C}" vid="{243A9FB9-CC58-4809-AC06-6976820337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E097F20EB1CE4B90C0A6B2E35FA1C9" ma:contentTypeVersion="20" ma:contentTypeDescription="Create a new document." ma:contentTypeScope="" ma:versionID="55580620d6aaf696b40b3756ee11607a">
  <xsd:schema xmlns:xsd="http://www.w3.org/2001/XMLSchema" xmlns:xs="http://www.w3.org/2001/XMLSchema" xmlns:p="http://schemas.microsoft.com/office/2006/metadata/properties" xmlns:ns2="6bad041c-431a-48da-bc8b-7f3d4c40a49c" xmlns:ns3="2263413f-67d7-4b20-801a-fceee06b426e" targetNamespace="http://schemas.microsoft.com/office/2006/metadata/properties" ma:root="true" ma:fieldsID="b8fdd94e00ef507742e43512b7c38f8a" ns2:_="" ns3:_="">
    <xsd:import namespace="6bad041c-431a-48da-bc8b-7f3d4c40a49c"/>
    <xsd:import namespace="2263413f-67d7-4b20-801a-fceee06b42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ad041c-431a-48da-bc8b-7f3d4c40a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0a8d88-90b5-4e14-8f16-22ea2b72fc50"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63413f-67d7-4b20-801a-fceee06b42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cad8c0-aff1-4dcd-94c2-8621ceaed0a1}" ma:internalName="TaxCatchAll" ma:showField="CatchAllData" ma:web="2263413f-67d7-4b20-801a-fceee06b42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bad041c-431a-48da-bc8b-7f3d4c40a49c">
      <Terms xmlns="http://schemas.microsoft.com/office/infopath/2007/PartnerControls"/>
    </lcf76f155ced4ddcb4097134ff3c332f>
    <TaxCatchAll xmlns="2263413f-67d7-4b20-801a-fceee06b426e" xsi:nil="true"/>
    <_Flow_SignoffStatus xmlns="6bad041c-431a-48da-bc8b-7f3d4c40a49c" xsi:nil="true"/>
  </documentManagement>
</p:properties>
</file>

<file path=customXml/itemProps1.xml><?xml version="1.0" encoding="utf-8"?>
<ds:datastoreItem xmlns:ds="http://schemas.openxmlformats.org/officeDocument/2006/customXml" ds:itemID="{B2D465EA-7009-4290-B7BF-AA9D839F44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ad041c-431a-48da-bc8b-7f3d4c40a49c"/>
    <ds:schemaRef ds:uri="2263413f-67d7-4b20-801a-fceee06b42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088366-1765-4E3A-8112-ABAAF03A82CF}">
  <ds:schemaRefs>
    <ds:schemaRef ds:uri="http://schemas.microsoft.com/sharepoint/v3/contenttype/forms"/>
  </ds:schemaRefs>
</ds:datastoreItem>
</file>

<file path=customXml/itemProps3.xml><?xml version="1.0" encoding="utf-8"?>
<ds:datastoreItem xmlns:ds="http://schemas.openxmlformats.org/officeDocument/2006/customXml" ds:itemID="{D88C3565-92F4-4C0D-AF07-5E1F814ECBC9}">
  <ds:schemaRef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2263413f-67d7-4b20-801a-fceee06b426e"/>
    <ds:schemaRef ds:uri="6bad041c-431a-48da-bc8b-7f3d4c40a49c"/>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4416</TotalTime>
  <Words>4812</Words>
  <Application>Microsoft Office PowerPoint</Application>
  <PresentationFormat>On-screen Show (4:3)</PresentationFormat>
  <Paragraphs>650</Paragraphs>
  <Slides>36</Slides>
  <Notes>36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6" baseType="lpstr">
      <vt:lpstr>MS PGothic</vt:lpstr>
      <vt:lpstr>MS PGothic</vt:lpstr>
      <vt:lpstr>Arial</vt:lpstr>
      <vt:lpstr>Courier New</vt:lpstr>
      <vt:lpstr>Garamond</vt:lpstr>
      <vt:lpstr>Symbol</vt:lpstr>
      <vt:lpstr>Times New Roman</vt:lpstr>
      <vt:lpstr>Verdana</vt:lpstr>
      <vt:lpstr>1 - 2024 Theme GJA</vt:lpstr>
      <vt:lpstr>Acrobat Document</vt:lpstr>
      <vt:lpstr>Zone Pressure Diagnostics</vt:lpstr>
      <vt:lpstr>Learning Objectives</vt:lpstr>
      <vt:lpstr>Necessary Equipment</vt:lpstr>
      <vt:lpstr>ZPD: Practical Applications</vt:lpstr>
      <vt:lpstr>The House wrt Zones and Outside</vt:lpstr>
      <vt:lpstr>Relative Leakiness</vt:lpstr>
      <vt:lpstr>Ratio of Pressure to Leakage</vt:lpstr>
      <vt:lpstr>Probing Cavities</vt:lpstr>
      <vt:lpstr>Open a Door to Change Pressures</vt:lpstr>
      <vt:lpstr>Can We Size The Holes?</vt:lpstr>
      <vt:lpstr>Here’s what we know</vt:lpstr>
      <vt:lpstr>Open a Door Method #1 - from House to Zone </vt:lpstr>
      <vt:lpstr>What Do The Results Mean?</vt:lpstr>
      <vt:lpstr>Between the House and Zone? </vt:lpstr>
      <vt:lpstr>Flow Method #1: House to Zone (change more than 6Pa). </vt:lpstr>
      <vt:lpstr>Flow Method #1: House to Zone (change more than 6Pa).</vt:lpstr>
      <vt:lpstr>What did we learn about the leakage in this house?</vt:lpstr>
      <vt:lpstr>Data Collection Procedure</vt:lpstr>
      <vt:lpstr>What if an unconditioned zone is accessible only from outside?  For example, the bulkhead.</vt:lpstr>
      <vt:lpstr>Open a Door Method #2 – from Zone to Outside</vt:lpstr>
      <vt:lpstr>Open a Door Method #2 – from Zone to Outside</vt:lpstr>
      <vt:lpstr>What if an unconditioned zone is only accessible from outside, and has a small opening?  Crawl vent</vt:lpstr>
      <vt:lpstr>Flow Method 2: Make a small opening from Zone To Outside.</vt:lpstr>
      <vt:lpstr>Flow Method 2: Make a small opening from Zone To Outside.</vt:lpstr>
      <vt:lpstr>Use ZPD to Check Air Sealing</vt:lpstr>
      <vt:lpstr>Ratio of Pressure to Leakage</vt:lpstr>
      <vt:lpstr>Limitations of ZPD</vt:lpstr>
      <vt:lpstr>Value of ZPD</vt:lpstr>
      <vt:lpstr>Practice!</vt:lpstr>
      <vt:lpstr>Example 1</vt:lpstr>
      <vt:lpstr>Open A Door Method #1–House to Zone</vt:lpstr>
      <vt:lpstr>Open A Door Method # 1 – House to Zone</vt:lpstr>
      <vt:lpstr>Example 2: </vt:lpstr>
      <vt:lpstr>Flow Method: House to Zone</vt:lpstr>
      <vt:lpstr>Flow Method:  Hole – House to Zone</vt:lpstr>
      <vt:lpstr>Summary</vt:lpstr>
    </vt:vector>
  </TitlesOfParts>
  <Company>SMS Results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blower door diagnostics</dc:title>
  <dc:creator>Kelly Cutchin;scandito</dc:creator>
  <cp:keywords>2024;QCI</cp:keywords>
  <cp:lastModifiedBy>Matthew Martineau</cp:lastModifiedBy>
  <cp:revision>251</cp:revision>
  <cp:lastPrinted>2014-01-16T14:10:50Z</cp:lastPrinted>
  <dcterms:created xsi:type="dcterms:W3CDTF">2010-09-16T21:03:58Z</dcterms:created>
  <dcterms:modified xsi:type="dcterms:W3CDTF">2025-12-10T15:38:19Z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0x010100ABE097F20EB1CE4B90C0A6B2E35FA1C9</vt:lpwstr>
  </property>
  <property fmtid="{D5CDD505-2E9C-101B-9397-08002B2CF9AE}" pid="3" name="MediaServiceImageTags">
    <vt:lpwstr/>
  </property>
</Properties>
</file>