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2"/>
  </p:notesMasterIdLst>
  <p:sldIdLst>
    <p:sldId id="256" r:id="rId5"/>
    <p:sldId id="258" r:id="rId6"/>
    <p:sldId id="260" r:id="rId7"/>
    <p:sldId id="264" r:id="rId8"/>
    <p:sldId id="266" r:id="rId9"/>
    <p:sldId id="268" r:id="rId10"/>
    <p:sldId id="270" r:id="rId11"/>
    <p:sldId id="272" r:id="rId12"/>
    <p:sldId id="274" r:id="rId13"/>
    <p:sldId id="276" r:id="rId14"/>
    <p:sldId id="278" r:id="rId15"/>
    <p:sldId id="280" r:id="rId16"/>
    <p:sldId id="282" r:id="rId17"/>
    <p:sldId id="284" r:id="rId18"/>
    <p:sldId id="286" r:id="rId19"/>
    <p:sldId id="288" r:id="rId20"/>
    <p:sldId id="290" r:id="rId21"/>
    <p:sldId id="292" r:id="rId22"/>
    <p:sldId id="294" r:id="rId23"/>
    <p:sldId id="296" r:id="rId24"/>
    <p:sldId id="298" r:id="rId25"/>
    <p:sldId id="300" r:id="rId26"/>
    <p:sldId id="302" r:id="rId27"/>
    <p:sldId id="304" r:id="rId28"/>
    <p:sldId id="306" r:id="rId29"/>
    <p:sldId id="308" r:id="rId30"/>
    <p:sldId id="310" r:id="rId31"/>
    <p:sldId id="312" r:id="rId32"/>
    <p:sldId id="314" r:id="rId33"/>
    <p:sldId id="316" r:id="rId34"/>
    <p:sldId id="318" r:id="rId35"/>
    <p:sldId id="320" r:id="rId36"/>
    <p:sldId id="322" r:id="rId37"/>
    <p:sldId id="324" r:id="rId38"/>
    <p:sldId id="326" r:id="rId39"/>
    <p:sldId id="328" r:id="rId40"/>
    <p:sldId id="330" r:id="rId41"/>
  </p:sldIdLst>
  <p:sldSz cx="9753600" cy="7315200"/>
  <p:notesSz cx="6858000" cy="9144000"/>
  <p:embeddedFontLst>
    <p:embeddedFont>
      <p:font typeface="Arial Italics" panose="020B0604020202020204" charset="0"/>
      <p:regular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7F2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663ACF-ED0D-9258-205A-7FC49EC31A36}" v="4" dt="2025-09-03T13:20:16.4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7" d="100"/>
          <a:sy n="77" d="100"/>
        </p:scale>
        <p:origin x="147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1.fntdata"/><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Martineau" userId="S::mmartineau@smoc.org::073ce0ee-5d7d-468d-8982-2f6aa7a904ba" providerId="AD" clId="Web-{C3AB9180-661D-4C5C-FED8-DFA2350CFBEF}"/>
    <pc:docChg chg="modSld">
      <pc:chgData name="Matthew Martineau" userId="S::mmartineau@smoc.org::073ce0ee-5d7d-468d-8982-2f6aa7a904ba" providerId="AD" clId="Web-{C3AB9180-661D-4C5C-FED8-DFA2350CFBEF}" dt="2025-04-14T19:11:50.487" v="334"/>
      <pc:docMkLst>
        <pc:docMk/>
      </pc:docMkLst>
      <pc:sldChg chg="addSp delSp modSp">
        <pc:chgData name="Matthew Martineau" userId="S::mmartineau@smoc.org::073ce0ee-5d7d-468d-8982-2f6aa7a904ba" providerId="AD" clId="Web-{C3AB9180-661D-4C5C-FED8-DFA2350CFBEF}" dt="2025-04-14T12:25:21.271" v="7" actId="20577"/>
        <pc:sldMkLst>
          <pc:docMk/>
          <pc:sldMk cId="0" sldId="256"/>
        </pc:sldMkLst>
      </pc:sldChg>
      <pc:sldChg chg="addSp delSp modSp">
        <pc:chgData name="Matthew Martineau" userId="S::mmartineau@smoc.org::073ce0ee-5d7d-468d-8982-2f6aa7a904ba" providerId="AD" clId="Web-{C3AB9180-661D-4C5C-FED8-DFA2350CFBEF}" dt="2025-04-14T12:25:45.365" v="15"/>
        <pc:sldMkLst>
          <pc:docMk/>
          <pc:sldMk cId="0" sldId="258"/>
        </pc:sldMkLst>
      </pc:sldChg>
      <pc:sldChg chg="addSp delSp modSp">
        <pc:chgData name="Matthew Martineau" userId="S::mmartineau@smoc.org::073ce0ee-5d7d-468d-8982-2f6aa7a904ba" providerId="AD" clId="Web-{C3AB9180-661D-4C5C-FED8-DFA2350CFBEF}" dt="2025-04-14T12:30:14.757" v="22"/>
        <pc:sldMkLst>
          <pc:docMk/>
          <pc:sldMk cId="0" sldId="260"/>
        </pc:sldMkLst>
      </pc:sldChg>
      <pc:sldChg chg="addSp delSp modSp">
        <pc:chgData name="Matthew Martineau" userId="S::mmartineau@smoc.org::073ce0ee-5d7d-468d-8982-2f6aa7a904ba" providerId="AD" clId="Web-{C3AB9180-661D-4C5C-FED8-DFA2350CFBEF}" dt="2025-04-14T12:31:08.805" v="33" actId="20577"/>
        <pc:sldMkLst>
          <pc:docMk/>
          <pc:sldMk cId="0" sldId="264"/>
        </pc:sldMkLst>
      </pc:sldChg>
      <pc:sldChg chg="addSp delSp modSp">
        <pc:chgData name="Matthew Martineau" userId="S::mmartineau@smoc.org::073ce0ee-5d7d-468d-8982-2f6aa7a904ba" providerId="AD" clId="Web-{C3AB9180-661D-4C5C-FED8-DFA2350CFBEF}" dt="2025-04-14T12:31:53.117" v="44" actId="1076"/>
        <pc:sldMkLst>
          <pc:docMk/>
          <pc:sldMk cId="0" sldId="266"/>
        </pc:sldMkLst>
      </pc:sldChg>
      <pc:sldChg chg="addSp delSp modSp">
        <pc:chgData name="Matthew Martineau" userId="S::mmartineau@smoc.org::073ce0ee-5d7d-468d-8982-2f6aa7a904ba" providerId="AD" clId="Web-{C3AB9180-661D-4C5C-FED8-DFA2350CFBEF}" dt="2025-04-14T12:44:02.965" v="58" actId="14100"/>
        <pc:sldMkLst>
          <pc:docMk/>
          <pc:sldMk cId="0" sldId="268"/>
        </pc:sldMkLst>
      </pc:sldChg>
      <pc:sldChg chg="addSp delSp modSp">
        <pc:chgData name="Matthew Martineau" userId="S::mmartineau@smoc.org::073ce0ee-5d7d-468d-8982-2f6aa7a904ba" providerId="AD" clId="Web-{C3AB9180-661D-4C5C-FED8-DFA2350CFBEF}" dt="2025-04-14T12:46:54.247" v="79" actId="20577"/>
        <pc:sldMkLst>
          <pc:docMk/>
          <pc:sldMk cId="0" sldId="270"/>
        </pc:sldMkLst>
      </pc:sldChg>
      <pc:sldChg chg="addSp delSp modSp">
        <pc:chgData name="Matthew Martineau" userId="S::mmartineau@smoc.org::073ce0ee-5d7d-468d-8982-2f6aa7a904ba" providerId="AD" clId="Web-{C3AB9180-661D-4C5C-FED8-DFA2350CFBEF}" dt="2025-04-14T13:00:52.345" v="93" actId="1076"/>
        <pc:sldMkLst>
          <pc:docMk/>
          <pc:sldMk cId="0" sldId="272"/>
        </pc:sldMkLst>
      </pc:sldChg>
      <pc:sldChg chg="addSp delSp modSp">
        <pc:chgData name="Matthew Martineau" userId="S::mmartineau@smoc.org::073ce0ee-5d7d-468d-8982-2f6aa7a904ba" providerId="AD" clId="Web-{C3AB9180-661D-4C5C-FED8-DFA2350CFBEF}" dt="2025-04-14T13:47:03.199" v="109"/>
        <pc:sldMkLst>
          <pc:docMk/>
          <pc:sldMk cId="0" sldId="274"/>
        </pc:sldMkLst>
      </pc:sldChg>
      <pc:sldChg chg="addSp delSp modSp">
        <pc:chgData name="Matthew Martineau" userId="S::mmartineau@smoc.org::073ce0ee-5d7d-468d-8982-2f6aa7a904ba" providerId="AD" clId="Web-{C3AB9180-661D-4C5C-FED8-DFA2350CFBEF}" dt="2025-04-14T14:03:06.509" v="130" actId="1076"/>
        <pc:sldMkLst>
          <pc:docMk/>
          <pc:sldMk cId="0" sldId="276"/>
        </pc:sldMkLst>
      </pc:sldChg>
      <pc:sldChg chg="addSp delSp modSp">
        <pc:chgData name="Matthew Martineau" userId="S::mmartineau@smoc.org::073ce0ee-5d7d-468d-8982-2f6aa7a904ba" providerId="AD" clId="Web-{C3AB9180-661D-4C5C-FED8-DFA2350CFBEF}" dt="2025-04-14T14:39:18.977" v="142"/>
        <pc:sldMkLst>
          <pc:docMk/>
          <pc:sldMk cId="0" sldId="278"/>
        </pc:sldMkLst>
      </pc:sldChg>
      <pc:sldChg chg="addSp delSp modSp">
        <pc:chgData name="Matthew Martineau" userId="S::mmartineau@smoc.org::073ce0ee-5d7d-468d-8982-2f6aa7a904ba" providerId="AD" clId="Web-{C3AB9180-661D-4C5C-FED8-DFA2350CFBEF}" dt="2025-04-14T14:54:39.866" v="161" actId="1076"/>
        <pc:sldMkLst>
          <pc:docMk/>
          <pc:sldMk cId="0" sldId="280"/>
        </pc:sldMkLst>
      </pc:sldChg>
      <pc:sldChg chg="addSp delSp modSp">
        <pc:chgData name="Matthew Martineau" userId="S::mmartineau@smoc.org::073ce0ee-5d7d-468d-8982-2f6aa7a904ba" providerId="AD" clId="Web-{C3AB9180-661D-4C5C-FED8-DFA2350CFBEF}" dt="2025-04-14T14:58:19.920" v="180"/>
        <pc:sldMkLst>
          <pc:docMk/>
          <pc:sldMk cId="0" sldId="282"/>
        </pc:sldMkLst>
      </pc:sldChg>
      <pc:sldChg chg="addSp delSp modSp">
        <pc:chgData name="Matthew Martineau" userId="S::mmartineau@smoc.org::073ce0ee-5d7d-468d-8982-2f6aa7a904ba" providerId="AD" clId="Web-{C3AB9180-661D-4C5C-FED8-DFA2350CFBEF}" dt="2025-04-14T15:03:50.274" v="202" actId="1076"/>
        <pc:sldMkLst>
          <pc:docMk/>
          <pc:sldMk cId="0" sldId="284"/>
        </pc:sldMkLst>
      </pc:sldChg>
      <pc:sldChg chg="addSp delSp modSp">
        <pc:chgData name="Matthew Martineau" userId="S::mmartineau@smoc.org::073ce0ee-5d7d-468d-8982-2f6aa7a904ba" providerId="AD" clId="Web-{C3AB9180-661D-4C5C-FED8-DFA2350CFBEF}" dt="2025-04-14T15:06:51.999" v="221" actId="1076"/>
        <pc:sldMkLst>
          <pc:docMk/>
          <pc:sldMk cId="0" sldId="286"/>
        </pc:sldMkLst>
      </pc:sldChg>
      <pc:sldChg chg="addSp delSp modSp">
        <pc:chgData name="Matthew Martineau" userId="S::mmartineau@smoc.org::073ce0ee-5d7d-468d-8982-2f6aa7a904ba" providerId="AD" clId="Web-{C3AB9180-661D-4C5C-FED8-DFA2350CFBEF}" dt="2025-04-14T15:10:07.693" v="240" actId="1076"/>
        <pc:sldMkLst>
          <pc:docMk/>
          <pc:sldMk cId="0" sldId="288"/>
        </pc:sldMkLst>
      </pc:sldChg>
      <pc:sldChg chg="addSp delSp modSp">
        <pc:chgData name="Matthew Martineau" userId="S::mmartineau@smoc.org::073ce0ee-5d7d-468d-8982-2f6aa7a904ba" providerId="AD" clId="Web-{C3AB9180-661D-4C5C-FED8-DFA2350CFBEF}" dt="2025-04-14T15:16:40.893" v="257" actId="1076"/>
        <pc:sldMkLst>
          <pc:docMk/>
          <pc:sldMk cId="0" sldId="290"/>
        </pc:sldMkLst>
      </pc:sldChg>
      <pc:sldChg chg="addSp delSp modSp">
        <pc:chgData name="Matthew Martineau" userId="S::mmartineau@smoc.org::073ce0ee-5d7d-468d-8982-2f6aa7a904ba" providerId="AD" clId="Web-{C3AB9180-661D-4C5C-FED8-DFA2350CFBEF}" dt="2025-04-14T17:49:31.686" v="276"/>
        <pc:sldMkLst>
          <pc:docMk/>
          <pc:sldMk cId="0" sldId="292"/>
        </pc:sldMkLst>
      </pc:sldChg>
      <pc:sldChg chg="addSp delSp modSp">
        <pc:chgData name="Matthew Martineau" userId="S::mmartineau@smoc.org::073ce0ee-5d7d-468d-8982-2f6aa7a904ba" providerId="AD" clId="Web-{C3AB9180-661D-4C5C-FED8-DFA2350CFBEF}" dt="2025-04-14T18:33:26.876" v="292"/>
        <pc:sldMkLst>
          <pc:docMk/>
          <pc:sldMk cId="0" sldId="294"/>
        </pc:sldMkLst>
      </pc:sldChg>
      <pc:sldChg chg="addSp delSp modSp">
        <pc:chgData name="Matthew Martineau" userId="S::mmartineau@smoc.org::073ce0ee-5d7d-468d-8982-2f6aa7a904ba" providerId="AD" clId="Web-{C3AB9180-661D-4C5C-FED8-DFA2350CFBEF}" dt="2025-04-14T18:35:27.068" v="333" actId="1076"/>
        <pc:sldMkLst>
          <pc:docMk/>
          <pc:sldMk cId="0" sldId="296"/>
        </pc:sldMkLst>
      </pc:sldChg>
      <pc:sldChg chg="delSp">
        <pc:chgData name="Matthew Martineau" userId="S::mmartineau@smoc.org::073ce0ee-5d7d-468d-8982-2f6aa7a904ba" providerId="AD" clId="Web-{C3AB9180-661D-4C5C-FED8-DFA2350CFBEF}" dt="2025-04-14T19:11:50.487" v="334"/>
        <pc:sldMkLst>
          <pc:docMk/>
          <pc:sldMk cId="0" sldId="298"/>
        </pc:sldMkLst>
      </pc:sldChg>
    </pc:docChg>
  </pc:docChgLst>
  <pc:docChgLst>
    <pc:chgData name="Matthew Martineau" userId="S::mmartineau@smoc.org::073ce0ee-5d7d-468d-8982-2f6aa7a904ba" providerId="AD" clId="Web-{93D9D850-8F3D-002E-9BD9-0A62CC0825D3}"/>
    <pc:docChg chg="delSld modSld">
      <pc:chgData name="Matthew Martineau" userId="S::mmartineau@smoc.org::073ce0ee-5d7d-468d-8982-2f6aa7a904ba" providerId="AD" clId="Web-{93D9D850-8F3D-002E-9BD9-0A62CC0825D3}" dt="2025-04-15T18:56:11.879" v="423" actId="20577"/>
      <pc:docMkLst>
        <pc:docMk/>
      </pc:docMkLst>
      <pc:sldChg chg="addSp delSp modSp">
        <pc:chgData name="Matthew Martineau" userId="S::mmartineau@smoc.org::073ce0ee-5d7d-468d-8982-2f6aa7a904ba" providerId="AD" clId="Web-{93D9D850-8F3D-002E-9BD9-0A62CC0825D3}" dt="2025-04-15T13:08:33.119" v="20" actId="1076"/>
        <pc:sldMkLst>
          <pc:docMk/>
          <pc:sldMk cId="0" sldId="298"/>
        </pc:sldMkLst>
      </pc:sldChg>
      <pc:sldChg chg="addSp delSp modSp">
        <pc:chgData name="Matthew Martineau" userId="S::mmartineau@smoc.org::073ce0ee-5d7d-468d-8982-2f6aa7a904ba" providerId="AD" clId="Web-{93D9D850-8F3D-002E-9BD9-0A62CC0825D3}" dt="2025-04-15T13:16:43.526" v="45"/>
        <pc:sldMkLst>
          <pc:docMk/>
          <pc:sldMk cId="0" sldId="300"/>
        </pc:sldMkLst>
      </pc:sldChg>
      <pc:sldChg chg="addSp delSp modSp">
        <pc:chgData name="Matthew Martineau" userId="S::mmartineau@smoc.org::073ce0ee-5d7d-468d-8982-2f6aa7a904ba" providerId="AD" clId="Web-{93D9D850-8F3D-002E-9BD9-0A62CC0825D3}" dt="2025-04-15T13:17:28.854" v="62"/>
        <pc:sldMkLst>
          <pc:docMk/>
          <pc:sldMk cId="0" sldId="302"/>
        </pc:sldMkLst>
      </pc:sldChg>
      <pc:sldChg chg="addSp delSp modSp">
        <pc:chgData name="Matthew Martineau" userId="S::mmartineau@smoc.org::073ce0ee-5d7d-468d-8982-2f6aa7a904ba" providerId="AD" clId="Web-{93D9D850-8F3D-002E-9BD9-0A62CC0825D3}" dt="2025-04-15T14:55:57.181" v="82"/>
        <pc:sldMkLst>
          <pc:docMk/>
          <pc:sldMk cId="0" sldId="304"/>
        </pc:sldMkLst>
      </pc:sldChg>
      <pc:sldChg chg="addSp delSp modSp">
        <pc:chgData name="Matthew Martineau" userId="S::mmartineau@smoc.org::073ce0ee-5d7d-468d-8982-2f6aa7a904ba" providerId="AD" clId="Web-{93D9D850-8F3D-002E-9BD9-0A62CC0825D3}" dt="2025-04-15T14:57:53.493" v="138"/>
        <pc:sldMkLst>
          <pc:docMk/>
          <pc:sldMk cId="0" sldId="306"/>
        </pc:sldMkLst>
      </pc:sldChg>
      <pc:sldChg chg="addSp delSp modSp">
        <pc:chgData name="Matthew Martineau" userId="S::mmartineau@smoc.org::073ce0ee-5d7d-468d-8982-2f6aa7a904ba" providerId="AD" clId="Web-{93D9D850-8F3D-002E-9BD9-0A62CC0825D3}" dt="2025-04-15T17:16:30.455" v="173"/>
        <pc:sldMkLst>
          <pc:docMk/>
          <pc:sldMk cId="0" sldId="308"/>
        </pc:sldMkLst>
      </pc:sldChg>
      <pc:sldChg chg="addSp delSp modSp">
        <pc:chgData name="Matthew Martineau" userId="S::mmartineau@smoc.org::073ce0ee-5d7d-468d-8982-2f6aa7a904ba" providerId="AD" clId="Web-{93D9D850-8F3D-002E-9BD9-0A62CC0825D3}" dt="2025-04-15T17:17:50.751" v="196" actId="1076"/>
        <pc:sldMkLst>
          <pc:docMk/>
          <pc:sldMk cId="0" sldId="310"/>
        </pc:sldMkLst>
      </pc:sldChg>
      <pc:sldChg chg="addSp delSp modSp">
        <pc:chgData name="Matthew Martineau" userId="S::mmartineau@smoc.org::073ce0ee-5d7d-468d-8982-2f6aa7a904ba" providerId="AD" clId="Web-{93D9D850-8F3D-002E-9BD9-0A62CC0825D3}" dt="2025-04-15T17:25:06.684" v="221" actId="1076"/>
        <pc:sldMkLst>
          <pc:docMk/>
          <pc:sldMk cId="0" sldId="312"/>
        </pc:sldMkLst>
      </pc:sldChg>
      <pc:sldChg chg="addSp delSp modSp">
        <pc:chgData name="Matthew Martineau" userId="S::mmartineau@smoc.org::073ce0ee-5d7d-468d-8982-2f6aa7a904ba" providerId="AD" clId="Web-{93D9D850-8F3D-002E-9BD9-0A62CC0825D3}" dt="2025-04-15T17:43:19.284" v="238"/>
        <pc:sldMkLst>
          <pc:docMk/>
          <pc:sldMk cId="0" sldId="314"/>
        </pc:sldMkLst>
      </pc:sldChg>
      <pc:sldChg chg="addSp delSp modSp">
        <pc:chgData name="Matthew Martineau" userId="S::mmartineau@smoc.org::073ce0ee-5d7d-468d-8982-2f6aa7a904ba" providerId="AD" clId="Web-{93D9D850-8F3D-002E-9BD9-0A62CC0825D3}" dt="2025-04-15T17:44:32.831" v="267" actId="1076"/>
        <pc:sldMkLst>
          <pc:docMk/>
          <pc:sldMk cId="0" sldId="316"/>
        </pc:sldMkLst>
      </pc:sldChg>
      <pc:sldChg chg="addSp delSp modSp">
        <pc:chgData name="Matthew Martineau" userId="S::mmartineau@smoc.org::073ce0ee-5d7d-468d-8982-2f6aa7a904ba" providerId="AD" clId="Web-{93D9D850-8F3D-002E-9BD9-0A62CC0825D3}" dt="2025-04-15T17:56:35.965" v="284"/>
        <pc:sldMkLst>
          <pc:docMk/>
          <pc:sldMk cId="0" sldId="318"/>
        </pc:sldMkLst>
      </pc:sldChg>
      <pc:sldChg chg="addSp delSp modSp">
        <pc:chgData name="Matthew Martineau" userId="S::mmartineau@smoc.org::073ce0ee-5d7d-468d-8982-2f6aa7a904ba" providerId="AD" clId="Web-{93D9D850-8F3D-002E-9BD9-0A62CC0825D3}" dt="2025-04-15T18:34:23.517" v="306" actId="1076"/>
        <pc:sldMkLst>
          <pc:docMk/>
          <pc:sldMk cId="0" sldId="320"/>
        </pc:sldMkLst>
      </pc:sldChg>
      <pc:sldChg chg="addSp delSp modSp">
        <pc:chgData name="Matthew Martineau" userId="S::mmartineau@smoc.org::073ce0ee-5d7d-468d-8982-2f6aa7a904ba" providerId="AD" clId="Web-{93D9D850-8F3D-002E-9BD9-0A62CC0825D3}" dt="2025-04-15T18:47:11.566" v="329" actId="1076"/>
        <pc:sldMkLst>
          <pc:docMk/>
          <pc:sldMk cId="0" sldId="322"/>
        </pc:sldMkLst>
      </pc:sldChg>
      <pc:sldChg chg="addSp delSp modSp">
        <pc:chgData name="Matthew Martineau" userId="S::mmartineau@smoc.org::073ce0ee-5d7d-468d-8982-2f6aa7a904ba" providerId="AD" clId="Web-{93D9D850-8F3D-002E-9BD9-0A62CC0825D3}" dt="2025-04-15T18:50:48.988" v="358" actId="1076"/>
        <pc:sldMkLst>
          <pc:docMk/>
          <pc:sldMk cId="0" sldId="324"/>
        </pc:sldMkLst>
      </pc:sldChg>
      <pc:sldChg chg="addSp delSp modSp">
        <pc:chgData name="Matthew Martineau" userId="S::mmartineau@smoc.org::073ce0ee-5d7d-468d-8982-2f6aa7a904ba" providerId="AD" clId="Web-{93D9D850-8F3D-002E-9BD9-0A62CC0825D3}" dt="2025-04-15T18:52:56.441" v="378" actId="1076"/>
        <pc:sldMkLst>
          <pc:docMk/>
          <pc:sldMk cId="0" sldId="326"/>
        </pc:sldMkLst>
      </pc:sldChg>
      <pc:sldChg chg="addSp delSp modSp">
        <pc:chgData name="Matthew Martineau" userId="S::mmartineau@smoc.org::073ce0ee-5d7d-468d-8982-2f6aa7a904ba" providerId="AD" clId="Web-{93D9D850-8F3D-002E-9BD9-0A62CC0825D3}" dt="2025-04-15T18:53:15.426" v="391"/>
        <pc:sldMkLst>
          <pc:docMk/>
          <pc:sldMk cId="0" sldId="328"/>
        </pc:sldMkLst>
      </pc:sldChg>
      <pc:sldChg chg="addSp delSp del">
        <pc:chgData name="Matthew Martineau" userId="S::mmartineau@smoc.org::073ce0ee-5d7d-468d-8982-2f6aa7a904ba" providerId="AD" clId="Web-{93D9D850-8F3D-002E-9BD9-0A62CC0825D3}" dt="2025-04-15T18:53:37.004" v="403"/>
        <pc:sldMkLst>
          <pc:docMk/>
          <pc:sldMk cId="0" sldId="329"/>
        </pc:sldMkLst>
      </pc:sldChg>
      <pc:sldChg chg="addSp delSp modSp">
        <pc:chgData name="Matthew Martineau" userId="S::mmartineau@smoc.org::073ce0ee-5d7d-468d-8982-2f6aa7a904ba" providerId="AD" clId="Web-{93D9D850-8F3D-002E-9BD9-0A62CC0825D3}" dt="2025-04-15T18:56:11.879" v="423" actId="20577"/>
        <pc:sldMkLst>
          <pc:docMk/>
          <pc:sldMk cId="0" sldId="330"/>
        </pc:sldMkLst>
      </pc:sldChg>
    </pc:docChg>
  </pc:docChgLst>
  <pc:docChgLst>
    <pc:chgData name="Matthew Martineau" userId="S::mmartineau@smoc.org::073ce0ee-5d7d-468d-8982-2f6aa7a904ba" providerId="AD" clId="Web-{54663ACF-ED0D-9258-205A-7FC49EC31A36}"/>
    <pc:docChg chg="modSld">
      <pc:chgData name="Matthew Martineau" userId="S::mmartineau@smoc.org::073ce0ee-5d7d-468d-8982-2f6aa7a904ba" providerId="AD" clId="Web-{54663ACF-ED0D-9258-205A-7FC49EC31A36}" dt="2025-09-03T13:20:16.432" v="3" actId="14100"/>
      <pc:docMkLst>
        <pc:docMk/>
      </pc:docMkLst>
      <pc:sldChg chg="modSp">
        <pc:chgData name="Matthew Martineau" userId="S::mmartineau@smoc.org::073ce0ee-5d7d-468d-8982-2f6aa7a904ba" providerId="AD" clId="Web-{54663ACF-ED0D-9258-205A-7FC49EC31A36}" dt="2025-09-03T13:20:16.432" v="3" actId="14100"/>
        <pc:sldMkLst>
          <pc:docMk/>
          <pc:sldMk cId="0" sldId="256"/>
        </pc:sldMkLst>
        <pc:picChg chg="mod">
          <ac:chgData name="Matthew Martineau" userId="S::mmartineau@smoc.org::073ce0ee-5d7d-468d-8982-2f6aa7a904ba" providerId="AD" clId="Web-{54663ACF-ED0D-9258-205A-7FC49EC31A36}" dt="2025-09-03T13:20:16.432" v="3" actId="14100"/>
          <ac:picMkLst>
            <pc:docMk/>
            <pc:sldMk cId="0" sldId="256"/>
            <ac:picMk id="11" creationId="{F7243C09-D51F-B951-8D82-B7910D44014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03.09.2025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By attending this session, participants will be able to:</a:t>
            </a:r>
          </a:p>
          <a:p>
            <a:r>
              <a:rPr lang="en-US"/>
              <a:t>Explain basic adult learning theory.</a:t>
            </a:r>
          </a:p>
          <a:p>
            <a:r>
              <a:rPr lang="en-US"/>
              <a:t>Discuss one-on-one training scenarios.</a:t>
            </a:r>
          </a:p>
          <a:p>
            <a:r>
              <a:rPr lang="en-US"/>
              <a:t>Demonstrate group problem solving.</a:t>
            </a:r>
          </a:p>
          <a:p>
            <a:endParaRPr lang="en-US"/>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Requires:</a:t>
            </a:r>
          </a:p>
          <a:p>
            <a:r>
              <a:rPr lang="en-US"/>
              <a:t>A trusting environment – Establish a positive working environment in which everyone’s contribution is acknowledged and people feel comfortable sharing their concerns. </a:t>
            </a:r>
          </a:p>
          <a:p>
            <a:r>
              <a:rPr lang="en-US"/>
              <a:t>Mutual respect – Don’t talk down to crew members. Listen to them and respect their opinions. Remember that you don’t always have to be right! Compliment in public; reprove in private. </a:t>
            </a:r>
          </a:p>
          <a:p>
            <a:r>
              <a:rPr lang="en-US"/>
              <a:t>Freedom to experiment – Allow crew members to try new, reasonable methods and ideas.</a:t>
            </a:r>
          </a:p>
          <a:p>
            <a:r>
              <a:rPr lang="en-US"/>
              <a:t>Pacing – Too much information too quickly overwhelms; too little too slowly bores. </a:t>
            </a:r>
          </a:p>
          <a:p>
            <a:r>
              <a:rPr lang="en-US"/>
              <a:t>Active involvement – In a classroom, adult learners must have the opportunity to debate/discuss issues. Allow the same freedom at the job site. </a:t>
            </a:r>
          </a:p>
          <a:p>
            <a:r>
              <a:rPr lang="en-US"/>
              <a:t>Feedback – End every day with a recap of the day’s activities, positive and negative. Keep crew members informed of the results of in-house inspections and state monitoring so they know how they’re doing. If your agency gets a card or letter from a client commending your crew’s work, be sure they hear about it.</a:t>
            </a:r>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When a trainer is brought in for on-the-job training, the crew leader should help the instructor keep everyone involved. In the picture here, at least two people in the foreground have their hands in their pockets. Be sure they grab the tube to blow the next floor cavity when this one is finished!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Job shadowingpairing a trainee to an experienced installercan provide an excellent learning experience.</a:t>
            </a:r>
          </a:p>
          <a:p>
            <a:r>
              <a:rPr lang="en-US"/>
              <a:t> </a:t>
            </a:r>
          </a:p>
          <a:p>
            <a:r>
              <a:rPr lang="en-US"/>
              <a:t>As you assign trainees to experienced crew members, try to match similar personalities. More importantly, look for a positive attitude in the experienced person.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The vast majority of weatherization installer training is on-the-job training (OJT).</a:t>
            </a:r>
          </a:p>
          <a:p>
            <a:endParaRPr lang="en-US"/>
          </a:p>
          <a:p>
            <a:r>
              <a:rPr lang="en-US"/>
              <a:t>The crew leader should:</a:t>
            </a:r>
          </a:p>
          <a:p>
            <a:r>
              <a:rPr lang="en-US"/>
              <a:t>Demonstrate all new tasks.</a:t>
            </a:r>
          </a:p>
          <a:p>
            <a:r>
              <a:rPr lang="en-US"/>
              <a:t>Assist new hires.</a:t>
            </a:r>
          </a:p>
          <a:p>
            <a:r>
              <a:rPr lang="en-US"/>
              <a:t>Check work in progress. </a:t>
            </a:r>
          </a:p>
          <a:p>
            <a:r>
              <a:rPr lang="en-US"/>
              <a:t>Encourage/motivate slackers.</a:t>
            </a:r>
          </a:p>
          <a:p>
            <a:r>
              <a:rPr lang="en-US"/>
              <a:t>Provide feedback on completed tasks.</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Demonstrate proper methods for all new tasks. </a:t>
            </a:r>
          </a:p>
          <a:p>
            <a:endParaRPr lang="en-US"/>
          </a:p>
          <a:p>
            <a:r>
              <a:rPr lang="en-US"/>
              <a:t>The crew will respect and listen to a crew leader who demonstrates competence.</a:t>
            </a:r>
          </a:p>
          <a:p>
            <a:endParaRPr lang="en-US"/>
          </a:p>
          <a:p>
            <a:r>
              <a:rPr lang="en-US"/>
              <a:t>Always be willing to go anywhere you intend to send your crew members.</a:t>
            </a:r>
          </a:p>
          <a:p>
            <a:endParaRPr lang="en-US"/>
          </a:p>
          <a:p>
            <a:r>
              <a:rPr lang="en-US"/>
              <a:t>Be sure each crew member performs the task correctly at least once.</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Don’t send your crew anywhere you would not go yourself!</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Assist crew members who seem lost without embarrassing them.</a:t>
            </a:r>
          </a:p>
          <a:p>
            <a:endParaRPr lang="en-US"/>
          </a:p>
          <a:p>
            <a:r>
              <a:rPr lang="en-US"/>
              <a:t>Don’t do the task for trainees. Guide them through it.</a:t>
            </a:r>
          </a:p>
          <a:p>
            <a:endParaRPr lang="en-US"/>
          </a:p>
          <a:p>
            <a:r>
              <a:rPr lang="en-US"/>
              <a:t>Stay with trainees until you are sure they fully grasp and understand the task.</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Recommendations for checking work in progress include:</a:t>
            </a:r>
          </a:p>
          <a:p>
            <a:r>
              <a:rPr lang="en-US"/>
              <a:t>Do constant quality control. </a:t>
            </a:r>
          </a:p>
          <a:p>
            <a:r>
              <a:rPr lang="en-US"/>
              <a:t>Try to correct mistakes before they happen.</a:t>
            </a:r>
          </a:p>
          <a:p>
            <a:r>
              <a:rPr lang="en-US"/>
              <a:t>If something looks strange, ask questions before reproving. Your crew member may be trying an innovative approach that could have merit.</a:t>
            </a:r>
          </a:p>
          <a:p>
            <a:r>
              <a:rPr lang="en-US"/>
              <a:t>Learning is a two-way street.</a:t>
            </a:r>
          </a:p>
          <a:p>
            <a:r>
              <a:rPr lang="en-US"/>
              <a:t>A crew member developed the pictured method of attaching the strapping rail over the lower edge of the wall insulation to hold it in place rather than putting the strapping up first and then attaching the insulation to it.</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Stay in tune with the needs and progress of your crew by observing them at work.</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Keep everyone working. One unfocused, unproductive worker can demoralize an entire crew. The fellow sitting on the client’s deck isn’t contributing much!</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Check major tasks as they are completed.</a:t>
            </a:r>
          </a:p>
          <a:p>
            <a:endParaRPr lang="en-US"/>
          </a:p>
          <a:p>
            <a:r>
              <a:rPr lang="en-US"/>
              <a:t>Make any necessary corrections at once.</a:t>
            </a:r>
          </a:p>
          <a:p>
            <a:endParaRPr lang="en-US"/>
          </a:p>
          <a:p>
            <a:r>
              <a:rPr lang="en-US"/>
              <a:t>Provide positive feedback to the installer when merited.</a:t>
            </a:r>
          </a:p>
          <a:p>
            <a:r>
              <a:rPr lang="en-US"/>
              <a:t>The picture shows an excellent whole house fan cover installation. Compliment the fabricator at break.</a:t>
            </a:r>
          </a:p>
          <a:p>
            <a:r>
              <a:rPr lang="en-US"/>
              <a:t>Q: Why at break?</a:t>
            </a:r>
          </a:p>
          <a:p>
            <a:r>
              <a:rPr lang="en-US"/>
              <a:t>A: Positive reinforcement is more effective if shared with peers.</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Your training responsibilities don’t end with your crew. </a:t>
            </a:r>
          </a:p>
          <a:p>
            <a:endParaRPr lang="en-US"/>
          </a:p>
          <a:p>
            <a:r>
              <a:rPr lang="en-US"/>
              <a:t>Successful client education has an extremely high savings-to-investment ratio (SIR). If a few moments of your time can convince a client to reduce energy use by a simple change in behavior, significant savings can be achieved at very little cost. </a:t>
            </a:r>
          </a:p>
          <a:p>
            <a:endParaRPr lang="en-US"/>
          </a:p>
          <a:p>
            <a:r>
              <a:rPr lang="en-US"/>
              <a:t>Explain how weatherization will change the operation of the home, any potential savings opportunities, and health and safety issues such as mold and mildew.</a:t>
            </a:r>
          </a:p>
          <a:p>
            <a:endParaRPr lang="en-US"/>
          </a:p>
          <a:p>
            <a:r>
              <a:rPr lang="en-US"/>
              <a:t>The same training principles apply when talking to clients as when training your crew.</a:t>
            </a:r>
          </a:p>
          <a:p>
            <a:r>
              <a:rPr lang="en-US"/>
              <a:t>Involve clients in the process as much as possible. </a:t>
            </a:r>
          </a:p>
          <a:p>
            <a:r>
              <a:rPr lang="en-US"/>
              <a:t>Try to spread important topics over time so you don’t overwhelm them. </a:t>
            </a:r>
          </a:p>
          <a:p>
            <a:r>
              <a:rPr lang="en-US"/>
              <a:t>Mention important points more than once. A good teacher introduces a point, discusses the point, and then summarizes it at the end. </a:t>
            </a:r>
          </a:p>
          <a:p>
            <a:r>
              <a:rPr lang="en-US"/>
              <a:t>Don’t talk down to clients or confuse them with trade jargon.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Having the client accompany you on your initial walk-through is an excellent way to establish credibility.</a:t>
            </a:r>
          </a:p>
          <a:p>
            <a:endParaRPr lang="en-US"/>
          </a:p>
          <a:p>
            <a:r>
              <a:rPr lang="en-US"/>
              <a:t>Most clients are very interested in any testing you perform during weatherization.</a:t>
            </a:r>
          </a:p>
          <a:p>
            <a:endParaRPr lang="en-US"/>
          </a:p>
          <a:p>
            <a:r>
              <a:rPr lang="en-US"/>
              <a:t>Explain the blower door, heating system efficiency test equipment, and infrared (IR) camera. Not only will clients better understand the workings of their home, they will also become ambassadors for weatherization with friends and relatives.</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The blower door is probably the most powerful educational tool we have.</a:t>
            </a:r>
          </a:p>
          <a:p>
            <a:r>
              <a:rPr lang="en-US"/>
              <a:t> </a:t>
            </a:r>
          </a:p>
          <a:p>
            <a:r>
              <a:rPr lang="en-US"/>
              <a:t>In the home pictured, the crew chief is demonstrating to the client that a recently installed replacement door is still allowing large amounts of air to enter the home. If the client had that door replaced to reduce air leakage, it wasn’t worth it! Further demonstrating that the other doors and windows in the home do not leak under the same pressure can empower the client to make more informed replacement decisions in the future. </a:t>
            </a:r>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The following 18 slides are for use in the Training Opportunities Exercise. The listed responses may not be the only correct way to handle the pictured situation. Lead the class to logical conclusions in each instance.</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Moisture management – condensation on windows in a cold climate.</a:t>
            </a:r>
          </a:p>
          <a:p>
            <a:endParaRPr lang="en-US"/>
          </a:p>
          <a:p>
            <a:r>
              <a:rPr lang="en-US"/>
              <a:t>Target: Client</a:t>
            </a:r>
          </a:p>
          <a:p>
            <a:endParaRPr lang="en-US"/>
          </a:p>
          <a:p>
            <a:r>
              <a:rPr lang="en-US"/>
              <a:t>Method: Explain that whenever the dew point is exceeded, moisture will condense on hard surfaces. The condensation on window glass in a heating environment shows that the air contacting it is overly moist. Excessive moisture damages buildings and can cause health problems. If clients see condensation on windows on any but the coldest days, they should run exhaust fans until it goes away.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Indoor air quality (IAQ) and child safety – dangerous chemicals indoors.</a:t>
            </a:r>
          </a:p>
          <a:p>
            <a:endParaRPr lang="en-US"/>
          </a:p>
          <a:p>
            <a:r>
              <a:rPr lang="en-US"/>
              <a:t>Target: Client</a:t>
            </a:r>
          </a:p>
          <a:p>
            <a:endParaRPr lang="en-US"/>
          </a:p>
          <a:p>
            <a:r>
              <a:rPr lang="en-US"/>
              <a:t>Method: Explain that these products can off-gas and cause poor indoor air quality, which can lead to respiratory problems. Curious children can also ingest them, causing sickness or worse. Suggest that chemicals be stored in a safe place where small children can’t reach them. It’s best to store chemicals outside the home so they can’t off-gas into the living space.</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Safety – unbraced ladder on 6-mil. poly with bare wires nearby.</a:t>
            </a:r>
          </a:p>
          <a:p>
            <a:endParaRPr lang="en-US"/>
          </a:p>
          <a:p>
            <a:r>
              <a:rPr lang="en-US"/>
              <a:t>Target: Crew members</a:t>
            </a:r>
          </a:p>
          <a:p>
            <a:endParaRPr lang="en-US"/>
          </a:p>
          <a:p>
            <a:r>
              <a:rPr lang="en-US"/>
              <a:t>Method: Call an impromptu crew meeting. Explain OSHA workplace safety regulations. Brace the ladder against the left wall of the closet. Stop use of the drop cord.</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Proper use of equipment – significant difference in blower hose sizes.</a:t>
            </a:r>
          </a:p>
          <a:p>
            <a:endParaRPr lang="en-US"/>
          </a:p>
          <a:p>
            <a:r>
              <a:rPr lang="en-US"/>
              <a:t>Target: Crew member assembling blower hose</a:t>
            </a:r>
          </a:p>
          <a:p>
            <a:endParaRPr lang="en-US"/>
          </a:p>
          <a:p>
            <a:r>
              <a:rPr lang="en-US"/>
              <a:t>Method: Explain that this type of shut-off/reducer was not designed for dense blow wall insulation. It will block repeatedly, slowing the job’s progress unless material flow is greatly reduced.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Good construction – observe post and beam framing details first hand. </a:t>
            </a:r>
          </a:p>
          <a:p>
            <a:endParaRPr lang="en-US"/>
          </a:p>
          <a:p>
            <a:r>
              <a:rPr lang="en-US"/>
              <a:t>Target: Crew members</a:t>
            </a:r>
          </a:p>
          <a:p>
            <a:endParaRPr lang="en-US"/>
          </a:p>
          <a:p>
            <a:r>
              <a:rPr lang="en-US"/>
              <a:t>Method: Stop for a few minutes. Ask the property owner for permission to inspect the frame. Raise awareness of necessary drill patterns for proper wall insulation and likely air sealing targets.</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Fund source expectations – learn what the state monitor is looking for when inspecting weatherized buildings.</a:t>
            </a:r>
          </a:p>
          <a:p>
            <a:endParaRPr lang="en-US"/>
          </a:p>
          <a:p>
            <a:r>
              <a:rPr lang="en-US"/>
              <a:t>Target: Yourself. Remember you need training as well as your crew! Share any knowledge you gain with them.</a:t>
            </a:r>
          </a:p>
          <a:p>
            <a:endParaRPr lang="en-US"/>
          </a:p>
          <a:p>
            <a:r>
              <a:rPr lang="en-US"/>
              <a:t>Method: As your employer allows, either travel with the state monitor during a regular monitoring visit or arrange for the monitor to visit a job site where your crew is working.</a:t>
            </a:r>
          </a:p>
          <a:p>
            <a:endParaRPr lang="en-US"/>
          </a:p>
          <a:p>
            <a:r>
              <a:rPr lang="en-US"/>
              <a:t>Q: What do you think the state monitor will find here?</a:t>
            </a:r>
          </a:p>
          <a:p>
            <a:r>
              <a:rPr lang="en-US"/>
              <a:t>A:  The poly ground cover is poorly sealed to the wall. The floor beneath the conditioned space is not insulated.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Safety – worker is not using personal protective equipment (PPE).</a:t>
            </a:r>
          </a:p>
          <a:p>
            <a:endParaRPr lang="en-US"/>
          </a:p>
          <a:p>
            <a:r>
              <a:rPr lang="en-US"/>
              <a:t>Target: Crew member</a:t>
            </a:r>
          </a:p>
          <a:p>
            <a:endParaRPr lang="en-US"/>
          </a:p>
          <a:p>
            <a:r>
              <a:rPr lang="en-US"/>
              <a:t>Method: Call the crew member down from the attic. Remind him of PPE rules. Be sure he is properly equipped before returning to the attic.</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IAQ – overuse of candles.</a:t>
            </a:r>
          </a:p>
          <a:p>
            <a:endParaRPr lang="en-US"/>
          </a:p>
          <a:p>
            <a:r>
              <a:rPr lang="en-US"/>
              <a:t>Target: Client</a:t>
            </a:r>
          </a:p>
          <a:p>
            <a:endParaRPr lang="en-US"/>
          </a:p>
          <a:p>
            <a:r>
              <a:rPr lang="en-US"/>
              <a:t>Method: Explain to the client that burning candles often produces carbon monoxide (CO) and other contaminants. The greasiness on the windows is actually condensed candle wax. If the client will not agree to stop burning candles when windows are closed, encourage him/her to run an exhaust fan.</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IAQ – Improper dryer venting.</a:t>
            </a:r>
          </a:p>
          <a:p>
            <a:endParaRPr lang="en-US"/>
          </a:p>
          <a:p>
            <a:r>
              <a:rPr lang="en-US"/>
              <a:t>Target: Client</a:t>
            </a:r>
          </a:p>
          <a:p>
            <a:endParaRPr lang="en-US"/>
          </a:p>
          <a:p>
            <a:r>
              <a:rPr lang="en-US"/>
              <a:t>Method: Explain to the client that excessive moisture and wash chemicals in the air can cause mold, which can lead to respiratory problems and damage the building. The crew will have to vent the dryer to the building exterior in order to insulate and air seal the home.</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Proper installation technique and understanding of quality control methods – demonstrate the proper dense blow cellulose technique using an infrared scan.</a:t>
            </a:r>
          </a:p>
          <a:p>
            <a:endParaRPr lang="en-US"/>
          </a:p>
          <a:p>
            <a:r>
              <a:rPr lang="en-US"/>
              <a:t>Target: Dense blow crew</a:t>
            </a:r>
          </a:p>
          <a:p>
            <a:endParaRPr lang="en-US"/>
          </a:p>
          <a:p>
            <a:r>
              <a:rPr lang="en-US"/>
              <a:t>Method: Have the crew observe the IR pattern. Help the crew properly blow one or two bays. Repeat the IR and have the crew observe the pattern when the insulation is installed properly.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Safety – failure to follow venting and fire code regulations.</a:t>
            </a:r>
          </a:p>
          <a:p>
            <a:endParaRPr lang="en-US"/>
          </a:p>
          <a:p>
            <a:r>
              <a:rPr lang="en-US"/>
              <a:t>Target: Installer</a:t>
            </a:r>
          </a:p>
          <a:p>
            <a:endParaRPr lang="en-US"/>
          </a:p>
          <a:p>
            <a:r>
              <a:rPr lang="en-US"/>
              <a:t>Method: Explain to the installer that flammable objects cannot be within three pipe diameters of the vent pipe—e.g., a 4 in. pipe requires 12 in. clearance. Have the installer remove the wrap and reinstall so the water pipe insulation is far enough from the vent pipe to meet code.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Safety – failure to follow fire codes.</a:t>
            </a:r>
          </a:p>
          <a:p>
            <a:endParaRPr lang="en-US"/>
          </a:p>
          <a:p>
            <a:r>
              <a:rPr lang="en-US"/>
              <a:t>Target: Crew and the auditor if the work order didn’t call for a cleaning or tune up (clean/tune). </a:t>
            </a:r>
          </a:p>
          <a:p>
            <a:endParaRPr lang="en-US"/>
          </a:p>
          <a:p>
            <a:r>
              <a:rPr lang="en-US"/>
              <a:t>Method: Explain to the auditor and crew the significance of carbon particles at the furnace air intake (incomplete combustion and backdrafting).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Measure selection – insulated ducts and water pipes in conditioned space; R-3 box sills insulated while R-1 cement block walls untreated.</a:t>
            </a:r>
          </a:p>
          <a:p>
            <a:endParaRPr lang="en-US"/>
          </a:p>
          <a:p>
            <a:r>
              <a:rPr lang="en-US"/>
              <a:t>Target: Auditor and crew</a:t>
            </a:r>
          </a:p>
          <a:p>
            <a:endParaRPr lang="en-US"/>
          </a:p>
          <a:p>
            <a:r>
              <a:rPr lang="en-US"/>
              <a:t>Method: Explain that insulating ducts and pipes in a conditioned space has marginal, if any, SIR (no temperature difference (∆T)). Regarding the sills and walls, explain that DOE Rule 10 CFR 440 requires that tasks be done in order of the highest SIR first and that skipping over tasks is not allowed.</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Attention to detail – excellent job protecting client property.</a:t>
            </a:r>
          </a:p>
          <a:p>
            <a:endParaRPr lang="en-US"/>
          </a:p>
          <a:p>
            <a:r>
              <a:rPr lang="en-US"/>
              <a:t>Target: Crew</a:t>
            </a:r>
          </a:p>
          <a:p>
            <a:endParaRPr lang="en-US"/>
          </a:p>
          <a:p>
            <a:r>
              <a:rPr lang="en-US"/>
              <a:t>Method: At break, mention how much you appreciate the crew’s attention to detail in protecting the fireplace and walls while insulating and boarding over the exposed beam ceiling.</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Attention to detail – excellent job fabricating attic hatch that includes an insulation barrier, hooks and eyes, and nice trim.  </a:t>
            </a:r>
          </a:p>
          <a:p>
            <a:endParaRPr lang="en-US"/>
          </a:p>
          <a:p>
            <a:r>
              <a:rPr lang="en-US"/>
              <a:t>Target: Crew</a:t>
            </a:r>
          </a:p>
          <a:p>
            <a:endParaRPr lang="en-US"/>
          </a:p>
          <a:p>
            <a:r>
              <a:rPr lang="en-US"/>
              <a:t>Method: At break, mention how much you appreciate the crew’s fine job of fabricating the attic hatch. You can also submit pictures and drawings crediting your crew to your state’s Best Practices file (if available). That’s a great motivator!</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Proper air sealing methods – poor job air sealing an attic.</a:t>
            </a:r>
          </a:p>
          <a:p>
            <a:endParaRPr lang="en-US"/>
          </a:p>
          <a:p>
            <a:r>
              <a:rPr lang="en-US"/>
              <a:t>Target: Novice crew member</a:t>
            </a:r>
          </a:p>
          <a:p>
            <a:endParaRPr lang="en-US"/>
          </a:p>
          <a:p>
            <a:r>
              <a:rPr lang="en-US"/>
              <a:t>Method: Bring the trainee to the attic and demonstrate how to remove floorboards for access. Seal the partition top with one-part foam. Allow the trainee to proceed on his or her own. Check and critique the work once the job is done.</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Proper air sealing methods – missed bypass.</a:t>
            </a:r>
          </a:p>
          <a:p>
            <a:endParaRPr lang="en-US"/>
          </a:p>
          <a:p>
            <a:r>
              <a:rPr lang="en-US"/>
              <a:t>Target: Air sealing installer</a:t>
            </a:r>
          </a:p>
          <a:p>
            <a:endParaRPr lang="en-US"/>
          </a:p>
          <a:p>
            <a:r>
              <a:rPr lang="en-US"/>
              <a:t>Method: Check the area to be blown before starting cellulose installation. Show the installer the missed bypass. Explain to the installer that a blower door can easily detect a missed penetration even after it is buried in cellulose, requiring the installer to dig through the cellulose to seal the bypass properly. Have the installer complete the job correctly. Explain that there are consequences to not doing your job properly. If this oversight wasn’t found until the job was completed, it could cause a callback to seal the chase, wasting expensive production time. An employer should not tolerate such behavior very long.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Training Opportunity: Proper air sealing methods – missing air sealing around wiring.</a:t>
            </a:r>
          </a:p>
          <a:p>
            <a:endParaRPr lang="en-US"/>
          </a:p>
          <a:p>
            <a:r>
              <a:rPr lang="en-US"/>
              <a:t>(This mistake was discovered after the task was completed. This is a serious problem. Either the installer is poorly trained or, worse, the person believed it was possible to skip an unpleasant task and not get caught.)</a:t>
            </a:r>
          </a:p>
          <a:p>
            <a:endParaRPr lang="en-US"/>
          </a:p>
          <a:p>
            <a:r>
              <a:rPr lang="en-US"/>
              <a:t>Target: Air sealing installer</a:t>
            </a:r>
          </a:p>
          <a:p>
            <a:endParaRPr lang="en-US"/>
          </a:p>
          <a:p>
            <a:r>
              <a:rPr lang="en-US"/>
              <a:t>Method: Bring the installer to the attic. Show him/her the missing air sealing at the wire. While you observe, have the installer dig up any other nearby pipe and wire penetrations or partition tops. If the others are properly air sealed, have the installer seal the missed area and complete the attic. If the other penetrations are not air sealed, require the installer to uncover and air seal all partition tops and wire penetrations in the attic. </a:t>
            </a:r>
          </a:p>
          <a:p>
            <a:endParaRPr lang="en-US"/>
          </a:p>
          <a:p>
            <a:r>
              <a:rPr lang="en-US"/>
              <a:t>Carefully check the work, either by visual inspection or with the blower door and pressure probe inserted into wall cavities before allowing the installer to proceed to another task. Warn the installer that you will be watching his or her work carefully for a period of time. A repeat offense is likely to cost the installer his or her job.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Adult learning requires:</a:t>
            </a:r>
          </a:p>
          <a:p>
            <a:r>
              <a:rPr lang="en-US"/>
              <a:t>A safe environment.</a:t>
            </a:r>
          </a:p>
          <a:p>
            <a:r>
              <a:rPr lang="en-US"/>
              <a:t>Mutual respect.</a:t>
            </a:r>
          </a:p>
          <a:p>
            <a:r>
              <a:rPr lang="en-US"/>
              <a:t>Acceptance as an equal.</a:t>
            </a:r>
          </a:p>
          <a:p>
            <a:r>
              <a:rPr lang="en-US"/>
              <a:t>Freedom to experiment.</a:t>
            </a:r>
          </a:p>
          <a:p>
            <a:r>
              <a:rPr lang="en-US"/>
              <a:t>Pacing.</a:t>
            </a:r>
          </a:p>
          <a:p>
            <a:r>
              <a:rPr lang="en-US"/>
              <a:t>Active involvement.</a:t>
            </a:r>
          </a:p>
          <a:p>
            <a:r>
              <a:rPr lang="en-US"/>
              <a:t>Feedback.</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Crew members generally learn best with one-on-one, hands-on training.</a:t>
            </a:r>
          </a:p>
          <a:p>
            <a:r>
              <a:rPr lang="en-US"/>
              <a:t>Training should be an integral part of the work day.</a:t>
            </a:r>
          </a:p>
          <a:p>
            <a:r>
              <a:rPr lang="en-US"/>
              <a:t>Give your crew constant feedback on their performance.</a:t>
            </a:r>
          </a:p>
          <a:p>
            <a:r>
              <a:rPr lang="en-US"/>
              <a:t>Remember to educate the client!</a:t>
            </a:r>
          </a:p>
          <a:p>
            <a:endParaRPr lang="en-US"/>
          </a:p>
          <a:p>
            <a:r>
              <a:rPr lang="en-US"/>
              <a:t>Present this slide as an interactive discussion, soliciting personal examples from the trainees. Add your own personal examples and knowledge to supplement. </a:t>
            </a:r>
          </a:p>
          <a:p>
            <a:endParaRPr lang="en-US"/>
          </a:p>
          <a:p>
            <a:r>
              <a:rPr lang="en-US"/>
              <a:t>&lt;number&gt;</a:t>
            </a:r>
          </a:p>
          <a:p>
            <a:r>
              <a:rPr lang="en-US"/>
              <a:t>August 2012</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243E6A9-09D4-4217-9493-E7647837D16C}" type="datetime1">
              <a:rPr lang="en-US" smtClean="0"/>
              <a:t>9/3/2025</a:t>
            </a:fld>
            <a:endParaRPr lang="en-US"/>
          </a:p>
        </p:txBody>
      </p:sp>
      <p:sp>
        <p:nvSpPr>
          <p:cNvPr id="5" name="Footer Placeholder 4"/>
          <p:cNvSpPr>
            <a:spLocks noGrp="1"/>
          </p:cNvSpPr>
          <p:nvPr>
            <p:ph type="ftr" sz="quarter" idx="11"/>
          </p:nvPr>
        </p:nvSpPr>
        <p:spPr/>
        <p:txBody>
          <a:bodyPr/>
          <a:lstStyle/>
          <a:p>
            <a:r>
              <a:rPr lang="en-US"/>
              <a:t>GJA 2024Version III</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68FE5A-A946-4242-854A-381C9D4588E2}" type="datetime1">
              <a:rPr lang="en-US" smtClean="0"/>
              <a:t>9/3/2025</a:t>
            </a:fld>
            <a:endParaRPr lang="en-US"/>
          </a:p>
        </p:txBody>
      </p:sp>
      <p:sp>
        <p:nvSpPr>
          <p:cNvPr id="5" name="Footer Placeholder 4"/>
          <p:cNvSpPr>
            <a:spLocks noGrp="1"/>
          </p:cNvSpPr>
          <p:nvPr>
            <p:ph type="ftr" sz="quarter" idx="11"/>
          </p:nvPr>
        </p:nvSpPr>
        <p:spPr/>
        <p:txBody>
          <a:bodyPr/>
          <a:lstStyle/>
          <a:p>
            <a:r>
              <a:rPr lang="en-US"/>
              <a:t>GJA 2024Version III</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3A34A9-2728-4C7E-9837-4D4603728EAB}" type="datetime1">
              <a:rPr lang="en-US" smtClean="0"/>
              <a:t>9/3/2025</a:t>
            </a:fld>
            <a:endParaRPr lang="en-US"/>
          </a:p>
        </p:txBody>
      </p:sp>
      <p:sp>
        <p:nvSpPr>
          <p:cNvPr id="5" name="Footer Placeholder 4"/>
          <p:cNvSpPr>
            <a:spLocks noGrp="1"/>
          </p:cNvSpPr>
          <p:nvPr>
            <p:ph type="ftr" sz="quarter" idx="11"/>
          </p:nvPr>
        </p:nvSpPr>
        <p:spPr/>
        <p:txBody>
          <a:bodyPr/>
          <a:lstStyle/>
          <a:p>
            <a:r>
              <a:rPr lang="en-US"/>
              <a:t>GJA 2024Version III</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01AEF8E-0601-472A-B3C6-C4A15A662902}" type="datetime1">
              <a:rPr lang="en-US" smtClean="0"/>
              <a:t>9/3/2025</a:t>
            </a:fld>
            <a:endParaRPr lang="en-US"/>
          </a:p>
        </p:txBody>
      </p:sp>
      <p:sp>
        <p:nvSpPr>
          <p:cNvPr id="6" name="Footer Placeholder 5"/>
          <p:cNvSpPr>
            <a:spLocks noGrp="1"/>
          </p:cNvSpPr>
          <p:nvPr>
            <p:ph type="ftr" sz="quarter" idx="11"/>
          </p:nvPr>
        </p:nvSpPr>
        <p:spPr/>
        <p:txBody>
          <a:bodyPr/>
          <a:lstStyle/>
          <a:p>
            <a:r>
              <a:rPr lang="en-US"/>
              <a:t>GJA 2024Version III</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8B10D6B-A89C-4989-82E3-8E9E0018DD4C}" type="datetime1">
              <a:rPr lang="en-US" smtClean="0"/>
              <a:t>9/3/2025</a:t>
            </a:fld>
            <a:endParaRPr lang="en-US"/>
          </a:p>
        </p:txBody>
      </p:sp>
      <p:sp>
        <p:nvSpPr>
          <p:cNvPr id="8" name="Footer Placeholder 7"/>
          <p:cNvSpPr>
            <a:spLocks noGrp="1"/>
          </p:cNvSpPr>
          <p:nvPr>
            <p:ph type="ftr" sz="quarter" idx="11"/>
          </p:nvPr>
        </p:nvSpPr>
        <p:spPr/>
        <p:txBody>
          <a:bodyPr/>
          <a:lstStyle/>
          <a:p>
            <a:r>
              <a:rPr lang="en-US"/>
              <a:t>GJA 2024Version III</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56373FC-5119-4697-A47A-7371DC38972E}" type="datetime1">
              <a:rPr lang="en-US" smtClean="0"/>
              <a:t>9/3/2025</a:t>
            </a:fld>
            <a:endParaRPr lang="en-US"/>
          </a:p>
        </p:txBody>
      </p:sp>
      <p:sp>
        <p:nvSpPr>
          <p:cNvPr id="4" name="Footer Placeholder 3"/>
          <p:cNvSpPr>
            <a:spLocks noGrp="1"/>
          </p:cNvSpPr>
          <p:nvPr>
            <p:ph type="ftr" sz="quarter" idx="11"/>
          </p:nvPr>
        </p:nvSpPr>
        <p:spPr/>
        <p:txBody>
          <a:bodyPr/>
          <a:lstStyle/>
          <a:p>
            <a:r>
              <a:rPr lang="en-US"/>
              <a:t>GJA 2024Version III</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301932-AE11-430D-977D-437107DF90A9}" type="datetime1">
              <a:rPr lang="en-US" smtClean="0"/>
              <a:t>9/3/2025</a:t>
            </a:fld>
            <a:endParaRPr lang="en-US"/>
          </a:p>
        </p:txBody>
      </p:sp>
      <p:sp>
        <p:nvSpPr>
          <p:cNvPr id="3" name="Footer Placeholder 2"/>
          <p:cNvSpPr>
            <a:spLocks noGrp="1"/>
          </p:cNvSpPr>
          <p:nvPr>
            <p:ph type="ftr" sz="quarter" idx="11"/>
          </p:nvPr>
        </p:nvSpPr>
        <p:spPr/>
        <p:txBody>
          <a:bodyPr/>
          <a:lstStyle/>
          <a:p>
            <a:r>
              <a:rPr lang="en-US"/>
              <a:t>GJA 2024Version III</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8B2956-1FA9-4C34-AE5D-B90409D2D165}" type="datetime1">
              <a:rPr lang="en-US" smtClean="0"/>
              <a:t>9/3/2025</a:t>
            </a:fld>
            <a:endParaRPr lang="en-US"/>
          </a:p>
        </p:txBody>
      </p:sp>
      <p:sp>
        <p:nvSpPr>
          <p:cNvPr id="6" name="Footer Placeholder 5"/>
          <p:cNvSpPr>
            <a:spLocks noGrp="1"/>
          </p:cNvSpPr>
          <p:nvPr>
            <p:ph type="ftr" sz="quarter" idx="11"/>
          </p:nvPr>
        </p:nvSpPr>
        <p:spPr/>
        <p:txBody>
          <a:bodyPr/>
          <a:lstStyle/>
          <a:p>
            <a:r>
              <a:rPr lang="en-US"/>
              <a:t>GJA 2024Version III</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0CDF2E-320E-4C96-B07E-CDE69B66C57F}" type="datetime1">
              <a:rPr lang="en-US" smtClean="0"/>
              <a:t>9/3/2025</a:t>
            </a:fld>
            <a:endParaRPr lang="en-US"/>
          </a:p>
        </p:txBody>
      </p:sp>
      <p:sp>
        <p:nvSpPr>
          <p:cNvPr id="6" name="Footer Placeholder 5"/>
          <p:cNvSpPr>
            <a:spLocks noGrp="1"/>
          </p:cNvSpPr>
          <p:nvPr>
            <p:ph type="ftr" sz="quarter" idx="11"/>
          </p:nvPr>
        </p:nvSpPr>
        <p:spPr/>
        <p:txBody>
          <a:bodyPr/>
          <a:lstStyle/>
          <a:p>
            <a:r>
              <a:rPr lang="en-US"/>
              <a:t>GJA 2024Version III</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5D0A06-DD08-48D0-84FB-7AFA861656E1}" type="datetime1">
              <a:rPr lang="en-US" smtClean="0"/>
              <a:t>9/3/2025</a:t>
            </a:fld>
            <a:endParaRPr lang="en-US"/>
          </a:p>
        </p:txBody>
      </p:sp>
      <p:sp>
        <p:nvSpPr>
          <p:cNvPr id="5" name="Footer Placeholder 4"/>
          <p:cNvSpPr>
            <a:spLocks noGrp="1"/>
          </p:cNvSpPr>
          <p:nvPr>
            <p:ph type="ftr" sz="quarter" idx="11"/>
          </p:nvPr>
        </p:nvSpPr>
        <p:spPr/>
        <p:txBody>
          <a:bodyPr/>
          <a:lstStyle/>
          <a:p>
            <a:r>
              <a:rPr lang="en-US"/>
              <a:t>GJA 2024Version III</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8EFB20-2618-4646-A874-7E86D9D1B0C4}" type="datetime1">
              <a:rPr lang="en-US" smtClean="0"/>
              <a:t>9/3/2025</a:t>
            </a:fld>
            <a:endParaRPr lang="en-US"/>
          </a:p>
        </p:txBody>
      </p:sp>
      <p:sp>
        <p:nvSpPr>
          <p:cNvPr id="5" name="Footer Placeholder 4"/>
          <p:cNvSpPr>
            <a:spLocks noGrp="1"/>
          </p:cNvSpPr>
          <p:nvPr>
            <p:ph type="ftr" sz="quarter" idx="11"/>
          </p:nvPr>
        </p:nvSpPr>
        <p:spPr/>
        <p:txBody>
          <a:bodyPr/>
          <a:lstStyle/>
          <a:p>
            <a:r>
              <a:rPr lang="en-US"/>
              <a:t>GJA 2024Version III</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78B2D2-C69F-490E-BE7D-B1CB75E273FA}" type="datetime1">
              <a:rPr lang="en-US" smtClean="0"/>
              <a:t>9/3/2025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GJA 2024Version III</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9.jpeg"/><Relationship Id="rId7"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0.jpeg"/><Relationship Id="rId7"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1.png"/><Relationship Id="rId7"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2.jpeg"/><Relationship Id="rId7"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3.jpeg"/><Relationship Id="rId7"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4.png"/><Relationship Id="rId7"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5.jpeg"/><Relationship Id="rId7"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6.jpeg"/><Relationship Id="rId7"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7.jpeg"/><Relationship Id="rId7"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8.jpeg"/><Relationship Id="rId7"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9.jpeg"/><Relationship Id="rId7"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0.png"/><Relationship Id="rId7"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1.jpeg"/><Relationship Id="rId7"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2.jpeg"/><Relationship Id="rId7"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3.jpeg"/><Relationship Id="rId7"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25.svg"/><Relationship Id="rId10" Type="http://schemas.openxmlformats.org/officeDocument/2006/relationships/image" Target="../media/image8.png"/><Relationship Id="rId4" Type="http://schemas.openxmlformats.org/officeDocument/2006/relationships/image" Target="../media/image24.png"/><Relationship Id="rId9" Type="http://schemas.openxmlformats.org/officeDocument/2006/relationships/image" Target="../media/image7.jpeg"/></Relationships>
</file>

<file path=ppt/slides/_rels/slide2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6.jpeg"/><Relationship Id="rId7"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7.jpeg"/><Relationship Id="rId7"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8.jpeg"/><Relationship Id="rId7"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9.jpeg"/><Relationship Id="rId7"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18" Type="http://schemas.openxmlformats.org/officeDocument/2006/relationships/image" Target="../media/image6.jpe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17" Type="http://schemas.openxmlformats.org/officeDocument/2006/relationships/image" Target="../media/image5.png"/><Relationship Id="rId2" Type="http://schemas.openxmlformats.org/officeDocument/2006/relationships/notesSlide" Target="../notesSlides/notesSlide25.xml"/><Relationship Id="rId16" Type="http://schemas.openxmlformats.org/officeDocument/2006/relationships/image" Target="../media/image4.png"/><Relationship Id="rId20"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svg"/><Relationship Id="rId10" Type="http://schemas.openxmlformats.org/officeDocument/2006/relationships/image" Target="../media/image37.svg"/><Relationship Id="rId19" Type="http://schemas.openxmlformats.org/officeDocument/2006/relationships/image" Target="../media/image7.jpeg"/><Relationship Id="rId4" Type="http://schemas.openxmlformats.org/officeDocument/2006/relationships/image" Target="../media/image31.jpeg"/><Relationship Id="rId9" Type="http://schemas.openxmlformats.org/officeDocument/2006/relationships/image" Target="../media/image36.png"/><Relationship Id="rId14" Type="http://schemas.openxmlformats.org/officeDocument/2006/relationships/image" Target="../media/image41.png"/></Relationships>
</file>

<file path=ppt/slides/_rels/slide2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3.jpeg"/><Relationship Id="rId7"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4.png"/><Relationship Id="rId7"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5.jpeg"/><Relationship Id="rId7"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6.jpeg"/><Relationship Id="rId7"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7.png"/><Relationship Id="rId7"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8.jpeg"/><Relationship Id="rId7"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9.jpeg"/><Relationship Id="rId7"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0.jpeg"/><Relationship Id="rId7"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1.png"/><Relationship Id="rId7"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2.jpeg"/><Relationship Id="rId7"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3.png"/><Relationship Id="rId7"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2637744" y="2912280"/>
            <a:ext cx="6698784" cy="756617"/>
          </a:xfrm>
          <a:prstGeom prst="rect">
            <a:avLst/>
          </a:prstGeom>
        </p:spPr>
        <p:txBody>
          <a:bodyPr lIns="0" tIns="0" rIns="0" bIns="0" rtlCol="0" anchor="t">
            <a:spAutoFit/>
          </a:bodyPr>
          <a:lstStyle/>
          <a:p>
            <a:pPr algn="l">
              <a:lnSpc>
                <a:spcPts val="1843"/>
              </a:lnSpc>
            </a:pPr>
            <a:r>
              <a:rPr lang="en-US" sz="1900" spc="-1" dirty="0">
                <a:solidFill>
                  <a:srgbClr val="FE7F2D"/>
                </a:solidFill>
                <a:latin typeface="Arial"/>
                <a:ea typeface="Arial"/>
                <a:cs typeface="Arial"/>
                <a:sym typeface="Arial"/>
              </a:rPr>
              <a:t>CREW LEADER	</a:t>
            </a:r>
            <a:endParaRPr lang="en-US" sz="1900" spc="-1" dirty="0">
              <a:solidFill>
                <a:srgbClr val="FE7F2D"/>
              </a:solidFill>
              <a:latin typeface="Arial"/>
              <a:ea typeface="Arial"/>
              <a:cs typeface="Arial"/>
            </a:endParaRPr>
          </a:p>
          <a:p>
            <a:pPr algn="l">
              <a:lnSpc>
                <a:spcPts val="4147"/>
              </a:lnSpc>
            </a:pPr>
            <a:r>
              <a:rPr lang="en-US" sz="3800" spc="-1" dirty="0">
                <a:solidFill>
                  <a:srgbClr val="0A006A"/>
                </a:solidFill>
                <a:latin typeface="Arial"/>
                <a:ea typeface="Arial"/>
                <a:cs typeface="Arial"/>
                <a:sym typeface="Arial"/>
              </a:rPr>
              <a:t>Ongoing Training</a:t>
            </a:r>
            <a:endParaRPr lang="en-US" sz="3800" spc="-1" dirty="0">
              <a:solidFill>
                <a:srgbClr val="0A006A"/>
              </a:solidFill>
              <a:latin typeface="Arial"/>
              <a:ea typeface="Arial"/>
              <a:cs typeface="Arial"/>
            </a:endParaRPr>
          </a:p>
        </p:txBody>
      </p:sp>
      <p:sp>
        <p:nvSpPr>
          <p:cNvPr id="5" name="Freeform 5"/>
          <p:cNvSpPr/>
          <p:nvPr/>
        </p:nvSpPr>
        <p:spPr>
          <a:xfrm>
            <a:off x="2682226" y="3206976"/>
            <a:ext cx="6258401" cy="9525"/>
          </a:xfrm>
          <a:custGeom>
            <a:avLst/>
            <a:gdLst/>
            <a:ahLst/>
            <a:cxnLst/>
            <a:rect l="l" t="t" r="r" b="b"/>
            <a:pathLst>
              <a:path w="6258401" h="9525">
                <a:moveTo>
                  <a:pt x="0" y="0"/>
                </a:moveTo>
                <a:lnTo>
                  <a:pt x="6258402" y="0"/>
                </a:lnTo>
                <a:lnTo>
                  <a:pt x="6258402" y="9525"/>
                </a:lnTo>
                <a:lnTo>
                  <a:pt x="0" y="9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648576" y="2289408"/>
            <a:ext cx="1776384" cy="2162304"/>
            <a:chOff x="0" y="0"/>
            <a:chExt cx="2368512" cy="2883072"/>
          </a:xfrm>
        </p:grpSpPr>
        <p:sp>
          <p:nvSpPr>
            <p:cNvPr id="7" name="Freeform 7" descr="Weatherization logo"/>
            <p:cNvSpPr/>
            <p:nvPr/>
          </p:nvSpPr>
          <p:spPr>
            <a:xfrm>
              <a:off x="0" y="0"/>
              <a:ext cx="2368550" cy="2883027"/>
            </a:xfrm>
            <a:custGeom>
              <a:avLst/>
              <a:gdLst/>
              <a:ahLst/>
              <a:cxnLst/>
              <a:rect l="l" t="t" r="r" b="b"/>
              <a:pathLst>
                <a:path w="2368550" h="2883027">
                  <a:moveTo>
                    <a:pt x="0" y="0"/>
                  </a:moveTo>
                  <a:lnTo>
                    <a:pt x="2368550" y="0"/>
                  </a:lnTo>
                  <a:lnTo>
                    <a:pt x="2368550" y="2883027"/>
                  </a:lnTo>
                  <a:lnTo>
                    <a:pt x="0" y="2883027"/>
                  </a:lnTo>
                  <a:lnTo>
                    <a:pt x="0" y="0"/>
                  </a:lnTo>
                  <a:close/>
                </a:path>
              </a:pathLst>
            </a:custGeom>
            <a:blipFill>
              <a:blip r:embed="rId5"/>
              <a:stretch>
                <a:fillRect t="-204" r="1" b="-205"/>
              </a:stretch>
            </a:blipFill>
          </p:spPr>
        </p:sp>
      </p:grpSp>
      <p:sp>
        <p:nvSpPr>
          <p:cNvPr id="8" name="Date Placeholder 7">
            <a:extLst>
              <a:ext uri="{FF2B5EF4-FFF2-40B4-BE49-F238E27FC236}">
                <a16:creationId xmlns:a16="http://schemas.microsoft.com/office/drawing/2014/main" id="{283908E5-663D-4D17-8074-08D898CF06FD}"/>
              </a:ext>
            </a:extLst>
          </p:cNvPr>
          <p:cNvSpPr>
            <a:spLocks noGrp="1"/>
          </p:cNvSpPr>
          <p:nvPr>
            <p:ph type="dt" sz="half" idx="10"/>
          </p:nvPr>
        </p:nvSpPr>
        <p:spPr/>
        <p:txBody>
          <a:bodyPr/>
          <a:lstStyle/>
          <a:p>
            <a:fld id="{4B1AE378-392D-4E0A-993A-D44A2C6445AD}" type="datetime1">
              <a:rPr lang="en-US" smtClean="0"/>
              <a:t>9/3/2025</a:t>
            </a:fld>
            <a:endParaRPr lang="en-US"/>
          </a:p>
        </p:txBody>
      </p:sp>
      <p:pic>
        <p:nvPicPr>
          <p:cNvPr id="11" name="Picture 10" descr="A group of people wearing hardhats&#10;&#10;AI-generated content may be incorrect.">
            <a:extLst>
              <a:ext uri="{FF2B5EF4-FFF2-40B4-BE49-F238E27FC236}">
                <a16:creationId xmlns:a16="http://schemas.microsoft.com/office/drawing/2014/main" id="{F7243C09-D51F-B951-8D82-B7910D44014F}"/>
              </a:ext>
            </a:extLst>
          </p:cNvPr>
          <p:cNvPicPr>
            <a:picLocks noChangeAspect="1"/>
          </p:cNvPicPr>
          <p:nvPr/>
        </p:nvPicPr>
        <p:blipFill>
          <a:blip r:embed="rId6"/>
          <a:stretch>
            <a:fillRect/>
          </a:stretch>
        </p:blipFill>
        <p:spPr>
          <a:xfrm>
            <a:off x="8570799" y="298621"/>
            <a:ext cx="630229" cy="647133"/>
          </a:xfrm>
          <a:prstGeom prst="rect">
            <a:avLst/>
          </a:prstGeom>
          <a:ln>
            <a:noFill/>
          </a:ln>
        </p:spPr>
      </p:pic>
      <p:pic>
        <p:nvPicPr>
          <p:cNvPr id="12" name="Picture 11" descr="A green text on a black background&#10;&#10;AI-generated content may be incorrect.">
            <a:extLst>
              <a:ext uri="{FF2B5EF4-FFF2-40B4-BE49-F238E27FC236}">
                <a16:creationId xmlns:a16="http://schemas.microsoft.com/office/drawing/2014/main" id="{9CD7A005-DC9A-1B8A-776A-42D97E6FEEB4}"/>
              </a:ext>
            </a:extLst>
          </p:cNvPr>
          <p:cNvPicPr>
            <a:picLocks noChangeAspect="1"/>
          </p:cNvPicPr>
          <p:nvPr/>
        </p:nvPicPr>
        <p:blipFill>
          <a:blip r:embed="rId7"/>
          <a:stretch>
            <a:fillRect/>
          </a:stretch>
        </p:blipFill>
        <p:spPr>
          <a:xfrm>
            <a:off x="344444" y="296124"/>
            <a:ext cx="1680521" cy="519859"/>
          </a:xfrm>
          <a:prstGeom prst="rect">
            <a:avLst/>
          </a:prstGeom>
        </p:spPr>
      </p:pic>
      <p:pic>
        <p:nvPicPr>
          <p:cNvPr id="13" name="Picture 12" descr="A blue and grey logo&#10;&#10;AI-generated content may be incorrect.">
            <a:extLst>
              <a:ext uri="{FF2B5EF4-FFF2-40B4-BE49-F238E27FC236}">
                <a16:creationId xmlns:a16="http://schemas.microsoft.com/office/drawing/2014/main" id="{B002440A-B0B8-6F42-20A6-1C6726E4F0D9}"/>
              </a:ext>
            </a:extLst>
          </p:cNvPr>
          <p:cNvPicPr>
            <a:picLocks noChangeAspect="1"/>
          </p:cNvPicPr>
          <p:nvPr/>
        </p:nvPicPr>
        <p:blipFill>
          <a:blip r:embed="rId8"/>
          <a:stretch>
            <a:fillRect/>
          </a:stretch>
        </p:blipFill>
        <p:spPr>
          <a:xfrm>
            <a:off x="541710" y="6701855"/>
            <a:ext cx="1276685" cy="365119"/>
          </a:xfrm>
          <a:prstGeom prst="rect">
            <a:avLst/>
          </a:prstGeom>
          <a:ln>
            <a:noFill/>
          </a:ln>
        </p:spPr>
      </p:pic>
      <p:sp>
        <p:nvSpPr>
          <p:cNvPr id="14" name="Rectangle 13">
            <a:extLst>
              <a:ext uri="{FF2B5EF4-FFF2-40B4-BE49-F238E27FC236}">
                <a16:creationId xmlns:a16="http://schemas.microsoft.com/office/drawing/2014/main" id="{F8D6B553-8925-8242-C490-E30F037EECCC}"/>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5" name="Picture 14" descr="A black and white sign with black text&#10;&#10;AI-generated content may be incorrect.">
            <a:extLst>
              <a:ext uri="{FF2B5EF4-FFF2-40B4-BE49-F238E27FC236}">
                <a16:creationId xmlns:a16="http://schemas.microsoft.com/office/drawing/2014/main" id="{8DCEF525-1FEC-98D0-4A6F-B8B557201C9E}"/>
              </a:ext>
            </a:extLst>
          </p:cNvPr>
          <p:cNvPicPr>
            <a:picLocks noChangeAspect="1"/>
          </p:cNvPicPr>
          <p:nvPr/>
        </p:nvPicPr>
        <p:blipFill>
          <a:blip r:embed="rId9"/>
          <a:stretch>
            <a:fillRect/>
          </a:stretch>
        </p:blipFill>
        <p:spPr>
          <a:xfrm>
            <a:off x="8105113" y="6703275"/>
            <a:ext cx="422103" cy="418432"/>
          </a:xfrm>
          <a:prstGeom prst="rect">
            <a:avLst/>
          </a:prstGeom>
          <a:ln>
            <a:noFill/>
          </a:ln>
        </p:spPr>
      </p:pic>
      <p:sp>
        <p:nvSpPr>
          <p:cNvPr id="16" name="Slide Number Placeholder 2">
            <a:extLst>
              <a:ext uri="{FF2B5EF4-FFF2-40B4-BE49-F238E27FC236}">
                <a16:creationId xmlns:a16="http://schemas.microsoft.com/office/drawing/2014/main" id="{6E49D369-1BB6-5863-B2D2-7EFB857DC07C}"/>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a:t>
            </a:fld>
            <a:endParaRPr lang="en-US">
              <a:solidFill>
                <a:schemeClr val="bg1"/>
              </a:solidFill>
              <a:latin typeface="Arial"/>
            </a:endParaRPr>
          </a:p>
        </p:txBody>
      </p:sp>
      <p:pic>
        <p:nvPicPr>
          <p:cNvPr id="17" name="Picture 16" descr="A green text on a white background&#10;&#10;AI-generated content may be incorrect.">
            <a:extLst>
              <a:ext uri="{FF2B5EF4-FFF2-40B4-BE49-F238E27FC236}">
                <a16:creationId xmlns:a16="http://schemas.microsoft.com/office/drawing/2014/main" id="{269BFA91-5730-F770-CE4C-9C1D9EE1D437}"/>
              </a:ext>
            </a:extLst>
          </p:cNvPr>
          <p:cNvPicPr>
            <a:picLocks noChangeAspect="1"/>
          </p:cNvPicPr>
          <p:nvPr/>
        </p:nvPicPr>
        <p:blipFill>
          <a:blip r:embed="rId10"/>
          <a:stretch>
            <a:fillRect/>
          </a:stretch>
        </p:blipFill>
        <p:spPr>
          <a:xfrm>
            <a:off x="4295665" y="6705193"/>
            <a:ext cx="1149685" cy="285585"/>
          </a:xfrm>
          <a:prstGeom prst="rect">
            <a:avLst/>
          </a:prstGeom>
          <a:ln>
            <a:noFill/>
          </a:ln>
        </p:spPr>
      </p:pic>
      <p:sp>
        <p:nvSpPr>
          <p:cNvPr id="18" name="Footer Placeholder 1">
            <a:extLst>
              <a:ext uri="{FF2B5EF4-FFF2-40B4-BE49-F238E27FC236}">
                <a16:creationId xmlns:a16="http://schemas.microsoft.com/office/drawing/2014/main" id="{53B0FA51-A061-FC07-9F8A-7554A4F962A6}"/>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82736" y="1716036"/>
            <a:ext cx="8788128" cy="3489444"/>
          </a:xfrm>
          <a:prstGeom prst="rect">
            <a:avLst/>
          </a:prstGeom>
        </p:spPr>
        <p:txBody>
          <a:bodyPr lIns="0" tIns="0" rIns="0" bIns="0" rtlCol="0" anchor="t">
            <a:spAutoFit/>
          </a:bodyPr>
          <a:lstStyle/>
          <a:p>
            <a:pPr algn="l">
              <a:lnSpc>
                <a:spcPts val="2995"/>
              </a:lnSpc>
            </a:pPr>
            <a:r>
              <a:rPr lang="en-US" sz="2772" spc="0">
                <a:solidFill>
                  <a:srgbClr val="000066"/>
                </a:solidFill>
                <a:latin typeface="Arial"/>
                <a:ea typeface="Arial"/>
                <a:cs typeface="Arial"/>
                <a:sym typeface="Arial"/>
              </a:rPr>
              <a:t>By attending this session, participants will be able to:</a:t>
            </a:r>
          </a:p>
          <a:p>
            <a:pPr marL="497087" lvl="2" indent="-165696" algn="l">
              <a:lnSpc>
                <a:spcPts val="2763"/>
              </a:lnSpc>
              <a:buFont typeface="Arial"/>
              <a:buChar char="⚬"/>
            </a:pPr>
            <a:r>
              <a:rPr lang="en-US" sz="2558" spc="0">
                <a:solidFill>
                  <a:srgbClr val="0070C0"/>
                </a:solidFill>
                <a:latin typeface="Arial"/>
                <a:ea typeface="Arial"/>
                <a:cs typeface="Arial"/>
                <a:sym typeface="Arial"/>
              </a:rPr>
              <a:t>Explain basic adult learning theory.</a:t>
            </a:r>
          </a:p>
          <a:p>
            <a:pPr marL="497087" lvl="2" indent="-165696" algn="l">
              <a:lnSpc>
                <a:spcPts val="2763"/>
              </a:lnSpc>
              <a:buFont typeface="Arial"/>
              <a:buChar char="⚬"/>
            </a:pPr>
            <a:r>
              <a:rPr lang="en-US" sz="2558" spc="0">
                <a:solidFill>
                  <a:srgbClr val="0070C0"/>
                </a:solidFill>
                <a:latin typeface="Arial"/>
                <a:ea typeface="Arial"/>
                <a:cs typeface="Arial"/>
                <a:sym typeface="Arial"/>
              </a:rPr>
              <a:t>Discuss one-on-one training scenarios.</a:t>
            </a:r>
          </a:p>
          <a:p>
            <a:pPr marL="497087" lvl="2" indent="-165696" algn="l">
              <a:lnSpc>
                <a:spcPts val="2763"/>
              </a:lnSpc>
              <a:buFont typeface="Arial"/>
              <a:buChar char="⚬"/>
            </a:pPr>
            <a:r>
              <a:rPr lang="en-US" sz="2558" spc="0">
                <a:solidFill>
                  <a:srgbClr val="0070C0"/>
                </a:solidFill>
                <a:latin typeface="Arial"/>
                <a:ea typeface="Arial"/>
                <a:cs typeface="Arial"/>
                <a:sym typeface="Arial"/>
              </a:rPr>
              <a:t>Demonstrate group problem solving.</a:t>
            </a:r>
          </a:p>
          <a:p>
            <a:pPr marL="497087" lvl="2" indent="-165696" algn="l">
              <a:lnSpc>
                <a:spcPts val="2763"/>
              </a:lnSpc>
            </a:pPr>
            <a:endParaRPr lang="en-US" sz="2558" spc="0">
              <a:solidFill>
                <a:srgbClr val="0070C0"/>
              </a:solidFill>
              <a:latin typeface="Arial"/>
              <a:ea typeface="Arial"/>
              <a:cs typeface="Arial"/>
              <a:sym typeface="Arial"/>
            </a:endParaRPr>
          </a:p>
        </p:txBody>
      </p:sp>
      <p:sp>
        <p:nvSpPr>
          <p:cNvPr id="5" name="TextBox 5"/>
          <p:cNvSpPr txBox="1"/>
          <p:nvPr/>
        </p:nvSpPr>
        <p:spPr>
          <a:xfrm>
            <a:off x="761520" y="1132858"/>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Learning Objectives</a:t>
            </a:r>
            <a:endParaRPr lang="en-US" sz="2950" b="1" spc="-1" dirty="0">
              <a:solidFill>
                <a:srgbClr val="0070C0"/>
              </a:solidFill>
              <a:latin typeface="Arial"/>
              <a:ea typeface="Arial"/>
              <a:cs typeface="Arial"/>
            </a:endParaRPr>
          </a:p>
        </p:txBody>
      </p:sp>
      <p:sp>
        <p:nvSpPr>
          <p:cNvPr id="7" name="Date Placeholder 6">
            <a:extLst>
              <a:ext uri="{FF2B5EF4-FFF2-40B4-BE49-F238E27FC236}">
                <a16:creationId xmlns:a16="http://schemas.microsoft.com/office/drawing/2014/main" id="{DF617832-2A69-40C5-89BA-68CB1736AF1A}"/>
              </a:ext>
            </a:extLst>
          </p:cNvPr>
          <p:cNvSpPr>
            <a:spLocks noGrp="1"/>
          </p:cNvSpPr>
          <p:nvPr>
            <p:ph type="dt" sz="half" idx="10"/>
          </p:nvPr>
        </p:nvSpPr>
        <p:spPr/>
        <p:txBody>
          <a:bodyPr/>
          <a:lstStyle/>
          <a:p>
            <a:fld id="{F69D80B1-3BAF-4B04-9E70-67D523C35218}" type="datetime1">
              <a:rPr lang="en-US" smtClean="0"/>
              <a:t>9/3/2025</a:t>
            </a:fld>
            <a:endParaRPr lang="en-US"/>
          </a:p>
        </p:txBody>
      </p:sp>
      <p:pic>
        <p:nvPicPr>
          <p:cNvPr id="10" name="Picture 9" descr="A group of people wearing hardhats&#10;&#10;AI-generated content may be incorrect.">
            <a:extLst>
              <a:ext uri="{FF2B5EF4-FFF2-40B4-BE49-F238E27FC236}">
                <a16:creationId xmlns:a16="http://schemas.microsoft.com/office/drawing/2014/main" id="{6BAFCE47-69B5-AEDD-5EE6-8DF607410AAB}"/>
              </a:ext>
            </a:extLst>
          </p:cNvPr>
          <p:cNvPicPr>
            <a:picLocks noChangeAspect="1"/>
          </p:cNvPicPr>
          <p:nvPr/>
        </p:nvPicPr>
        <p:blipFill>
          <a:blip r:embed="rId3"/>
          <a:stretch>
            <a:fillRect/>
          </a:stretch>
        </p:blipFill>
        <p:spPr>
          <a:xfrm>
            <a:off x="7869193" y="298621"/>
            <a:ext cx="815547" cy="803190"/>
          </a:xfrm>
          <a:prstGeom prst="rect">
            <a:avLst/>
          </a:prstGeom>
          <a:ln>
            <a:noFill/>
          </a:ln>
        </p:spPr>
      </p:pic>
      <p:pic>
        <p:nvPicPr>
          <p:cNvPr id="11" name="Picture 10" descr="A green text on a black background&#10;&#10;AI-generated content may be incorrect.">
            <a:extLst>
              <a:ext uri="{FF2B5EF4-FFF2-40B4-BE49-F238E27FC236}">
                <a16:creationId xmlns:a16="http://schemas.microsoft.com/office/drawing/2014/main" id="{22EA272B-5470-DAD8-E42A-C7855F1AC3A2}"/>
              </a:ext>
            </a:extLst>
          </p:cNvPr>
          <p:cNvPicPr>
            <a:picLocks noChangeAspect="1"/>
          </p:cNvPicPr>
          <p:nvPr/>
        </p:nvPicPr>
        <p:blipFill>
          <a:blip r:embed="rId4"/>
          <a:stretch>
            <a:fillRect/>
          </a:stretch>
        </p:blipFill>
        <p:spPr>
          <a:xfrm>
            <a:off x="344444" y="296124"/>
            <a:ext cx="1680521" cy="519859"/>
          </a:xfrm>
          <a:prstGeom prst="rect">
            <a:avLst/>
          </a:prstGeom>
        </p:spPr>
      </p:pic>
      <p:pic>
        <p:nvPicPr>
          <p:cNvPr id="12" name="Picture 11" descr="A blue and grey logo&#10;&#10;AI-generated content may be incorrect.">
            <a:extLst>
              <a:ext uri="{FF2B5EF4-FFF2-40B4-BE49-F238E27FC236}">
                <a16:creationId xmlns:a16="http://schemas.microsoft.com/office/drawing/2014/main" id="{5019EDDE-FED4-A993-7D51-9C6D93290BEE}"/>
              </a:ext>
            </a:extLst>
          </p:cNvPr>
          <p:cNvPicPr>
            <a:picLocks noChangeAspect="1"/>
          </p:cNvPicPr>
          <p:nvPr/>
        </p:nvPicPr>
        <p:blipFill>
          <a:blip r:embed="rId5"/>
          <a:stretch>
            <a:fillRect/>
          </a:stretch>
        </p:blipFill>
        <p:spPr>
          <a:xfrm>
            <a:off x="541710" y="6701855"/>
            <a:ext cx="1276685" cy="365119"/>
          </a:xfrm>
          <a:prstGeom prst="rect">
            <a:avLst/>
          </a:prstGeom>
          <a:ln>
            <a:noFill/>
          </a:ln>
        </p:spPr>
      </p:pic>
      <p:sp>
        <p:nvSpPr>
          <p:cNvPr id="13" name="Rectangle 12">
            <a:extLst>
              <a:ext uri="{FF2B5EF4-FFF2-40B4-BE49-F238E27FC236}">
                <a16:creationId xmlns:a16="http://schemas.microsoft.com/office/drawing/2014/main" id="{A8E23BDD-7E7E-AEE0-4BF8-01ACAFE09578}"/>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4" name="Picture 13" descr="A black and white sign with black text&#10;&#10;AI-generated content may be incorrect.">
            <a:extLst>
              <a:ext uri="{FF2B5EF4-FFF2-40B4-BE49-F238E27FC236}">
                <a16:creationId xmlns:a16="http://schemas.microsoft.com/office/drawing/2014/main" id="{BE504FB9-65A5-5D51-E1AB-C7D426A1509A}"/>
              </a:ext>
            </a:extLst>
          </p:cNvPr>
          <p:cNvPicPr>
            <a:picLocks noChangeAspect="1"/>
          </p:cNvPicPr>
          <p:nvPr/>
        </p:nvPicPr>
        <p:blipFill>
          <a:blip r:embed="rId6"/>
          <a:stretch>
            <a:fillRect/>
          </a:stretch>
        </p:blipFill>
        <p:spPr>
          <a:xfrm>
            <a:off x="8105113" y="6703275"/>
            <a:ext cx="422103" cy="418432"/>
          </a:xfrm>
          <a:prstGeom prst="rect">
            <a:avLst/>
          </a:prstGeom>
          <a:ln>
            <a:noFill/>
          </a:ln>
        </p:spPr>
      </p:pic>
      <p:sp>
        <p:nvSpPr>
          <p:cNvPr id="15" name="Slide Number Placeholder 2">
            <a:extLst>
              <a:ext uri="{FF2B5EF4-FFF2-40B4-BE49-F238E27FC236}">
                <a16:creationId xmlns:a16="http://schemas.microsoft.com/office/drawing/2014/main" id="{4A4A2308-EA97-2F45-1E15-C5720E2CA034}"/>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a:t>
            </a:fld>
            <a:endParaRPr lang="en-US">
              <a:solidFill>
                <a:schemeClr val="bg1"/>
              </a:solidFill>
              <a:latin typeface="Arial"/>
            </a:endParaRPr>
          </a:p>
        </p:txBody>
      </p:sp>
      <p:pic>
        <p:nvPicPr>
          <p:cNvPr id="16" name="Picture 15" descr="A green text on a white background&#10;&#10;AI-generated content may be incorrect.">
            <a:extLst>
              <a:ext uri="{FF2B5EF4-FFF2-40B4-BE49-F238E27FC236}">
                <a16:creationId xmlns:a16="http://schemas.microsoft.com/office/drawing/2014/main" id="{76B8F81E-6755-280E-ED44-1313CA57A29A}"/>
              </a:ext>
            </a:extLst>
          </p:cNvPr>
          <p:cNvPicPr>
            <a:picLocks noChangeAspect="1"/>
          </p:cNvPicPr>
          <p:nvPr/>
        </p:nvPicPr>
        <p:blipFill>
          <a:blip r:embed="rId7"/>
          <a:stretch>
            <a:fillRect/>
          </a:stretch>
        </p:blipFill>
        <p:spPr>
          <a:xfrm>
            <a:off x="4295665" y="6705193"/>
            <a:ext cx="1149685" cy="285585"/>
          </a:xfrm>
          <a:prstGeom prst="rect">
            <a:avLst/>
          </a:prstGeom>
          <a:ln>
            <a:noFill/>
          </a:ln>
        </p:spPr>
      </p:pic>
      <p:sp>
        <p:nvSpPr>
          <p:cNvPr id="17" name="Footer Placeholder 1">
            <a:extLst>
              <a:ext uri="{FF2B5EF4-FFF2-40B4-BE49-F238E27FC236}">
                <a16:creationId xmlns:a16="http://schemas.microsoft.com/office/drawing/2014/main" id="{D73C33A6-E36D-4F25-A1B8-AE22486FF7C0}"/>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79120" y="1714116"/>
            <a:ext cx="8595360" cy="3671844"/>
          </a:xfrm>
          <a:prstGeom prst="rect">
            <a:avLst/>
          </a:prstGeom>
        </p:spPr>
        <p:txBody>
          <a:bodyPr lIns="0" tIns="0" rIns="0" bIns="0" rtlCol="0" anchor="t">
            <a:spAutoFit/>
          </a:bodyPr>
          <a:lstStyle/>
          <a:p>
            <a:pPr algn="l">
              <a:lnSpc>
                <a:spcPts val="2995"/>
              </a:lnSpc>
            </a:pPr>
            <a:r>
              <a:rPr lang="en-US" sz="2772" spc="0">
                <a:solidFill>
                  <a:srgbClr val="000066"/>
                </a:solidFill>
                <a:latin typeface="Arial"/>
                <a:ea typeface="Arial"/>
                <a:cs typeface="Arial"/>
                <a:sym typeface="Arial"/>
              </a:rPr>
              <a:t>Requirements include: </a:t>
            </a:r>
          </a:p>
          <a:p>
            <a:pPr marL="473471" lvl="2" indent="-157824" algn="l">
              <a:lnSpc>
                <a:spcPts val="2763"/>
              </a:lnSpc>
              <a:buFont typeface="Arial"/>
              <a:buChar char="⚬"/>
            </a:pPr>
            <a:r>
              <a:rPr lang="en-US" sz="2558" spc="0">
                <a:solidFill>
                  <a:srgbClr val="0070C0"/>
                </a:solidFill>
                <a:latin typeface="Arial"/>
                <a:ea typeface="Arial"/>
                <a:cs typeface="Arial"/>
                <a:sym typeface="Arial"/>
              </a:rPr>
              <a:t>A trusting environment</a:t>
            </a:r>
          </a:p>
          <a:p>
            <a:pPr marL="473471" lvl="2" indent="-157824" algn="l">
              <a:lnSpc>
                <a:spcPts val="2763"/>
              </a:lnSpc>
              <a:buFont typeface="Arial"/>
              <a:buChar char="⚬"/>
            </a:pPr>
            <a:r>
              <a:rPr lang="en-US" sz="2558" spc="0">
                <a:solidFill>
                  <a:srgbClr val="0070C0"/>
                </a:solidFill>
                <a:latin typeface="Arial"/>
                <a:ea typeface="Arial"/>
                <a:cs typeface="Arial"/>
                <a:sym typeface="Arial"/>
              </a:rPr>
              <a:t>Mutual respect</a:t>
            </a:r>
          </a:p>
          <a:p>
            <a:pPr marL="473471" lvl="2" indent="-157824" algn="l">
              <a:lnSpc>
                <a:spcPts val="2763"/>
              </a:lnSpc>
              <a:buFont typeface="Arial"/>
              <a:buChar char="⚬"/>
            </a:pPr>
            <a:r>
              <a:rPr lang="en-US" sz="2558" spc="0">
                <a:solidFill>
                  <a:srgbClr val="0070C0"/>
                </a:solidFill>
                <a:latin typeface="Arial"/>
                <a:ea typeface="Arial"/>
                <a:cs typeface="Arial"/>
                <a:sym typeface="Arial"/>
              </a:rPr>
              <a:t>Freedom to experiment</a:t>
            </a:r>
          </a:p>
          <a:p>
            <a:pPr marL="473471" lvl="2" indent="-157824" algn="l">
              <a:lnSpc>
                <a:spcPts val="2763"/>
              </a:lnSpc>
              <a:buFont typeface="Arial"/>
              <a:buChar char="⚬"/>
            </a:pPr>
            <a:r>
              <a:rPr lang="en-US" sz="2558" spc="0">
                <a:solidFill>
                  <a:srgbClr val="0070C0"/>
                </a:solidFill>
                <a:latin typeface="Arial"/>
                <a:ea typeface="Arial"/>
                <a:cs typeface="Arial"/>
                <a:sym typeface="Arial"/>
              </a:rPr>
              <a:t>Pacing</a:t>
            </a:r>
          </a:p>
          <a:p>
            <a:pPr marL="473471" lvl="2" indent="-157824" algn="l">
              <a:lnSpc>
                <a:spcPts val="2763"/>
              </a:lnSpc>
              <a:buFont typeface="Arial"/>
              <a:buChar char="⚬"/>
            </a:pPr>
            <a:r>
              <a:rPr lang="en-US" sz="2558" spc="0">
                <a:solidFill>
                  <a:srgbClr val="0070C0"/>
                </a:solidFill>
                <a:latin typeface="Arial"/>
                <a:ea typeface="Arial"/>
                <a:cs typeface="Arial"/>
                <a:sym typeface="Arial"/>
              </a:rPr>
              <a:t>Active involvement</a:t>
            </a:r>
          </a:p>
          <a:p>
            <a:pPr marL="473471" lvl="2" indent="-157824" algn="l">
              <a:lnSpc>
                <a:spcPts val="2763"/>
              </a:lnSpc>
              <a:buFont typeface="Arial"/>
              <a:buChar char="⚬"/>
            </a:pPr>
            <a:r>
              <a:rPr lang="en-US" sz="2558" spc="0">
                <a:solidFill>
                  <a:srgbClr val="0070C0"/>
                </a:solidFill>
                <a:latin typeface="Arial"/>
                <a:ea typeface="Arial"/>
                <a:cs typeface="Arial"/>
                <a:sym typeface="Arial"/>
              </a:rPr>
              <a:t>Feedback</a:t>
            </a:r>
          </a:p>
          <a:p>
            <a:pPr marL="473471" lvl="2" indent="-157824" algn="l">
              <a:lnSpc>
                <a:spcPts val="2763"/>
              </a:lnSpc>
            </a:pPr>
            <a:endParaRPr lang="en-US" sz="2558" spc="0">
              <a:solidFill>
                <a:srgbClr val="0070C0"/>
              </a:solidFill>
              <a:latin typeface="Arial"/>
              <a:ea typeface="Arial"/>
              <a:cs typeface="Arial"/>
              <a:sym typeface="Arial"/>
            </a:endParaRPr>
          </a:p>
        </p:txBody>
      </p:sp>
      <p:sp>
        <p:nvSpPr>
          <p:cNvPr id="5" name="TextBox 5"/>
          <p:cNvSpPr txBox="1"/>
          <p:nvPr/>
        </p:nvSpPr>
        <p:spPr>
          <a:xfrm>
            <a:off x="761520" y="1026532"/>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Adult Learning</a:t>
            </a:r>
            <a:endParaRPr lang="en-US" sz="2950" b="1" spc="-1" dirty="0">
              <a:solidFill>
                <a:srgbClr val="0070C0"/>
              </a:solidFill>
              <a:latin typeface="Arial"/>
              <a:ea typeface="Arial"/>
              <a:cs typeface="Arial"/>
            </a:endParaRPr>
          </a:p>
        </p:txBody>
      </p:sp>
      <p:sp>
        <p:nvSpPr>
          <p:cNvPr id="6" name="Date Placeholder 5">
            <a:extLst>
              <a:ext uri="{FF2B5EF4-FFF2-40B4-BE49-F238E27FC236}">
                <a16:creationId xmlns:a16="http://schemas.microsoft.com/office/drawing/2014/main" id="{392AC6FF-838D-4119-8C6D-EDBE6C76F08D}"/>
              </a:ext>
            </a:extLst>
          </p:cNvPr>
          <p:cNvSpPr>
            <a:spLocks noGrp="1"/>
          </p:cNvSpPr>
          <p:nvPr>
            <p:ph type="dt" sz="half" idx="10"/>
          </p:nvPr>
        </p:nvSpPr>
        <p:spPr/>
        <p:txBody>
          <a:bodyPr/>
          <a:lstStyle/>
          <a:p>
            <a:fld id="{1BDDA3F9-451D-4BB8-9933-4A3B42AA1434}" type="datetime1">
              <a:rPr lang="en-US" smtClean="0"/>
              <a:t>9/3/2025</a:t>
            </a:fld>
            <a:endParaRPr lang="en-US"/>
          </a:p>
        </p:txBody>
      </p:sp>
      <p:pic>
        <p:nvPicPr>
          <p:cNvPr id="9" name="Picture 8" descr="A group of people wearing hardhats&#10;&#10;AI-generated content may be incorrect.">
            <a:extLst>
              <a:ext uri="{FF2B5EF4-FFF2-40B4-BE49-F238E27FC236}">
                <a16:creationId xmlns:a16="http://schemas.microsoft.com/office/drawing/2014/main" id="{3C64A325-3E20-96C8-A409-7340487A15E2}"/>
              </a:ext>
            </a:extLst>
          </p:cNvPr>
          <p:cNvPicPr>
            <a:picLocks noChangeAspect="1"/>
          </p:cNvPicPr>
          <p:nvPr/>
        </p:nvPicPr>
        <p:blipFill>
          <a:blip r:embed="rId3"/>
          <a:stretch>
            <a:fillRect/>
          </a:stretch>
        </p:blipFill>
        <p:spPr>
          <a:xfrm>
            <a:off x="7869193" y="298621"/>
            <a:ext cx="815547" cy="803190"/>
          </a:xfrm>
          <a:prstGeom prst="rect">
            <a:avLst/>
          </a:prstGeom>
          <a:ln>
            <a:noFill/>
          </a:ln>
        </p:spPr>
      </p:pic>
      <p:pic>
        <p:nvPicPr>
          <p:cNvPr id="10" name="Picture 9" descr="A green text on a black background&#10;&#10;AI-generated content may be incorrect.">
            <a:extLst>
              <a:ext uri="{FF2B5EF4-FFF2-40B4-BE49-F238E27FC236}">
                <a16:creationId xmlns:a16="http://schemas.microsoft.com/office/drawing/2014/main" id="{EC65BF37-C355-7C06-0B0C-39D9FE83898D}"/>
              </a:ext>
            </a:extLst>
          </p:cNvPr>
          <p:cNvPicPr>
            <a:picLocks noChangeAspect="1"/>
          </p:cNvPicPr>
          <p:nvPr/>
        </p:nvPicPr>
        <p:blipFill>
          <a:blip r:embed="rId4"/>
          <a:stretch>
            <a:fillRect/>
          </a:stretch>
        </p:blipFill>
        <p:spPr>
          <a:xfrm>
            <a:off x="344444" y="296124"/>
            <a:ext cx="1680521" cy="519859"/>
          </a:xfrm>
          <a:prstGeom prst="rect">
            <a:avLst/>
          </a:prstGeom>
        </p:spPr>
      </p:pic>
      <p:pic>
        <p:nvPicPr>
          <p:cNvPr id="11" name="Picture 10" descr="A blue and grey logo&#10;&#10;AI-generated content may be incorrect.">
            <a:extLst>
              <a:ext uri="{FF2B5EF4-FFF2-40B4-BE49-F238E27FC236}">
                <a16:creationId xmlns:a16="http://schemas.microsoft.com/office/drawing/2014/main" id="{533CD466-D54E-C412-405D-AB94360F233B}"/>
              </a:ext>
            </a:extLst>
          </p:cNvPr>
          <p:cNvPicPr>
            <a:picLocks noChangeAspect="1"/>
          </p:cNvPicPr>
          <p:nvPr/>
        </p:nvPicPr>
        <p:blipFill>
          <a:blip r:embed="rId5"/>
          <a:stretch>
            <a:fillRect/>
          </a:stretch>
        </p:blipFill>
        <p:spPr>
          <a:xfrm>
            <a:off x="541710" y="6701855"/>
            <a:ext cx="1276685" cy="365119"/>
          </a:xfrm>
          <a:prstGeom prst="rect">
            <a:avLst/>
          </a:prstGeom>
          <a:ln>
            <a:noFill/>
          </a:ln>
        </p:spPr>
      </p:pic>
      <p:sp>
        <p:nvSpPr>
          <p:cNvPr id="12" name="Rectangle 11">
            <a:extLst>
              <a:ext uri="{FF2B5EF4-FFF2-40B4-BE49-F238E27FC236}">
                <a16:creationId xmlns:a16="http://schemas.microsoft.com/office/drawing/2014/main" id="{9155F64C-BD16-15F5-B4DC-EC03A92DD169}"/>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3" name="Picture 12" descr="A black and white sign with black text&#10;&#10;AI-generated content may be incorrect.">
            <a:extLst>
              <a:ext uri="{FF2B5EF4-FFF2-40B4-BE49-F238E27FC236}">
                <a16:creationId xmlns:a16="http://schemas.microsoft.com/office/drawing/2014/main" id="{15DB1152-0551-366D-E54D-140CA69F78C9}"/>
              </a:ext>
            </a:extLst>
          </p:cNvPr>
          <p:cNvPicPr>
            <a:picLocks noChangeAspect="1"/>
          </p:cNvPicPr>
          <p:nvPr/>
        </p:nvPicPr>
        <p:blipFill>
          <a:blip r:embed="rId6"/>
          <a:stretch>
            <a:fillRect/>
          </a:stretch>
        </p:blipFill>
        <p:spPr>
          <a:xfrm>
            <a:off x="8105113" y="6703275"/>
            <a:ext cx="422103" cy="418432"/>
          </a:xfrm>
          <a:prstGeom prst="rect">
            <a:avLst/>
          </a:prstGeom>
          <a:ln>
            <a:noFill/>
          </a:ln>
        </p:spPr>
      </p:pic>
      <p:sp>
        <p:nvSpPr>
          <p:cNvPr id="14" name="Slide Number Placeholder 2">
            <a:extLst>
              <a:ext uri="{FF2B5EF4-FFF2-40B4-BE49-F238E27FC236}">
                <a16:creationId xmlns:a16="http://schemas.microsoft.com/office/drawing/2014/main" id="{544E434E-BEAF-EC2B-6820-2094B17C7184}"/>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a:t>
            </a:fld>
            <a:endParaRPr lang="en-US">
              <a:solidFill>
                <a:schemeClr val="bg1"/>
              </a:solidFill>
              <a:latin typeface="Arial"/>
            </a:endParaRPr>
          </a:p>
        </p:txBody>
      </p:sp>
      <p:pic>
        <p:nvPicPr>
          <p:cNvPr id="15" name="Picture 14" descr="A green text on a white background&#10;&#10;AI-generated content may be incorrect.">
            <a:extLst>
              <a:ext uri="{FF2B5EF4-FFF2-40B4-BE49-F238E27FC236}">
                <a16:creationId xmlns:a16="http://schemas.microsoft.com/office/drawing/2014/main" id="{20F2CAD9-36F0-6329-7E5C-49995AD20677}"/>
              </a:ext>
            </a:extLst>
          </p:cNvPr>
          <p:cNvPicPr>
            <a:picLocks noChangeAspect="1"/>
          </p:cNvPicPr>
          <p:nvPr/>
        </p:nvPicPr>
        <p:blipFill>
          <a:blip r:embed="rId7"/>
          <a:stretch>
            <a:fillRect/>
          </a:stretch>
        </p:blipFill>
        <p:spPr>
          <a:xfrm>
            <a:off x="4295665" y="6705193"/>
            <a:ext cx="1149685" cy="285585"/>
          </a:xfrm>
          <a:prstGeom prst="rect">
            <a:avLst/>
          </a:prstGeom>
          <a:ln>
            <a:noFill/>
          </a:ln>
        </p:spPr>
      </p:pic>
      <p:sp>
        <p:nvSpPr>
          <p:cNvPr id="16" name="Footer Placeholder 1">
            <a:extLst>
              <a:ext uri="{FF2B5EF4-FFF2-40B4-BE49-F238E27FC236}">
                <a16:creationId xmlns:a16="http://schemas.microsoft.com/office/drawing/2014/main" id="{66AF5CCC-6DFD-497A-E6E6-B548B8B3987E}"/>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3828" y="1104989"/>
            <a:ext cx="7963680"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At the Training Sight</a:t>
            </a:r>
            <a:endParaRPr lang="en-US" sz="2950" b="1" spc="-1" dirty="0">
              <a:solidFill>
                <a:srgbClr val="0070C0"/>
              </a:solidFill>
              <a:latin typeface="Arial"/>
              <a:ea typeface="Arial"/>
              <a:cs typeface="Arial"/>
            </a:endParaRPr>
          </a:p>
        </p:txBody>
      </p:sp>
      <p:sp>
        <p:nvSpPr>
          <p:cNvPr id="5" name="TextBox 5"/>
          <p:cNvSpPr txBox="1"/>
          <p:nvPr/>
        </p:nvSpPr>
        <p:spPr>
          <a:xfrm>
            <a:off x="7174800" y="5775762"/>
            <a:ext cx="2502240" cy="389406"/>
          </a:xfrm>
          <a:prstGeom prst="rect">
            <a:avLst/>
          </a:prstGeom>
        </p:spPr>
        <p:txBody>
          <a:bodyPr lIns="0" tIns="0" rIns="0" bIns="0" rtlCol="0" anchor="t">
            <a:spAutoFit/>
          </a:bodyPr>
          <a:lstStyle/>
          <a:p>
            <a:pPr algn="l">
              <a:lnSpc>
                <a:spcPts val="1279"/>
              </a:lnSpc>
            </a:pPr>
            <a:r>
              <a:rPr lang="en-US" sz="1066" i="1" spc="-1">
                <a:solidFill>
                  <a:srgbClr val="FFFFFF"/>
                </a:solidFill>
                <a:latin typeface="Arial Italics"/>
                <a:ea typeface="Arial Italics"/>
                <a:cs typeface="Arial Italics"/>
                <a:sym typeface="Arial Italics"/>
              </a:rPr>
              <a:t>Photo Source: US Department of Energy</a:t>
            </a:r>
          </a:p>
        </p:txBody>
      </p:sp>
      <p:grpSp>
        <p:nvGrpSpPr>
          <p:cNvPr id="6" name="Group 6"/>
          <p:cNvGrpSpPr/>
          <p:nvPr/>
        </p:nvGrpSpPr>
        <p:grpSpPr>
          <a:xfrm>
            <a:off x="1585230" y="1662756"/>
            <a:ext cx="6581766" cy="4509475"/>
            <a:chOff x="765544" y="552893"/>
            <a:chExt cx="8775688" cy="6012633"/>
          </a:xfrm>
        </p:grpSpPr>
        <p:sp>
          <p:nvSpPr>
            <p:cNvPr id="7" name="Freeform 7" descr="Photo of technicians performing weatherization activities on a mobile home."/>
            <p:cNvSpPr/>
            <p:nvPr/>
          </p:nvSpPr>
          <p:spPr>
            <a:xfrm>
              <a:off x="765544" y="552893"/>
              <a:ext cx="8775688" cy="6012633"/>
            </a:xfrm>
            <a:custGeom>
              <a:avLst/>
              <a:gdLst/>
              <a:ahLst/>
              <a:cxnLst/>
              <a:rect l="l" t="t" r="r" b="b"/>
              <a:pathLst>
                <a:path w="9513951" h="7134225">
                  <a:moveTo>
                    <a:pt x="0" y="0"/>
                  </a:moveTo>
                  <a:lnTo>
                    <a:pt x="9513951" y="0"/>
                  </a:lnTo>
                  <a:lnTo>
                    <a:pt x="9513951" y="7134225"/>
                  </a:lnTo>
                  <a:lnTo>
                    <a:pt x="0" y="7134225"/>
                  </a:lnTo>
                  <a:lnTo>
                    <a:pt x="0" y="0"/>
                  </a:lnTo>
                  <a:close/>
                </a:path>
              </a:pathLst>
            </a:custGeom>
            <a:blipFill>
              <a:blip r:embed="rId3"/>
              <a:stretch>
                <a:fillRect t="-222" b="-222"/>
              </a:stretch>
            </a:blipFill>
          </p:spPr>
        </p:sp>
      </p:grpSp>
      <p:sp>
        <p:nvSpPr>
          <p:cNvPr id="8" name="TextBox 8"/>
          <p:cNvSpPr txBox="1"/>
          <p:nvPr/>
        </p:nvSpPr>
        <p:spPr>
          <a:xfrm>
            <a:off x="1376784" y="6505746"/>
            <a:ext cx="3559008" cy="210462"/>
          </a:xfrm>
          <a:prstGeom prst="rect">
            <a:avLst/>
          </a:prstGeom>
        </p:spPr>
        <p:txBody>
          <a:bodyPr lIns="0" tIns="0" rIns="0" bIns="0" rtlCol="0" anchor="t">
            <a:spAutoFit/>
          </a:bodyPr>
          <a:lstStyle/>
          <a:p>
            <a:pPr algn="l">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9" name="Date Placeholder 8">
            <a:extLst>
              <a:ext uri="{FF2B5EF4-FFF2-40B4-BE49-F238E27FC236}">
                <a16:creationId xmlns:a16="http://schemas.microsoft.com/office/drawing/2014/main" id="{AA21E4C9-9019-4F59-B25F-6580F5E49435}"/>
              </a:ext>
            </a:extLst>
          </p:cNvPr>
          <p:cNvSpPr>
            <a:spLocks noGrp="1"/>
          </p:cNvSpPr>
          <p:nvPr>
            <p:ph type="dt" sz="half" idx="10"/>
          </p:nvPr>
        </p:nvSpPr>
        <p:spPr/>
        <p:txBody>
          <a:bodyPr/>
          <a:lstStyle/>
          <a:p>
            <a:fld id="{3020F411-475B-4FFF-8AED-5EB11C00FB99}"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E2CF9B56-4AD2-800F-410D-C10D59D28DFA}"/>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3" name="Picture 12" descr="A green text on a black background&#10;&#10;AI-generated content may be incorrect.">
            <a:extLst>
              <a:ext uri="{FF2B5EF4-FFF2-40B4-BE49-F238E27FC236}">
                <a16:creationId xmlns:a16="http://schemas.microsoft.com/office/drawing/2014/main" id="{BA6BD212-C047-56EC-23C3-044A69CCA8CA}"/>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4" name="Picture 13" descr="A blue and grey logo&#10;&#10;AI-generated content may be incorrect.">
            <a:extLst>
              <a:ext uri="{FF2B5EF4-FFF2-40B4-BE49-F238E27FC236}">
                <a16:creationId xmlns:a16="http://schemas.microsoft.com/office/drawing/2014/main" id="{F1613461-C0E4-C8F6-CB9F-392DEE18B333}"/>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5" name="Rectangle 14">
            <a:extLst>
              <a:ext uri="{FF2B5EF4-FFF2-40B4-BE49-F238E27FC236}">
                <a16:creationId xmlns:a16="http://schemas.microsoft.com/office/drawing/2014/main" id="{9CC9A116-DFA6-FF34-9EE4-FBDDF1965705}"/>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6" name="Picture 15" descr="A black and white sign with black text&#10;&#10;AI-generated content may be incorrect.">
            <a:extLst>
              <a:ext uri="{FF2B5EF4-FFF2-40B4-BE49-F238E27FC236}">
                <a16:creationId xmlns:a16="http://schemas.microsoft.com/office/drawing/2014/main" id="{6DDEB038-EE97-C374-6A94-F92F07D7A51D}"/>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17" name="Slide Number Placeholder 2">
            <a:extLst>
              <a:ext uri="{FF2B5EF4-FFF2-40B4-BE49-F238E27FC236}">
                <a16:creationId xmlns:a16="http://schemas.microsoft.com/office/drawing/2014/main" id="{06B531B8-0AAA-B00B-6B9D-4ADCE3F563E1}"/>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4</a:t>
            </a:fld>
            <a:endParaRPr lang="en-US">
              <a:solidFill>
                <a:schemeClr val="bg1"/>
              </a:solidFill>
              <a:latin typeface="Arial"/>
            </a:endParaRPr>
          </a:p>
        </p:txBody>
      </p:sp>
      <p:pic>
        <p:nvPicPr>
          <p:cNvPr id="18" name="Picture 17" descr="A green text on a white background&#10;&#10;AI-generated content may be incorrect.">
            <a:extLst>
              <a:ext uri="{FF2B5EF4-FFF2-40B4-BE49-F238E27FC236}">
                <a16:creationId xmlns:a16="http://schemas.microsoft.com/office/drawing/2014/main" id="{AB53EF60-9A09-AA8C-97A5-FCA2303E54A0}"/>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19" name="Footer Placeholder 1">
            <a:extLst>
              <a:ext uri="{FF2B5EF4-FFF2-40B4-BE49-F238E27FC236}">
                <a16:creationId xmlns:a16="http://schemas.microsoft.com/office/drawing/2014/main" id="{2781C80C-FB7A-2B35-7520-4333FDD0C192}"/>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69906" y="967124"/>
            <a:ext cx="738115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Job Shadowing</a:t>
            </a:r>
            <a:endParaRPr lang="en-US" sz="2950" b="1" spc="-1" dirty="0">
              <a:solidFill>
                <a:srgbClr val="0070C0"/>
              </a:solidFill>
              <a:latin typeface="Arial"/>
              <a:ea typeface="Arial"/>
              <a:cs typeface="Arial"/>
            </a:endParaRPr>
          </a:p>
        </p:txBody>
      </p:sp>
      <p:grpSp>
        <p:nvGrpSpPr>
          <p:cNvPr id="5" name="Group 5"/>
          <p:cNvGrpSpPr/>
          <p:nvPr/>
        </p:nvGrpSpPr>
        <p:grpSpPr>
          <a:xfrm>
            <a:off x="1814402" y="1476694"/>
            <a:ext cx="6126318" cy="4658719"/>
            <a:chOff x="0" y="0"/>
            <a:chExt cx="9162240" cy="6949888"/>
          </a:xfrm>
        </p:grpSpPr>
        <p:sp>
          <p:nvSpPr>
            <p:cNvPr id="6" name="Freeform 6" descr="Photo of a technician performing weatherization upgrades in a home with a student job shadowing them."/>
            <p:cNvSpPr/>
            <p:nvPr/>
          </p:nvSpPr>
          <p:spPr>
            <a:xfrm>
              <a:off x="0" y="0"/>
              <a:ext cx="9162288" cy="6949948"/>
            </a:xfrm>
            <a:custGeom>
              <a:avLst/>
              <a:gdLst/>
              <a:ahLst/>
              <a:cxnLst/>
              <a:rect l="l" t="t" r="r" b="b"/>
              <a:pathLst>
                <a:path w="9162288" h="6949948">
                  <a:moveTo>
                    <a:pt x="0" y="0"/>
                  </a:moveTo>
                  <a:lnTo>
                    <a:pt x="9162288" y="0"/>
                  </a:lnTo>
                  <a:lnTo>
                    <a:pt x="9162288" y="6949948"/>
                  </a:lnTo>
                  <a:lnTo>
                    <a:pt x="0" y="6949948"/>
                  </a:lnTo>
                  <a:lnTo>
                    <a:pt x="0" y="0"/>
                  </a:lnTo>
                  <a:close/>
                </a:path>
              </a:pathLst>
            </a:custGeom>
            <a:blipFill>
              <a:blip r:embed="rId3"/>
              <a:stretch>
                <a:fillRect l="-1114" r="-1113"/>
              </a:stretch>
            </a:blipFill>
          </p:spPr>
        </p:sp>
      </p:grpSp>
      <p:sp>
        <p:nvSpPr>
          <p:cNvPr id="7" name="Date Placeholder 6">
            <a:extLst>
              <a:ext uri="{FF2B5EF4-FFF2-40B4-BE49-F238E27FC236}">
                <a16:creationId xmlns:a16="http://schemas.microsoft.com/office/drawing/2014/main" id="{784A8656-FC81-4194-8C6A-738C60904742}"/>
              </a:ext>
            </a:extLst>
          </p:cNvPr>
          <p:cNvSpPr>
            <a:spLocks noGrp="1"/>
          </p:cNvSpPr>
          <p:nvPr>
            <p:ph type="dt" sz="half" idx="10"/>
          </p:nvPr>
        </p:nvSpPr>
        <p:spPr/>
        <p:txBody>
          <a:bodyPr/>
          <a:lstStyle/>
          <a:p>
            <a:fld id="{74DCC691-9BCA-4CE2-98CD-ABD80129CA16}" type="datetime1">
              <a:rPr lang="en-US" smtClean="0"/>
              <a:t>9/3/2025</a:t>
            </a:fld>
            <a:endParaRPr lang="en-US"/>
          </a:p>
        </p:txBody>
      </p:sp>
      <p:pic>
        <p:nvPicPr>
          <p:cNvPr id="10" name="Picture 9" descr="A group of people wearing hardhats&#10;&#10;AI-generated content may be incorrect.">
            <a:extLst>
              <a:ext uri="{FF2B5EF4-FFF2-40B4-BE49-F238E27FC236}">
                <a16:creationId xmlns:a16="http://schemas.microsoft.com/office/drawing/2014/main" id="{42C90C0F-B91D-74FB-6907-6A6D1A151B1F}"/>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1" name="Picture 10" descr="A green text on a black background&#10;&#10;AI-generated content may be incorrect.">
            <a:extLst>
              <a:ext uri="{FF2B5EF4-FFF2-40B4-BE49-F238E27FC236}">
                <a16:creationId xmlns:a16="http://schemas.microsoft.com/office/drawing/2014/main" id="{8DF72C84-1BB9-E0E0-503F-B3C95477B233}"/>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2" name="Picture 11" descr="A blue and grey logo&#10;&#10;AI-generated content may be incorrect.">
            <a:extLst>
              <a:ext uri="{FF2B5EF4-FFF2-40B4-BE49-F238E27FC236}">
                <a16:creationId xmlns:a16="http://schemas.microsoft.com/office/drawing/2014/main" id="{977FF3C9-D289-F8D8-ADC1-10479E203365}"/>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3" name="Rectangle 12">
            <a:extLst>
              <a:ext uri="{FF2B5EF4-FFF2-40B4-BE49-F238E27FC236}">
                <a16:creationId xmlns:a16="http://schemas.microsoft.com/office/drawing/2014/main" id="{D20DEE41-936E-8DE6-80DC-C3E9E5156D35}"/>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4" name="Picture 13" descr="A black and white sign with black text&#10;&#10;AI-generated content may be incorrect.">
            <a:extLst>
              <a:ext uri="{FF2B5EF4-FFF2-40B4-BE49-F238E27FC236}">
                <a16:creationId xmlns:a16="http://schemas.microsoft.com/office/drawing/2014/main" id="{C4122312-55FE-8656-62B6-19C587F85064}"/>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15" name="Slide Number Placeholder 2">
            <a:extLst>
              <a:ext uri="{FF2B5EF4-FFF2-40B4-BE49-F238E27FC236}">
                <a16:creationId xmlns:a16="http://schemas.microsoft.com/office/drawing/2014/main" id="{AD6A322E-476E-8280-887E-97E5A9B83A03}"/>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5</a:t>
            </a:fld>
            <a:endParaRPr lang="en-US">
              <a:solidFill>
                <a:schemeClr val="bg1"/>
              </a:solidFill>
              <a:latin typeface="Arial"/>
            </a:endParaRPr>
          </a:p>
        </p:txBody>
      </p:sp>
      <p:pic>
        <p:nvPicPr>
          <p:cNvPr id="16" name="Picture 15" descr="A green text on a white background&#10;&#10;AI-generated content may be incorrect.">
            <a:extLst>
              <a:ext uri="{FF2B5EF4-FFF2-40B4-BE49-F238E27FC236}">
                <a16:creationId xmlns:a16="http://schemas.microsoft.com/office/drawing/2014/main" id="{0902B7D1-3517-01A4-4D47-DD5948FC0D30}"/>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17" name="Footer Placeholder 1">
            <a:extLst>
              <a:ext uri="{FF2B5EF4-FFF2-40B4-BE49-F238E27FC236}">
                <a16:creationId xmlns:a16="http://schemas.microsoft.com/office/drawing/2014/main" id="{04B88F9D-2B00-E284-A622-056C670C8F2C}"/>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46184" y="1998635"/>
            <a:ext cx="7693864" cy="2180084"/>
          </a:xfrm>
          <a:prstGeom prst="rect">
            <a:avLst/>
          </a:prstGeom>
        </p:spPr>
        <p:txBody>
          <a:bodyPr wrap="square" lIns="0" tIns="0" rIns="0" bIns="0" rtlCol="0" anchor="t">
            <a:spAutoFit/>
          </a:bodyPr>
          <a:lstStyle/>
          <a:p>
            <a:pPr algn="l">
              <a:lnSpc>
                <a:spcPts val="2995"/>
              </a:lnSpc>
            </a:pPr>
            <a:r>
              <a:rPr lang="en-US" sz="2772" spc="0">
                <a:solidFill>
                  <a:srgbClr val="000066"/>
                </a:solidFill>
                <a:latin typeface="Arial"/>
                <a:ea typeface="Arial"/>
                <a:cs typeface="Arial"/>
                <a:sym typeface="Arial"/>
              </a:rPr>
              <a:t>Crew leader training responsibilities:</a:t>
            </a:r>
          </a:p>
          <a:p>
            <a:pPr marL="497087" lvl="2" indent="-165696" algn="l">
              <a:lnSpc>
                <a:spcPts val="2763"/>
              </a:lnSpc>
              <a:buFont typeface="Arial"/>
              <a:buChar char="⚬"/>
            </a:pPr>
            <a:r>
              <a:rPr lang="en-US" sz="2558" spc="0">
                <a:solidFill>
                  <a:srgbClr val="0070C0"/>
                </a:solidFill>
                <a:latin typeface="Arial"/>
                <a:ea typeface="Arial"/>
                <a:cs typeface="Arial"/>
                <a:sym typeface="Arial"/>
              </a:rPr>
              <a:t>Demonstrate new tasks.</a:t>
            </a:r>
          </a:p>
          <a:p>
            <a:pPr marL="497087" lvl="2" indent="-165696" algn="l">
              <a:lnSpc>
                <a:spcPts val="2763"/>
              </a:lnSpc>
              <a:buFont typeface="Arial"/>
              <a:buChar char="⚬"/>
            </a:pPr>
            <a:r>
              <a:rPr lang="en-US" sz="2558" spc="0">
                <a:solidFill>
                  <a:srgbClr val="0070C0"/>
                </a:solidFill>
                <a:latin typeface="Arial"/>
                <a:ea typeface="Arial"/>
                <a:cs typeface="Arial"/>
                <a:sym typeface="Arial"/>
              </a:rPr>
              <a:t>Assist new hires.</a:t>
            </a:r>
          </a:p>
          <a:p>
            <a:pPr marL="497087" lvl="2" indent="-165696" algn="l">
              <a:lnSpc>
                <a:spcPts val="2763"/>
              </a:lnSpc>
              <a:buFont typeface="Arial"/>
              <a:buChar char="⚬"/>
            </a:pPr>
            <a:r>
              <a:rPr lang="en-US" sz="2558" spc="0">
                <a:solidFill>
                  <a:srgbClr val="0070C0"/>
                </a:solidFill>
                <a:latin typeface="Arial"/>
                <a:ea typeface="Arial"/>
                <a:cs typeface="Arial"/>
                <a:sym typeface="Arial"/>
              </a:rPr>
              <a:t>Check work in progress.</a:t>
            </a:r>
          </a:p>
          <a:p>
            <a:pPr marL="497087" lvl="2" indent="-165696" algn="l">
              <a:lnSpc>
                <a:spcPts val="2763"/>
              </a:lnSpc>
              <a:buFont typeface="Arial"/>
              <a:buChar char="⚬"/>
            </a:pPr>
            <a:r>
              <a:rPr lang="en-US" sz="2558" spc="0">
                <a:solidFill>
                  <a:srgbClr val="0070C0"/>
                </a:solidFill>
                <a:latin typeface="Arial"/>
                <a:ea typeface="Arial"/>
                <a:cs typeface="Arial"/>
                <a:sym typeface="Arial"/>
              </a:rPr>
              <a:t>Encourage unmotivated workers.</a:t>
            </a:r>
          </a:p>
          <a:p>
            <a:pPr marL="497087" lvl="2" indent="-165696" algn="l">
              <a:lnSpc>
                <a:spcPts val="2763"/>
              </a:lnSpc>
              <a:buFont typeface="Arial"/>
              <a:buChar char="⚬"/>
            </a:pPr>
            <a:r>
              <a:rPr lang="en-US" sz="2558" spc="0">
                <a:solidFill>
                  <a:srgbClr val="0070C0"/>
                </a:solidFill>
                <a:latin typeface="Arial"/>
                <a:ea typeface="Arial"/>
                <a:cs typeface="Arial"/>
                <a:sym typeface="Arial"/>
              </a:rPr>
              <a:t>Provide feedback on completed tasks.</a:t>
            </a:r>
          </a:p>
        </p:txBody>
      </p:sp>
      <p:sp>
        <p:nvSpPr>
          <p:cNvPr id="5" name="TextBox 5"/>
          <p:cNvSpPr txBox="1"/>
          <p:nvPr/>
        </p:nvSpPr>
        <p:spPr>
          <a:xfrm>
            <a:off x="646184" y="1315394"/>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Day-to-Day Training</a:t>
            </a:r>
            <a:endParaRPr lang="en-US" sz="2950" b="1" spc="-1" dirty="0">
              <a:solidFill>
                <a:srgbClr val="0070C0"/>
              </a:solidFill>
              <a:latin typeface="Arial"/>
              <a:ea typeface="Arial"/>
              <a:cs typeface="Arial"/>
            </a:endParaRPr>
          </a:p>
        </p:txBody>
      </p:sp>
      <p:sp>
        <p:nvSpPr>
          <p:cNvPr id="6" name="Date Placeholder 5">
            <a:extLst>
              <a:ext uri="{FF2B5EF4-FFF2-40B4-BE49-F238E27FC236}">
                <a16:creationId xmlns:a16="http://schemas.microsoft.com/office/drawing/2014/main" id="{F5FCAFCD-6CC8-4AA0-8C3C-04F99EB2FD36}"/>
              </a:ext>
            </a:extLst>
          </p:cNvPr>
          <p:cNvSpPr>
            <a:spLocks noGrp="1"/>
          </p:cNvSpPr>
          <p:nvPr>
            <p:ph type="dt" sz="half" idx="10"/>
          </p:nvPr>
        </p:nvSpPr>
        <p:spPr/>
        <p:txBody>
          <a:bodyPr/>
          <a:lstStyle/>
          <a:p>
            <a:fld id="{604596C2-23E8-410D-AD35-857A392FAB25}" type="datetime1">
              <a:rPr lang="en-US" smtClean="0"/>
              <a:t>9/3/2025</a:t>
            </a:fld>
            <a:endParaRPr lang="en-US"/>
          </a:p>
        </p:txBody>
      </p:sp>
      <p:pic>
        <p:nvPicPr>
          <p:cNvPr id="9" name="Picture 8" descr="A group of people wearing hardhats&#10;&#10;AI-generated content may be incorrect.">
            <a:extLst>
              <a:ext uri="{FF2B5EF4-FFF2-40B4-BE49-F238E27FC236}">
                <a16:creationId xmlns:a16="http://schemas.microsoft.com/office/drawing/2014/main" id="{C2917D4B-3263-4639-03C2-5BDB77E12CC2}"/>
              </a:ext>
            </a:extLst>
          </p:cNvPr>
          <p:cNvPicPr>
            <a:picLocks noChangeAspect="1"/>
          </p:cNvPicPr>
          <p:nvPr/>
        </p:nvPicPr>
        <p:blipFill>
          <a:blip r:embed="rId3"/>
          <a:stretch>
            <a:fillRect/>
          </a:stretch>
        </p:blipFill>
        <p:spPr>
          <a:xfrm>
            <a:off x="7869193" y="298621"/>
            <a:ext cx="815547" cy="803190"/>
          </a:xfrm>
          <a:prstGeom prst="rect">
            <a:avLst/>
          </a:prstGeom>
          <a:ln>
            <a:noFill/>
          </a:ln>
        </p:spPr>
      </p:pic>
      <p:pic>
        <p:nvPicPr>
          <p:cNvPr id="10" name="Picture 9" descr="A green text on a black background&#10;&#10;AI-generated content may be incorrect.">
            <a:extLst>
              <a:ext uri="{FF2B5EF4-FFF2-40B4-BE49-F238E27FC236}">
                <a16:creationId xmlns:a16="http://schemas.microsoft.com/office/drawing/2014/main" id="{5CDA1718-2852-ADA8-7675-3CA351DDC096}"/>
              </a:ext>
            </a:extLst>
          </p:cNvPr>
          <p:cNvPicPr>
            <a:picLocks noChangeAspect="1"/>
          </p:cNvPicPr>
          <p:nvPr/>
        </p:nvPicPr>
        <p:blipFill>
          <a:blip r:embed="rId4"/>
          <a:stretch>
            <a:fillRect/>
          </a:stretch>
        </p:blipFill>
        <p:spPr>
          <a:xfrm>
            <a:off x="344444" y="296124"/>
            <a:ext cx="1680521" cy="519859"/>
          </a:xfrm>
          <a:prstGeom prst="rect">
            <a:avLst/>
          </a:prstGeom>
        </p:spPr>
      </p:pic>
      <p:pic>
        <p:nvPicPr>
          <p:cNvPr id="11" name="Picture 10" descr="A blue and grey logo&#10;&#10;AI-generated content may be incorrect.">
            <a:extLst>
              <a:ext uri="{FF2B5EF4-FFF2-40B4-BE49-F238E27FC236}">
                <a16:creationId xmlns:a16="http://schemas.microsoft.com/office/drawing/2014/main" id="{FAF7F7AE-8380-7757-CA04-1BFC95FDA3C7}"/>
              </a:ext>
            </a:extLst>
          </p:cNvPr>
          <p:cNvPicPr>
            <a:picLocks noChangeAspect="1"/>
          </p:cNvPicPr>
          <p:nvPr/>
        </p:nvPicPr>
        <p:blipFill>
          <a:blip r:embed="rId5"/>
          <a:stretch>
            <a:fillRect/>
          </a:stretch>
        </p:blipFill>
        <p:spPr>
          <a:xfrm>
            <a:off x="541710" y="6701855"/>
            <a:ext cx="1276685" cy="365119"/>
          </a:xfrm>
          <a:prstGeom prst="rect">
            <a:avLst/>
          </a:prstGeom>
          <a:ln>
            <a:noFill/>
          </a:ln>
        </p:spPr>
      </p:pic>
      <p:sp>
        <p:nvSpPr>
          <p:cNvPr id="12" name="Rectangle 11">
            <a:extLst>
              <a:ext uri="{FF2B5EF4-FFF2-40B4-BE49-F238E27FC236}">
                <a16:creationId xmlns:a16="http://schemas.microsoft.com/office/drawing/2014/main" id="{ACBDCD24-BF64-70E6-CEBC-FB7B3FF1FBA4}"/>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3" name="Picture 12" descr="A black and white sign with black text&#10;&#10;AI-generated content may be incorrect.">
            <a:extLst>
              <a:ext uri="{FF2B5EF4-FFF2-40B4-BE49-F238E27FC236}">
                <a16:creationId xmlns:a16="http://schemas.microsoft.com/office/drawing/2014/main" id="{3CE37410-C026-2B82-E906-A4C42CEB32C6}"/>
              </a:ext>
            </a:extLst>
          </p:cNvPr>
          <p:cNvPicPr>
            <a:picLocks noChangeAspect="1"/>
          </p:cNvPicPr>
          <p:nvPr/>
        </p:nvPicPr>
        <p:blipFill>
          <a:blip r:embed="rId6"/>
          <a:stretch>
            <a:fillRect/>
          </a:stretch>
        </p:blipFill>
        <p:spPr>
          <a:xfrm>
            <a:off x="8105113" y="6703275"/>
            <a:ext cx="422103" cy="418432"/>
          </a:xfrm>
          <a:prstGeom prst="rect">
            <a:avLst/>
          </a:prstGeom>
          <a:ln>
            <a:noFill/>
          </a:ln>
        </p:spPr>
      </p:pic>
      <p:sp>
        <p:nvSpPr>
          <p:cNvPr id="14" name="Slide Number Placeholder 2">
            <a:extLst>
              <a:ext uri="{FF2B5EF4-FFF2-40B4-BE49-F238E27FC236}">
                <a16:creationId xmlns:a16="http://schemas.microsoft.com/office/drawing/2014/main" id="{3AED00E8-AE5D-063B-4F79-8940BB4FEF67}"/>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6</a:t>
            </a:fld>
            <a:endParaRPr lang="en-US">
              <a:solidFill>
                <a:schemeClr val="bg1"/>
              </a:solidFill>
              <a:latin typeface="Arial"/>
            </a:endParaRPr>
          </a:p>
        </p:txBody>
      </p:sp>
      <p:pic>
        <p:nvPicPr>
          <p:cNvPr id="15" name="Picture 14" descr="A green text on a white background&#10;&#10;AI-generated content may be incorrect.">
            <a:extLst>
              <a:ext uri="{FF2B5EF4-FFF2-40B4-BE49-F238E27FC236}">
                <a16:creationId xmlns:a16="http://schemas.microsoft.com/office/drawing/2014/main" id="{47786F2C-9389-65F0-C830-0B3CEF2073EE}"/>
              </a:ext>
            </a:extLst>
          </p:cNvPr>
          <p:cNvPicPr>
            <a:picLocks noChangeAspect="1"/>
          </p:cNvPicPr>
          <p:nvPr/>
        </p:nvPicPr>
        <p:blipFill>
          <a:blip r:embed="rId7"/>
          <a:stretch>
            <a:fillRect/>
          </a:stretch>
        </p:blipFill>
        <p:spPr>
          <a:xfrm>
            <a:off x="4295665" y="6705193"/>
            <a:ext cx="1149685" cy="285585"/>
          </a:xfrm>
          <a:prstGeom prst="rect">
            <a:avLst/>
          </a:prstGeom>
          <a:ln>
            <a:noFill/>
          </a:ln>
        </p:spPr>
      </p:pic>
      <p:sp>
        <p:nvSpPr>
          <p:cNvPr id="16" name="Footer Placeholder 1">
            <a:extLst>
              <a:ext uri="{FF2B5EF4-FFF2-40B4-BE49-F238E27FC236}">
                <a16:creationId xmlns:a16="http://schemas.microsoft.com/office/drawing/2014/main" id="{0F5C266D-F281-BED7-6A4D-0C20CC1C5FD4}"/>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16995" y="1001086"/>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Demonstrate New Tasks</a:t>
            </a:r>
            <a:endParaRPr lang="en-US" sz="2950" b="1" spc="-1" dirty="0">
              <a:solidFill>
                <a:srgbClr val="0070C0"/>
              </a:solidFill>
              <a:latin typeface="Arial"/>
              <a:ea typeface="Arial"/>
              <a:cs typeface="Arial"/>
            </a:endParaRPr>
          </a:p>
        </p:txBody>
      </p:sp>
      <p:sp>
        <p:nvSpPr>
          <p:cNvPr id="5" name="TextBox 5"/>
          <p:cNvSpPr txBox="1"/>
          <p:nvPr/>
        </p:nvSpPr>
        <p:spPr>
          <a:xfrm>
            <a:off x="659088" y="6635922"/>
            <a:ext cx="2502240" cy="389406"/>
          </a:xfrm>
          <a:prstGeom prst="rect">
            <a:avLst/>
          </a:prstGeom>
        </p:spPr>
        <p:txBody>
          <a:bodyPr lIns="0" tIns="0" rIns="0" bIns="0" rtlCol="0" anchor="t">
            <a:spAutoFit/>
          </a:bodyPr>
          <a:lstStyle/>
          <a:p>
            <a:pPr algn="l">
              <a:lnSpc>
                <a:spcPts val="1279"/>
              </a:lnSpc>
            </a:pPr>
            <a:r>
              <a:rPr lang="en-US" sz="1066" i="1" spc="-1">
                <a:solidFill>
                  <a:srgbClr val="FFFFFF"/>
                </a:solidFill>
                <a:latin typeface="Arial Italics"/>
                <a:ea typeface="Arial Italics"/>
                <a:cs typeface="Arial Italics"/>
                <a:sym typeface="Arial Italics"/>
              </a:rPr>
              <a:t>Photo Source: US Department of Energy</a:t>
            </a:r>
          </a:p>
        </p:txBody>
      </p:sp>
      <p:grpSp>
        <p:nvGrpSpPr>
          <p:cNvPr id="6" name="Group 6"/>
          <p:cNvGrpSpPr/>
          <p:nvPr/>
        </p:nvGrpSpPr>
        <p:grpSpPr>
          <a:xfrm>
            <a:off x="1500212" y="1461381"/>
            <a:ext cx="6747823" cy="4706863"/>
            <a:chOff x="0" y="0"/>
            <a:chExt cx="9650176" cy="6928896"/>
          </a:xfrm>
        </p:grpSpPr>
        <p:sp>
          <p:nvSpPr>
            <p:cNvPr id="7" name="Freeform 7" descr="Photo of technician working with insulation and the dense-pack technique."/>
            <p:cNvSpPr/>
            <p:nvPr/>
          </p:nvSpPr>
          <p:spPr>
            <a:xfrm>
              <a:off x="0" y="0"/>
              <a:ext cx="9650222" cy="6928866"/>
            </a:xfrm>
            <a:custGeom>
              <a:avLst/>
              <a:gdLst/>
              <a:ahLst/>
              <a:cxnLst/>
              <a:rect l="l" t="t" r="r" b="b"/>
              <a:pathLst>
                <a:path w="9650222" h="6928866">
                  <a:moveTo>
                    <a:pt x="0" y="0"/>
                  </a:moveTo>
                  <a:lnTo>
                    <a:pt x="9650222" y="0"/>
                  </a:lnTo>
                  <a:lnTo>
                    <a:pt x="9650222" y="6928866"/>
                  </a:lnTo>
                  <a:lnTo>
                    <a:pt x="0" y="6928866"/>
                  </a:lnTo>
                  <a:lnTo>
                    <a:pt x="0" y="0"/>
                  </a:lnTo>
                  <a:close/>
                </a:path>
              </a:pathLst>
            </a:custGeom>
            <a:blipFill>
              <a:blip r:embed="rId3"/>
              <a:stretch>
                <a:fillRect t="-19" b="-20"/>
              </a:stretch>
            </a:blipFill>
          </p:spPr>
        </p:sp>
      </p:grpSp>
      <p:grpSp>
        <p:nvGrpSpPr>
          <p:cNvPr id="8" name="Group 8"/>
          <p:cNvGrpSpPr/>
          <p:nvPr/>
        </p:nvGrpSpPr>
        <p:grpSpPr>
          <a:xfrm>
            <a:off x="2181965" y="1711241"/>
            <a:ext cx="3901440" cy="1266634"/>
            <a:chOff x="0" y="0"/>
            <a:chExt cx="5201920" cy="1688846"/>
          </a:xfrm>
        </p:grpSpPr>
        <p:sp>
          <p:nvSpPr>
            <p:cNvPr id="9" name="Freeform 9"/>
            <p:cNvSpPr/>
            <p:nvPr/>
          </p:nvSpPr>
          <p:spPr>
            <a:xfrm>
              <a:off x="0" y="0"/>
              <a:ext cx="5201920" cy="1688846"/>
            </a:xfrm>
            <a:custGeom>
              <a:avLst/>
              <a:gdLst/>
              <a:ahLst/>
              <a:cxnLst/>
              <a:rect l="l" t="t" r="r" b="b"/>
              <a:pathLst>
                <a:path w="5201920" h="1688846">
                  <a:moveTo>
                    <a:pt x="0" y="0"/>
                  </a:moveTo>
                  <a:lnTo>
                    <a:pt x="867029" y="0"/>
                  </a:lnTo>
                  <a:lnTo>
                    <a:pt x="2167509" y="0"/>
                  </a:lnTo>
                  <a:lnTo>
                    <a:pt x="5201920" y="0"/>
                  </a:lnTo>
                  <a:lnTo>
                    <a:pt x="5201920" y="379349"/>
                  </a:lnTo>
                  <a:lnTo>
                    <a:pt x="5201920" y="541909"/>
                  </a:lnTo>
                  <a:lnTo>
                    <a:pt x="5201920" y="650240"/>
                  </a:lnTo>
                  <a:lnTo>
                    <a:pt x="2167509" y="650240"/>
                  </a:lnTo>
                  <a:lnTo>
                    <a:pt x="1993138" y="1688846"/>
                  </a:lnTo>
                  <a:lnTo>
                    <a:pt x="867029" y="650240"/>
                  </a:lnTo>
                  <a:lnTo>
                    <a:pt x="0" y="650240"/>
                  </a:lnTo>
                  <a:lnTo>
                    <a:pt x="0" y="541909"/>
                  </a:lnTo>
                  <a:lnTo>
                    <a:pt x="0" y="379349"/>
                  </a:lnTo>
                  <a:close/>
                </a:path>
              </a:pathLst>
            </a:custGeom>
            <a:solidFill>
              <a:srgbClr val="F2F2F2">
                <a:alpha val="98824"/>
              </a:srgbClr>
            </a:solidFill>
          </p:spPr>
        </p:sp>
      </p:grpSp>
      <p:sp>
        <p:nvSpPr>
          <p:cNvPr id="10" name="TextBox 10"/>
          <p:cNvSpPr txBox="1"/>
          <p:nvPr/>
        </p:nvSpPr>
        <p:spPr>
          <a:xfrm>
            <a:off x="2126439" y="1710595"/>
            <a:ext cx="3799840" cy="469424"/>
          </a:xfrm>
          <a:prstGeom prst="rect">
            <a:avLst/>
          </a:prstGeom>
        </p:spPr>
        <p:txBody>
          <a:bodyPr lIns="0" tIns="0" rIns="0" bIns="0" rtlCol="0" anchor="t">
            <a:spAutoFit/>
          </a:bodyPr>
          <a:lstStyle/>
          <a:p>
            <a:pPr algn="ctr">
              <a:lnSpc>
                <a:spcPts val="3070"/>
              </a:lnSpc>
            </a:pPr>
            <a:r>
              <a:rPr lang="en-US" sz="2558" spc="0">
                <a:solidFill>
                  <a:srgbClr val="000000"/>
                </a:solidFill>
                <a:latin typeface="Arial"/>
                <a:ea typeface="Arial"/>
                <a:cs typeface="Arial"/>
                <a:sym typeface="Arial"/>
              </a:rPr>
              <a:t>Dense-pack technique</a:t>
            </a:r>
          </a:p>
        </p:txBody>
      </p:sp>
      <p:sp>
        <p:nvSpPr>
          <p:cNvPr id="12" name="TextBox 12"/>
          <p:cNvSpPr txBox="1"/>
          <p:nvPr/>
        </p:nvSpPr>
        <p:spPr>
          <a:xfrm>
            <a:off x="916368" y="6614034"/>
            <a:ext cx="3559008" cy="210462"/>
          </a:xfrm>
          <a:prstGeom prst="rect">
            <a:avLst/>
          </a:prstGeom>
        </p:spPr>
        <p:txBody>
          <a:bodyPr lIns="0" tIns="0" rIns="0" bIns="0" rtlCol="0" anchor="t">
            <a:spAutoFit/>
          </a:bodyPr>
          <a:lstStyle/>
          <a:p>
            <a:pPr algn="l">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13" name="Date Placeholder 12">
            <a:extLst>
              <a:ext uri="{FF2B5EF4-FFF2-40B4-BE49-F238E27FC236}">
                <a16:creationId xmlns:a16="http://schemas.microsoft.com/office/drawing/2014/main" id="{F818F2ED-8B2B-4893-910C-AAD9C864F926}"/>
              </a:ext>
            </a:extLst>
          </p:cNvPr>
          <p:cNvSpPr>
            <a:spLocks noGrp="1"/>
          </p:cNvSpPr>
          <p:nvPr>
            <p:ph type="dt" sz="half" idx="10"/>
          </p:nvPr>
        </p:nvSpPr>
        <p:spPr/>
        <p:txBody>
          <a:bodyPr/>
          <a:lstStyle/>
          <a:p>
            <a:fld id="{2656BCE7-5F4D-4F62-BEE7-19FD3089CD74}" type="datetime1">
              <a:rPr lang="en-US" smtClean="0"/>
              <a:t>9/3/2025</a:t>
            </a:fld>
            <a:endParaRPr lang="en-US"/>
          </a:p>
        </p:txBody>
      </p:sp>
      <p:pic>
        <p:nvPicPr>
          <p:cNvPr id="16" name="Picture 15" descr="A group of people wearing hardhats&#10;&#10;AI-generated content may be incorrect.">
            <a:extLst>
              <a:ext uri="{FF2B5EF4-FFF2-40B4-BE49-F238E27FC236}">
                <a16:creationId xmlns:a16="http://schemas.microsoft.com/office/drawing/2014/main" id="{C37E6EB4-FCA5-6287-7A2C-F1476C792261}"/>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7" name="Picture 16" descr="A green text on a black background&#10;&#10;AI-generated content may be incorrect.">
            <a:extLst>
              <a:ext uri="{FF2B5EF4-FFF2-40B4-BE49-F238E27FC236}">
                <a16:creationId xmlns:a16="http://schemas.microsoft.com/office/drawing/2014/main" id="{F5C7A516-CA21-30E7-9BE9-AFF837E0D09F}"/>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8" name="Picture 17" descr="A blue and grey logo&#10;&#10;AI-generated content may be incorrect.">
            <a:extLst>
              <a:ext uri="{FF2B5EF4-FFF2-40B4-BE49-F238E27FC236}">
                <a16:creationId xmlns:a16="http://schemas.microsoft.com/office/drawing/2014/main" id="{6E253BE3-E45E-A64E-625A-9A9FEA5CF2A7}"/>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9" name="Rectangle 18">
            <a:extLst>
              <a:ext uri="{FF2B5EF4-FFF2-40B4-BE49-F238E27FC236}">
                <a16:creationId xmlns:a16="http://schemas.microsoft.com/office/drawing/2014/main" id="{126BDF52-334B-E3D5-3AD3-3987956019EB}"/>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D4EC8889-CE74-5264-D0CC-7A0CBA1F55CE}"/>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1" name="Slide Number Placeholder 2">
            <a:extLst>
              <a:ext uri="{FF2B5EF4-FFF2-40B4-BE49-F238E27FC236}">
                <a16:creationId xmlns:a16="http://schemas.microsoft.com/office/drawing/2014/main" id="{DD34A8EB-706F-6FA3-0928-CEF3363255B9}"/>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7</a:t>
            </a:fld>
            <a:endParaRPr lang="en-US">
              <a:solidFill>
                <a:schemeClr val="bg1"/>
              </a:solidFill>
              <a:latin typeface="Arial"/>
            </a:endParaRPr>
          </a:p>
        </p:txBody>
      </p:sp>
      <p:pic>
        <p:nvPicPr>
          <p:cNvPr id="22" name="Picture 21" descr="A green text on a white background&#10;&#10;AI-generated content may be incorrect.">
            <a:extLst>
              <a:ext uri="{FF2B5EF4-FFF2-40B4-BE49-F238E27FC236}">
                <a16:creationId xmlns:a16="http://schemas.microsoft.com/office/drawing/2014/main" id="{BA927280-D52A-3FA0-A580-3FFED128F60E}"/>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3" name="Footer Placeholder 1">
            <a:extLst>
              <a:ext uri="{FF2B5EF4-FFF2-40B4-BE49-F238E27FC236}">
                <a16:creationId xmlns:a16="http://schemas.microsoft.com/office/drawing/2014/main" id="{2BB1F13C-F273-327B-1140-453B7E21CC46}"/>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25505" y="1093972"/>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Participate!</a:t>
            </a:r>
            <a:endParaRPr lang="en-US" sz="2950" b="1" spc="-1" dirty="0">
              <a:solidFill>
                <a:srgbClr val="0070C0"/>
              </a:solidFill>
              <a:latin typeface="Arial"/>
              <a:ea typeface="Arial"/>
              <a:cs typeface="Arial"/>
            </a:endParaRPr>
          </a:p>
        </p:txBody>
      </p:sp>
      <p:grpSp>
        <p:nvGrpSpPr>
          <p:cNvPr id="5" name="Group 5"/>
          <p:cNvGrpSpPr/>
          <p:nvPr/>
        </p:nvGrpSpPr>
        <p:grpSpPr>
          <a:xfrm>
            <a:off x="1858826" y="1659879"/>
            <a:ext cx="6077117" cy="4513342"/>
            <a:chOff x="0" y="0"/>
            <a:chExt cx="9352192" cy="7040000"/>
          </a:xfrm>
        </p:grpSpPr>
        <p:sp>
          <p:nvSpPr>
            <p:cNvPr id="6" name="Freeform 6" descr="Photo of crew chief and student in a crawlspace training session."/>
            <p:cNvSpPr/>
            <p:nvPr/>
          </p:nvSpPr>
          <p:spPr>
            <a:xfrm>
              <a:off x="0" y="0"/>
              <a:ext cx="9352153" cy="7039991"/>
            </a:xfrm>
            <a:custGeom>
              <a:avLst/>
              <a:gdLst/>
              <a:ahLst/>
              <a:cxnLst/>
              <a:rect l="l" t="t" r="r" b="b"/>
              <a:pathLst>
                <a:path w="9352153" h="7039991">
                  <a:moveTo>
                    <a:pt x="0" y="0"/>
                  </a:moveTo>
                  <a:lnTo>
                    <a:pt x="9352153" y="0"/>
                  </a:lnTo>
                  <a:lnTo>
                    <a:pt x="9352153" y="7039991"/>
                  </a:lnTo>
                  <a:lnTo>
                    <a:pt x="0" y="7039991"/>
                  </a:lnTo>
                  <a:lnTo>
                    <a:pt x="0" y="0"/>
                  </a:lnTo>
                  <a:close/>
                </a:path>
              </a:pathLst>
            </a:custGeom>
            <a:blipFill>
              <a:blip r:embed="rId3"/>
              <a:stretch>
                <a:fillRect l="-18721" r="-18721"/>
              </a:stretch>
            </a:blipFill>
          </p:spPr>
        </p:sp>
      </p:grpSp>
      <p:sp>
        <p:nvSpPr>
          <p:cNvPr id="7" name="TextBox 7"/>
          <p:cNvSpPr txBox="1"/>
          <p:nvPr/>
        </p:nvSpPr>
        <p:spPr>
          <a:xfrm>
            <a:off x="4342286" y="5731532"/>
            <a:ext cx="3559008" cy="210462"/>
          </a:xfrm>
          <a:prstGeom prst="rect">
            <a:avLst/>
          </a:prstGeom>
        </p:spPr>
        <p:txBody>
          <a:bodyPr lIns="0" tIns="0" rIns="0" bIns="0" rtlCol="0" anchor="t">
            <a:spAutoFit/>
          </a:bodyPr>
          <a:lstStyle/>
          <a:p>
            <a:pPr algn="r">
              <a:lnSpc>
                <a:spcPts val="1152"/>
              </a:lnSpc>
            </a:pPr>
            <a:r>
              <a:rPr lang="en-US" sz="960" i="1" spc="-1">
                <a:solidFill>
                  <a:srgbClr val="44546A"/>
                </a:solidFill>
                <a:latin typeface="Arial Italics"/>
                <a:ea typeface="Arial Italics"/>
                <a:cs typeface="Arial Italics"/>
                <a:sym typeface="Arial Italics"/>
              </a:rPr>
              <a:t>Photo courtesy of the US Department of Energy</a:t>
            </a:r>
          </a:p>
        </p:txBody>
      </p:sp>
      <p:sp>
        <p:nvSpPr>
          <p:cNvPr id="8" name="Date Placeholder 7">
            <a:extLst>
              <a:ext uri="{FF2B5EF4-FFF2-40B4-BE49-F238E27FC236}">
                <a16:creationId xmlns:a16="http://schemas.microsoft.com/office/drawing/2014/main" id="{3D0508E3-7EE4-4C61-A887-DAA8555AE1B1}"/>
              </a:ext>
            </a:extLst>
          </p:cNvPr>
          <p:cNvSpPr>
            <a:spLocks noGrp="1"/>
          </p:cNvSpPr>
          <p:nvPr>
            <p:ph type="dt" sz="half" idx="10"/>
          </p:nvPr>
        </p:nvSpPr>
        <p:spPr/>
        <p:txBody>
          <a:bodyPr/>
          <a:lstStyle/>
          <a:p>
            <a:fld id="{16E90850-0BC0-4436-90ED-BB3EB656F915}" type="datetime1">
              <a:rPr lang="en-US" smtClean="0"/>
              <a:t>9/3/2025</a:t>
            </a:fld>
            <a:endParaRPr lang="en-US"/>
          </a:p>
        </p:txBody>
      </p:sp>
      <p:pic>
        <p:nvPicPr>
          <p:cNvPr id="11" name="Picture 10" descr="A group of people wearing hardhats&#10;&#10;AI-generated content may be incorrect.">
            <a:extLst>
              <a:ext uri="{FF2B5EF4-FFF2-40B4-BE49-F238E27FC236}">
                <a16:creationId xmlns:a16="http://schemas.microsoft.com/office/drawing/2014/main" id="{CCF237AA-0B0C-FCE3-D034-82293441FD68}"/>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2" name="Picture 11" descr="A green text on a black background&#10;&#10;AI-generated content may be incorrect.">
            <a:extLst>
              <a:ext uri="{FF2B5EF4-FFF2-40B4-BE49-F238E27FC236}">
                <a16:creationId xmlns:a16="http://schemas.microsoft.com/office/drawing/2014/main" id="{97ACF22A-0186-27CF-94CD-8E0FDBE308C6}"/>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3" name="Picture 12" descr="A blue and grey logo&#10;&#10;AI-generated content may be incorrect.">
            <a:extLst>
              <a:ext uri="{FF2B5EF4-FFF2-40B4-BE49-F238E27FC236}">
                <a16:creationId xmlns:a16="http://schemas.microsoft.com/office/drawing/2014/main" id="{D564D744-D562-6376-C8A9-0B008E267953}"/>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4" name="Rectangle 13">
            <a:extLst>
              <a:ext uri="{FF2B5EF4-FFF2-40B4-BE49-F238E27FC236}">
                <a16:creationId xmlns:a16="http://schemas.microsoft.com/office/drawing/2014/main" id="{8A488612-17FD-C97F-52B0-0A5A9320E231}"/>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5" name="Picture 14" descr="A black and white sign with black text&#10;&#10;AI-generated content may be incorrect.">
            <a:extLst>
              <a:ext uri="{FF2B5EF4-FFF2-40B4-BE49-F238E27FC236}">
                <a16:creationId xmlns:a16="http://schemas.microsoft.com/office/drawing/2014/main" id="{B7555EA2-29F4-AC06-12D6-C938D960C580}"/>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16" name="Slide Number Placeholder 2">
            <a:extLst>
              <a:ext uri="{FF2B5EF4-FFF2-40B4-BE49-F238E27FC236}">
                <a16:creationId xmlns:a16="http://schemas.microsoft.com/office/drawing/2014/main" id="{F96ED8EB-3546-F085-E2FD-A08EFBABEF8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8</a:t>
            </a:fld>
            <a:endParaRPr lang="en-US">
              <a:solidFill>
                <a:schemeClr val="bg1"/>
              </a:solidFill>
              <a:latin typeface="Arial"/>
            </a:endParaRPr>
          </a:p>
        </p:txBody>
      </p:sp>
      <p:pic>
        <p:nvPicPr>
          <p:cNvPr id="17" name="Picture 16" descr="A green text on a white background&#10;&#10;AI-generated content may be incorrect.">
            <a:extLst>
              <a:ext uri="{FF2B5EF4-FFF2-40B4-BE49-F238E27FC236}">
                <a16:creationId xmlns:a16="http://schemas.microsoft.com/office/drawing/2014/main" id="{AFC599AA-4525-1CDC-59B6-8719B8E5887A}"/>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18" name="Footer Placeholder 1">
            <a:extLst>
              <a:ext uri="{FF2B5EF4-FFF2-40B4-BE49-F238E27FC236}">
                <a16:creationId xmlns:a16="http://schemas.microsoft.com/office/drawing/2014/main" id="{A0DA933D-DE78-BE5E-2595-F7F58BC1E763}"/>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070544" y="1582327"/>
            <a:ext cx="5614402" cy="4467488"/>
            <a:chOff x="0" y="0"/>
            <a:chExt cx="8733184" cy="6958592"/>
          </a:xfrm>
        </p:grpSpPr>
        <p:sp>
          <p:nvSpPr>
            <p:cNvPr id="5" name="Freeform 5" descr="Photo of crew chief offering assistance to student who is unsure of next steps."/>
            <p:cNvSpPr/>
            <p:nvPr/>
          </p:nvSpPr>
          <p:spPr>
            <a:xfrm>
              <a:off x="0" y="0"/>
              <a:ext cx="8733155" cy="6958584"/>
            </a:xfrm>
            <a:custGeom>
              <a:avLst/>
              <a:gdLst/>
              <a:ahLst/>
              <a:cxnLst/>
              <a:rect l="l" t="t" r="r" b="b"/>
              <a:pathLst>
                <a:path w="8733155" h="6958584">
                  <a:moveTo>
                    <a:pt x="0" y="0"/>
                  </a:moveTo>
                  <a:lnTo>
                    <a:pt x="8733155" y="0"/>
                  </a:lnTo>
                  <a:lnTo>
                    <a:pt x="8733155" y="6958584"/>
                  </a:lnTo>
                  <a:lnTo>
                    <a:pt x="0" y="6958584"/>
                  </a:lnTo>
                  <a:lnTo>
                    <a:pt x="0" y="0"/>
                  </a:lnTo>
                  <a:close/>
                </a:path>
              </a:pathLst>
            </a:custGeom>
            <a:blipFill>
              <a:blip r:embed="rId3"/>
              <a:stretch>
                <a:fillRect t="-3" b="-3"/>
              </a:stretch>
            </a:blipFill>
          </p:spPr>
        </p:sp>
      </p:grpSp>
      <p:sp>
        <p:nvSpPr>
          <p:cNvPr id="6" name="TextBox 6"/>
          <p:cNvSpPr txBox="1"/>
          <p:nvPr/>
        </p:nvSpPr>
        <p:spPr>
          <a:xfrm>
            <a:off x="428338" y="975212"/>
            <a:ext cx="7255968"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Assist New Hires</a:t>
            </a:r>
            <a:endParaRPr lang="en-US" sz="2950" b="1" spc="-1" dirty="0">
              <a:solidFill>
                <a:srgbClr val="0070C0"/>
              </a:solidFill>
              <a:latin typeface="Arial"/>
              <a:ea typeface="Arial"/>
              <a:cs typeface="Arial"/>
            </a:endParaRPr>
          </a:p>
        </p:txBody>
      </p:sp>
      <p:sp>
        <p:nvSpPr>
          <p:cNvPr id="7" name="Date Placeholder 6">
            <a:extLst>
              <a:ext uri="{FF2B5EF4-FFF2-40B4-BE49-F238E27FC236}">
                <a16:creationId xmlns:a16="http://schemas.microsoft.com/office/drawing/2014/main" id="{E2DE18C2-7B7A-4238-817E-8DFC63EF446D}"/>
              </a:ext>
            </a:extLst>
          </p:cNvPr>
          <p:cNvSpPr>
            <a:spLocks noGrp="1"/>
          </p:cNvSpPr>
          <p:nvPr>
            <p:ph type="dt" sz="half" idx="10"/>
          </p:nvPr>
        </p:nvSpPr>
        <p:spPr/>
        <p:txBody>
          <a:bodyPr/>
          <a:lstStyle/>
          <a:p>
            <a:fld id="{80D5310C-82E4-4801-8A19-95185462EA7D}" type="datetime1">
              <a:rPr lang="en-US" smtClean="0"/>
              <a:t>9/3/2025</a:t>
            </a:fld>
            <a:endParaRPr lang="en-US"/>
          </a:p>
        </p:txBody>
      </p:sp>
      <p:pic>
        <p:nvPicPr>
          <p:cNvPr id="11" name="Picture 10" descr="A group of people wearing hardhats&#10;&#10;AI-generated content may be incorrect.">
            <a:extLst>
              <a:ext uri="{FF2B5EF4-FFF2-40B4-BE49-F238E27FC236}">
                <a16:creationId xmlns:a16="http://schemas.microsoft.com/office/drawing/2014/main" id="{C8DC5388-797D-6D62-3429-6EAFDE2F1975}"/>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3" name="Picture 12" descr="A green text on a black background&#10;&#10;AI-generated content may be incorrect.">
            <a:extLst>
              <a:ext uri="{FF2B5EF4-FFF2-40B4-BE49-F238E27FC236}">
                <a16:creationId xmlns:a16="http://schemas.microsoft.com/office/drawing/2014/main" id="{9D4982AE-7806-CB97-0E5A-F2E21AD88A87}"/>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5" name="Picture 14" descr="A blue and grey logo&#10;&#10;AI-generated content may be incorrect.">
            <a:extLst>
              <a:ext uri="{FF2B5EF4-FFF2-40B4-BE49-F238E27FC236}">
                <a16:creationId xmlns:a16="http://schemas.microsoft.com/office/drawing/2014/main" id="{E0C3580A-BE35-6FAD-6CC3-065A1A3C76E0}"/>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7" name="Rectangle 16">
            <a:extLst>
              <a:ext uri="{FF2B5EF4-FFF2-40B4-BE49-F238E27FC236}">
                <a16:creationId xmlns:a16="http://schemas.microsoft.com/office/drawing/2014/main" id="{3812F7EC-527F-01A1-2C08-DCA873BB1A02}"/>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9" name="Picture 18" descr="A black and white sign with black text&#10;&#10;AI-generated content may be incorrect.">
            <a:extLst>
              <a:ext uri="{FF2B5EF4-FFF2-40B4-BE49-F238E27FC236}">
                <a16:creationId xmlns:a16="http://schemas.microsoft.com/office/drawing/2014/main" id="{63EC26CA-35EC-1452-A3A8-425364205A35}"/>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1" name="Slide Number Placeholder 2">
            <a:extLst>
              <a:ext uri="{FF2B5EF4-FFF2-40B4-BE49-F238E27FC236}">
                <a16:creationId xmlns:a16="http://schemas.microsoft.com/office/drawing/2014/main" id="{204C309B-7D32-204A-515D-5A8E4B5F253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9</a:t>
            </a:fld>
            <a:endParaRPr lang="en-US">
              <a:solidFill>
                <a:schemeClr val="bg1"/>
              </a:solidFill>
              <a:latin typeface="Arial"/>
            </a:endParaRPr>
          </a:p>
        </p:txBody>
      </p:sp>
      <p:pic>
        <p:nvPicPr>
          <p:cNvPr id="23" name="Picture 22" descr="A green text on a white background&#10;&#10;AI-generated content may be incorrect.">
            <a:extLst>
              <a:ext uri="{FF2B5EF4-FFF2-40B4-BE49-F238E27FC236}">
                <a16:creationId xmlns:a16="http://schemas.microsoft.com/office/drawing/2014/main" id="{89DCD5AD-B910-98D2-8030-26579B6A5A36}"/>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5" name="Footer Placeholder 1">
            <a:extLst>
              <a:ext uri="{FF2B5EF4-FFF2-40B4-BE49-F238E27FC236}">
                <a16:creationId xmlns:a16="http://schemas.microsoft.com/office/drawing/2014/main" id="{EC24FA86-62B2-682A-03C9-60447507D4DD}"/>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531307" y="1614675"/>
            <a:ext cx="6689511" cy="4598246"/>
            <a:chOff x="0" y="0"/>
            <a:chExt cx="10622976" cy="7249408"/>
          </a:xfrm>
        </p:grpSpPr>
        <p:sp>
          <p:nvSpPr>
            <p:cNvPr id="5" name="Freeform 5" descr="Photo of technicians attaching the strapping rail over the lower edge of the wall insulation to hold it in place."/>
            <p:cNvSpPr/>
            <p:nvPr/>
          </p:nvSpPr>
          <p:spPr>
            <a:xfrm>
              <a:off x="0" y="0"/>
              <a:ext cx="10622915" cy="7249414"/>
            </a:xfrm>
            <a:custGeom>
              <a:avLst/>
              <a:gdLst/>
              <a:ahLst/>
              <a:cxnLst/>
              <a:rect l="l" t="t" r="r" b="b"/>
              <a:pathLst>
                <a:path w="10622915" h="7249414">
                  <a:moveTo>
                    <a:pt x="0" y="0"/>
                  </a:moveTo>
                  <a:lnTo>
                    <a:pt x="10622915" y="0"/>
                  </a:lnTo>
                  <a:lnTo>
                    <a:pt x="10622915" y="7249414"/>
                  </a:lnTo>
                  <a:lnTo>
                    <a:pt x="0" y="7249414"/>
                  </a:lnTo>
                  <a:lnTo>
                    <a:pt x="0" y="0"/>
                  </a:lnTo>
                  <a:close/>
                </a:path>
              </a:pathLst>
            </a:custGeom>
            <a:blipFill>
              <a:blip r:embed="rId3"/>
              <a:stretch>
                <a:fillRect l="-21" r="-22"/>
              </a:stretch>
            </a:blipFill>
          </p:spPr>
        </p:sp>
      </p:grpSp>
      <p:sp>
        <p:nvSpPr>
          <p:cNvPr id="6" name="TextBox 6"/>
          <p:cNvSpPr txBox="1"/>
          <p:nvPr/>
        </p:nvSpPr>
        <p:spPr>
          <a:xfrm>
            <a:off x="582958" y="1102579"/>
            <a:ext cx="8595360"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Check Work in Progress</a:t>
            </a:r>
            <a:endParaRPr lang="en-US" sz="2950" b="1" spc="-1" dirty="0">
              <a:solidFill>
                <a:srgbClr val="0070C0"/>
              </a:solidFill>
              <a:latin typeface="Arial"/>
              <a:ea typeface="Arial"/>
              <a:cs typeface="Arial"/>
            </a:endParaRPr>
          </a:p>
        </p:txBody>
      </p:sp>
      <p:sp>
        <p:nvSpPr>
          <p:cNvPr id="8" name="Date Placeholder 7">
            <a:extLst>
              <a:ext uri="{FF2B5EF4-FFF2-40B4-BE49-F238E27FC236}">
                <a16:creationId xmlns:a16="http://schemas.microsoft.com/office/drawing/2014/main" id="{F529471C-3282-4C18-A011-74DBB41C0C0B}"/>
              </a:ext>
            </a:extLst>
          </p:cNvPr>
          <p:cNvSpPr>
            <a:spLocks noGrp="1"/>
          </p:cNvSpPr>
          <p:nvPr>
            <p:ph type="dt" sz="half" idx="10"/>
          </p:nvPr>
        </p:nvSpPr>
        <p:spPr/>
        <p:txBody>
          <a:bodyPr/>
          <a:lstStyle/>
          <a:p>
            <a:fld id="{4C9222F0-11A5-4F2C-9191-1A30581A62CB}"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683E5B4F-96EE-0D15-BE84-7D38445ADFB8}"/>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E459052C-671D-8468-B075-D3F334154CF6}"/>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79C229D6-436D-DBF1-6D5E-88B4D10EFA02}"/>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EF4430AC-477A-E0AE-1F46-E1469FBACE1D}"/>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C21C4765-5F00-B58F-EB60-AFE1FD4C7DC7}"/>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5A800974-F8F3-D120-7B45-4839CF72BE38}"/>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10</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C1335065-145C-9425-89BB-2D43A93303D6}"/>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C1C7C9BB-81E0-0C2D-C696-B80B7DC919E7}"/>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830829" y="1546215"/>
            <a:ext cx="6087245" cy="4708685"/>
            <a:chOff x="0" y="0"/>
            <a:chExt cx="9247744" cy="7084544"/>
          </a:xfrm>
        </p:grpSpPr>
        <p:sp>
          <p:nvSpPr>
            <p:cNvPr id="5" name="Freeform 5" descr="Photo of weatherization students insulating a wall."/>
            <p:cNvSpPr/>
            <p:nvPr/>
          </p:nvSpPr>
          <p:spPr>
            <a:xfrm>
              <a:off x="0" y="0"/>
              <a:ext cx="9247759" cy="7084568"/>
            </a:xfrm>
            <a:custGeom>
              <a:avLst/>
              <a:gdLst/>
              <a:ahLst/>
              <a:cxnLst/>
              <a:rect l="l" t="t" r="r" b="b"/>
              <a:pathLst>
                <a:path w="9247759" h="7084568">
                  <a:moveTo>
                    <a:pt x="0" y="0"/>
                  </a:moveTo>
                  <a:lnTo>
                    <a:pt x="9247759" y="0"/>
                  </a:lnTo>
                  <a:lnTo>
                    <a:pt x="9247759" y="7084568"/>
                  </a:lnTo>
                  <a:lnTo>
                    <a:pt x="0" y="7084568"/>
                  </a:lnTo>
                  <a:lnTo>
                    <a:pt x="0" y="0"/>
                  </a:lnTo>
                  <a:close/>
                </a:path>
              </a:pathLst>
            </a:custGeom>
            <a:blipFill>
              <a:blip r:embed="rId3"/>
              <a:stretch>
                <a:fillRect l="-1072" r="-1072"/>
              </a:stretch>
            </a:blipFill>
          </p:spPr>
        </p:sp>
      </p:grpSp>
      <p:sp>
        <p:nvSpPr>
          <p:cNvPr id="6" name="TextBox 6"/>
          <p:cNvSpPr txBox="1"/>
          <p:nvPr/>
        </p:nvSpPr>
        <p:spPr>
          <a:xfrm>
            <a:off x="715051" y="991347"/>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Observe Working Crew</a:t>
            </a:r>
            <a:endParaRPr lang="en-US" sz="2950" b="1" spc="-1" dirty="0">
              <a:solidFill>
                <a:srgbClr val="0070C0"/>
              </a:solidFill>
              <a:latin typeface="Arial"/>
              <a:ea typeface="Arial"/>
              <a:cs typeface="Arial"/>
            </a:endParaRPr>
          </a:p>
        </p:txBody>
      </p:sp>
      <p:sp>
        <p:nvSpPr>
          <p:cNvPr id="8" name="Date Placeholder 7">
            <a:extLst>
              <a:ext uri="{FF2B5EF4-FFF2-40B4-BE49-F238E27FC236}">
                <a16:creationId xmlns:a16="http://schemas.microsoft.com/office/drawing/2014/main" id="{3E06521E-34F3-436A-B9BE-AAB51604E2D1}"/>
              </a:ext>
            </a:extLst>
          </p:cNvPr>
          <p:cNvSpPr>
            <a:spLocks noGrp="1"/>
          </p:cNvSpPr>
          <p:nvPr>
            <p:ph type="dt" sz="half" idx="10"/>
          </p:nvPr>
        </p:nvSpPr>
        <p:spPr/>
        <p:txBody>
          <a:bodyPr/>
          <a:lstStyle/>
          <a:p>
            <a:fld id="{00C9B295-B3BE-42F4-B7CE-04C19C516D94}" type="datetime1">
              <a:rPr lang="en-US" smtClean="0"/>
              <a:t>9/3/2025</a:t>
            </a:fld>
            <a:endParaRPr lang="en-US"/>
          </a:p>
        </p:txBody>
      </p:sp>
      <p:pic>
        <p:nvPicPr>
          <p:cNvPr id="11" name="Picture 10" descr="A group of people wearing hardhats&#10;&#10;AI-generated content may be incorrect.">
            <a:extLst>
              <a:ext uri="{FF2B5EF4-FFF2-40B4-BE49-F238E27FC236}">
                <a16:creationId xmlns:a16="http://schemas.microsoft.com/office/drawing/2014/main" id="{CCF237AA-0B0C-FCE3-D034-82293441FD68}"/>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2" name="Picture 11" descr="A green text on a black background&#10;&#10;AI-generated content may be incorrect.">
            <a:extLst>
              <a:ext uri="{FF2B5EF4-FFF2-40B4-BE49-F238E27FC236}">
                <a16:creationId xmlns:a16="http://schemas.microsoft.com/office/drawing/2014/main" id="{97ACF22A-0186-27CF-94CD-8E0FDBE308C6}"/>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3" name="Picture 12" descr="A blue and grey logo&#10;&#10;AI-generated content may be incorrect.">
            <a:extLst>
              <a:ext uri="{FF2B5EF4-FFF2-40B4-BE49-F238E27FC236}">
                <a16:creationId xmlns:a16="http://schemas.microsoft.com/office/drawing/2014/main" id="{D564D744-D562-6376-C8A9-0B008E267953}"/>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4" name="Rectangle 13">
            <a:extLst>
              <a:ext uri="{FF2B5EF4-FFF2-40B4-BE49-F238E27FC236}">
                <a16:creationId xmlns:a16="http://schemas.microsoft.com/office/drawing/2014/main" id="{8A488612-17FD-C97F-52B0-0A5A9320E231}"/>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5" name="Picture 14" descr="A black and white sign with black text&#10;&#10;AI-generated content may be incorrect.">
            <a:extLst>
              <a:ext uri="{FF2B5EF4-FFF2-40B4-BE49-F238E27FC236}">
                <a16:creationId xmlns:a16="http://schemas.microsoft.com/office/drawing/2014/main" id="{B7555EA2-29F4-AC06-12D6-C938D960C580}"/>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16" name="Slide Number Placeholder 2">
            <a:extLst>
              <a:ext uri="{FF2B5EF4-FFF2-40B4-BE49-F238E27FC236}">
                <a16:creationId xmlns:a16="http://schemas.microsoft.com/office/drawing/2014/main" id="{F96ED8EB-3546-F085-E2FD-A08EFBABEF8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11</a:t>
            </a:fld>
            <a:endParaRPr lang="en-US">
              <a:solidFill>
                <a:schemeClr val="bg1"/>
              </a:solidFill>
              <a:latin typeface="Arial"/>
            </a:endParaRPr>
          </a:p>
        </p:txBody>
      </p:sp>
      <p:pic>
        <p:nvPicPr>
          <p:cNvPr id="17" name="Picture 16" descr="A green text on a white background&#10;&#10;AI-generated content may be incorrect.">
            <a:extLst>
              <a:ext uri="{FF2B5EF4-FFF2-40B4-BE49-F238E27FC236}">
                <a16:creationId xmlns:a16="http://schemas.microsoft.com/office/drawing/2014/main" id="{AFC599AA-4525-1CDC-59B6-8719B8E5887A}"/>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18" name="Footer Placeholder 1">
            <a:extLst>
              <a:ext uri="{FF2B5EF4-FFF2-40B4-BE49-F238E27FC236}">
                <a16:creationId xmlns:a16="http://schemas.microsoft.com/office/drawing/2014/main" id="{A0DA933D-DE78-BE5E-2595-F7F58BC1E763}"/>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736225" y="1683691"/>
            <a:ext cx="6149684" cy="4581274"/>
            <a:chOff x="0" y="0"/>
            <a:chExt cx="9604096" cy="7265792"/>
          </a:xfrm>
        </p:grpSpPr>
        <p:sp>
          <p:nvSpPr>
            <p:cNvPr id="5" name="Freeform 5" descr="Photo of an active and non-active technician on the job - slackers can reduce productivity."/>
            <p:cNvSpPr/>
            <p:nvPr/>
          </p:nvSpPr>
          <p:spPr>
            <a:xfrm>
              <a:off x="0" y="0"/>
              <a:ext cx="9604121" cy="7265797"/>
            </a:xfrm>
            <a:custGeom>
              <a:avLst/>
              <a:gdLst/>
              <a:ahLst/>
              <a:cxnLst/>
              <a:rect l="l" t="t" r="r" b="b"/>
              <a:pathLst>
                <a:path w="9604121" h="7265797">
                  <a:moveTo>
                    <a:pt x="0" y="0"/>
                  </a:moveTo>
                  <a:lnTo>
                    <a:pt x="9604121" y="0"/>
                  </a:lnTo>
                  <a:lnTo>
                    <a:pt x="9604121" y="7265797"/>
                  </a:lnTo>
                  <a:lnTo>
                    <a:pt x="0" y="7265797"/>
                  </a:lnTo>
                  <a:lnTo>
                    <a:pt x="0" y="0"/>
                  </a:lnTo>
                  <a:close/>
                </a:path>
              </a:pathLst>
            </a:custGeom>
            <a:blipFill>
              <a:blip r:embed="rId3"/>
              <a:stretch>
                <a:fillRect l="-435" r="-435"/>
              </a:stretch>
            </a:blipFill>
          </p:spPr>
        </p:sp>
      </p:grpSp>
      <p:sp>
        <p:nvSpPr>
          <p:cNvPr id="6" name="TextBox 6"/>
          <p:cNvSpPr txBox="1"/>
          <p:nvPr/>
        </p:nvSpPr>
        <p:spPr>
          <a:xfrm>
            <a:off x="607743" y="1110958"/>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Motivate Slackers</a:t>
            </a:r>
            <a:endParaRPr lang="en-US" sz="2950" b="1" spc="-1" dirty="0">
              <a:solidFill>
                <a:srgbClr val="0070C0"/>
              </a:solidFill>
              <a:latin typeface="Arial"/>
              <a:ea typeface="Arial"/>
              <a:cs typeface="Arial"/>
            </a:endParaRPr>
          </a:p>
        </p:txBody>
      </p:sp>
      <p:sp>
        <p:nvSpPr>
          <p:cNvPr id="8" name="Date Placeholder 7">
            <a:extLst>
              <a:ext uri="{FF2B5EF4-FFF2-40B4-BE49-F238E27FC236}">
                <a16:creationId xmlns:a16="http://schemas.microsoft.com/office/drawing/2014/main" id="{4D9BC7BB-2A9E-4826-8690-472E7AD1BBD1}"/>
              </a:ext>
            </a:extLst>
          </p:cNvPr>
          <p:cNvSpPr>
            <a:spLocks noGrp="1"/>
          </p:cNvSpPr>
          <p:nvPr>
            <p:ph type="dt" sz="half" idx="10"/>
          </p:nvPr>
        </p:nvSpPr>
        <p:spPr/>
        <p:txBody>
          <a:bodyPr/>
          <a:lstStyle/>
          <a:p>
            <a:fld id="{77E2BA1B-1184-4424-A284-F05437F873BE}"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D75ADF35-13F5-FBDB-5C58-18C0C087F8B8}"/>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A1B81053-DE66-99C9-031C-883D07E367D4}"/>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3F722D24-39A0-6F1A-E385-D682F58C4871}"/>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C919D3FE-13DE-D512-F7EE-79ED04F583AF}"/>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7F2280B0-B794-A2AC-F683-7E67AA1142DC}"/>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9DB50066-41EF-E908-5B35-25FEDA63ABE5}"/>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12</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723FC3B9-D0CE-4067-D9B7-F83AFA24E0EA}"/>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976A1E7C-7C6D-864D-47EB-44215FE0B0CD}"/>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725405" y="1408779"/>
            <a:ext cx="6294068" cy="4805453"/>
            <a:chOff x="0" y="0"/>
            <a:chExt cx="9536512" cy="7213568"/>
          </a:xfrm>
        </p:grpSpPr>
        <p:sp>
          <p:nvSpPr>
            <p:cNvPr id="5" name="Freeform 5" descr="Photo of textbook example of whole house fan cover installation."/>
            <p:cNvSpPr/>
            <p:nvPr/>
          </p:nvSpPr>
          <p:spPr>
            <a:xfrm>
              <a:off x="0" y="0"/>
              <a:ext cx="9536557" cy="7213600"/>
            </a:xfrm>
            <a:custGeom>
              <a:avLst/>
              <a:gdLst/>
              <a:ahLst/>
              <a:cxnLst/>
              <a:rect l="l" t="t" r="r" b="b"/>
              <a:pathLst>
                <a:path w="9536557" h="7213600">
                  <a:moveTo>
                    <a:pt x="0" y="0"/>
                  </a:moveTo>
                  <a:lnTo>
                    <a:pt x="9536557" y="0"/>
                  </a:lnTo>
                  <a:lnTo>
                    <a:pt x="9536557" y="7213600"/>
                  </a:lnTo>
                  <a:lnTo>
                    <a:pt x="0" y="7213600"/>
                  </a:lnTo>
                  <a:lnTo>
                    <a:pt x="0" y="0"/>
                  </a:lnTo>
                  <a:close/>
                </a:path>
              </a:pathLst>
            </a:custGeom>
            <a:blipFill>
              <a:blip r:embed="rId3"/>
              <a:stretch>
                <a:fillRect t="-34" b="-34"/>
              </a:stretch>
            </a:blipFill>
          </p:spPr>
        </p:sp>
      </p:grpSp>
      <p:sp>
        <p:nvSpPr>
          <p:cNvPr id="6" name="TextBox 6"/>
          <p:cNvSpPr txBox="1"/>
          <p:nvPr/>
        </p:nvSpPr>
        <p:spPr>
          <a:xfrm>
            <a:off x="551710" y="898936"/>
            <a:ext cx="6969888" cy="320601"/>
          </a:xfrm>
          <a:prstGeom prst="rect">
            <a:avLst/>
          </a:prstGeom>
        </p:spPr>
        <p:txBody>
          <a:bodyPr lIns="0" tIns="0" rIns="0" bIns="0" rtlCol="0" anchor="t">
            <a:spAutoFit/>
          </a:bodyPr>
          <a:lstStyle/>
          <a:p>
            <a:pPr algn="l">
              <a:lnSpc>
                <a:spcPts val="2534"/>
              </a:lnSpc>
            </a:pPr>
            <a:r>
              <a:rPr lang="en-US" sz="2300" b="1" spc="-1" dirty="0">
                <a:solidFill>
                  <a:srgbClr val="0070C0"/>
                </a:solidFill>
                <a:latin typeface="Arial"/>
                <a:ea typeface="Arial"/>
                <a:cs typeface="Arial"/>
                <a:sym typeface="Arial"/>
              </a:rPr>
              <a:t>Provide Feedback on Completed Tasks</a:t>
            </a:r>
            <a:endParaRPr lang="en-US" sz="2300" b="1" spc="-1" dirty="0">
              <a:solidFill>
                <a:srgbClr val="0070C0"/>
              </a:solidFill>
              <a:latin typeface="Arial"/>
              <a:ea typeface="Arial"/>
              <a:cs typeface="Arial"/>
            </a:endParaRPr>
          </a:p>
        </p:txBody>
      </p:sp>
      <p:sp>
        <p:nvSpPr>
          <p:cNvPr id="9" name="Date Placeholder 8">
            <a:extLst>
              <a:ext uri="{FF2B5EF4-FFF2-40B4-BE49-F238E27FC236}">
                <a16:creationId xmlns:a16="http://schemas.microsoft.com/office/drawing/2014/main" id="{21F68242-615C-40DB-88EC-377CFCE74337}"/>
              </a:ext>
            </a:extLst>
          </p:cNvPr>
          <p:cNvSpPr>
            <a:spLocks noGrp="1"/>
          </p:cNvSpPr>
          <p:nvPr>
            <p:ph type="dt" sz="half" idx="10"/>
          </p:nvPr>
        </p:nvSpPr>
        <p:spPr/>
        <p:txBody>
          <a:bodyPr/>
          <a:lstStyle/>
          <a:p>
            <a:fld id="{35E4DE15-F668-4612-9C44-E8140372D1A9}" type="datetime1">
              <a:rPr lang="en-US" smtClean="0"/>
              <a:t>9/3/2025</a:t>
            </a:fld>
            <a:endParaRPr lang="en-US"/>
          </a:p>
        </p:txBody>
      </p:sp>
      <p:pic>
        <p:nvPicPr>
          <p:cNvPr id="13" name="Picture 12" descr="A group of people wearing hardhats&#10;&#10;AI-generated content may be incorrect.">
            <a:extLst>
              <a:ext uri="{FF2B5EF4-FFF2-40B4-BE49-F238E27FC236}">
                <a16:creationId xmlns:a16="http://schemas.microsoft.com/office/drawing/2014/main" id="{3AD249B1-64C4-5FDB-FFA2-699FF0CA53A3}"/>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5" name="Picture 14" descr="A green text on a black background&#10;&#10;AI-generated content may be incorrect.">
            <a:extLst>
              <a:ext uri="{FF2B5EF4-FFF2-40B4-BE49-F238E27FC236}">
                <a16:creationId xmlns:a16="http://schemas.microsoft.com/office/drawing/2014/main" id="{13293E93-C5BD-6BBA-733B-0B749D8272A2}"/>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7" name="Picture 16" descr="A blue and grey logo&#10;&#10;AI-generated content may be incorrect.">
            <a:extLst>
              <a:ext uri="{FF2B5EF4-FFF2-40B4-BE49-F238E27FC236}">
                <a16:creationId xmlns:a16="http://schemas.microsoft.com/office/drawing/2014/main" id="{8F6E298E-988C-9D4B-C0E3-BF06FB5EE1CB}"/>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9" name="Rectangle 18">
            <a:extLst>
              <a:ext uri="{FF2B5EF4-FFF2-40B4-BE49-F238E27FC236}">
                <a16:creationId xmlns:a16="http://schemas.microsoft.com/office/drawing/2014/main" id="{46352018-FE52-D302-CD9D-3A76BCF2C8E8}"/>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1" name="Picture 20" descr="A black and white sign with black text&#10;&#10;AI-generated content may be incorrect.">
            <a:extLst>
              <a:ext uri="{FF2B5EF4-FFF2-40B4-BE49-F238E27FC236}">
                <a16:creationId xmlns:a16="http://schemas.microsoft.com/office/drawing/2014/main" id="{6F542D1F-E5F8-39DA-7E16-05F3A69C8304}"/>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3" name="Slide Number Placeholder 2">
            <a:extLst>
              <a:ext uri="{FF2B5EF4-FFF2-40B4-BE49-F238E27FC236}">
                <a16:creationId xmlns:a16="http://schemas.microsoft.com/office/drawing/2014/main" id="{D39B46D7-BC7E-EE5D-846C-9FCB1A84C704}"/>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13</a:t>
            </a:fld>
            <a:endParaRPr lang="en-US">
              <a:solidFill>
                <a:schemeClr val="bg1"/>
              </a:solidFill>
              <a:latin typeface="Arial"/>
            </a:endParaRPr>
          </a:p>
        </p:txBody>
      </p:sp>
      <p:pic>
        <p:nvPicPr>
          <p:cNvPr id="25" name="Picture 24" descr="A green text on a white background&#10;&#10;AI-generated content may be incorrect.">
            <a:extLst>
              <a:ext uri="{FF2B5EF4-FFF2-40B4-BE49-F238E27FC236}">
                <a16:creationId xmlns:a16="http://schemas.microsoft.com/office/drawing/2014/main" id="{13CEC047-3CC3-9687-330A-237EB7B2DC8A}"/>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7" name="Footer Placeholder 1">
            <a:extLst>
              <a:ext uri="{FF2B5EF4-FFF2-40B4-BE49-F238E27FC236}">
                <a16:creationId xmlns:a16="http://schemas.microsoft.com/office/drawing/2014/main" id="{6AD5FFDA-7E19-D96D-0369-6D5B6D34A3D3}"/>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891984" y="1719459"/>
            <a:ext cx="4923034" cy="4391885"/>
            <a:chOff x="0" y="0"/>
            <a:chExt cx="7396352" cy="6597120"/>
          </a:xfrm>
        </p:grpSpPr>
        <p:sp>
          <p:nvSpPr>
            <p:cNvPr id="5" name="Freeform 5" descr="Photo of technician instructing resident about what he is doing as he tests the home along with energy savings tips."/>
            <p:cNvSpPr/>
            <p:nvPr/>
          </p:nvSpPr>
          <p:spPr>
            <a:xfrm>
              <a:off x="0" y="0"/>
              <a:ext cx="7396353" cy="6597142"/>
            </a:xfrm>
            <a:custGeom>
              <a:avLst/>
              <a:gdLst/>
              <a:ahLst/>
              <a:cxnLst/>
              <a:rect l="l" t="t" r="r" b="b"/>
              <a:pathLst>
                <a:path w="7396353" h="6597142">
                  <a:moveTo>
                    <a:pt x="0" y="0"/>
                  </a:moveTo>
                  <a:lnTo>
                    <a:pt x="7396353" y="0"/>
                  </a:lnTo>
                  <a:lnTo>
                    <a:pt x="7396353" y="6597142"/>
                  </a:lnTo>
                  <a:lnTo>
                    <a:pt x="0" y="6597142"/>
                  </a:lnTo>
                  <a:lnTo>
                    <a:pt x="0" y="0"/>
                  </a:lnTo>
                  <a:close/>
                </a:path>
              </a:pathLst>
            </a:custGeom>
            <a:blipFill>
              <a:blip r:embed="rId3"/>
              <a:stretch>
                <a:fillRect t="-483" b="-483"/>
              </a:stretch>
            </a:blipFill>
          </p:spPr>
        </p:sp>
      </p:grpSp>
      <p:sp>
        <p:nvSpPr>
          <p:cNvPr id="6" name="TextBox 6"/>
          <p:cNvSpPr txBox="1"/>
          <p:nvPr/>
        </p:nvSpPr>
        <p:spPr>
          <a:xfrm>
            <a:off x="526867" y="1133485"/>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Don’t Forget Client Education</a:t>
            </a:r>
            <a:endParaRPr lang="en-US" sz="2950" b="1" spc="-1" dirty="0">
              <a:solidFill>
                <a:srgbClr val="0070C0"/>
              </a:solidFill>
              <a:latin typeface="Arial"/>
              <a:ea typeface="Arial"/>
              <a:cs typeface="Arial"/>
            </a:endParaRPr>
          </a:p>
        </p:txBody>
      </p:sp>
      <p:sp>
        <p:nvSpPr>
          <p:cNvPr id="7" name="TextBox 7"/>
          <p:cNvSpPr txBox="1"/>
          <p:nvPr/>
        </p:nvSpPr>
        <p:spPr>
          <a:xfrm>
            <a:off x="954344" y="1720071"/>
            <a:ext cx="2908512" cy="3649116"/>
          </a:xfrm>
          <a:prstGeom prst="rect">
            <a:avLst/>
          </a:prstGeom>
        </p:spPr>
        <p:txBody>
          <a:bodyPr lIns="0" tIns="0" rIns="0" bIns="0" rtlCol="0" anchor="t">
            <a:spAutoFit/>
          </a:bodyPr>
          <a:lstStyle/>
          <a:p>
            <a:pPr algn="l">
              <a:lnSpc>
                <a:spcPts val="3327"/>
              </a:lnSpc>
            </a:pPr>
            <a:r>
              <a:rPr lang="en-US" sz="2772" spc="0">
                <a:solidFill>
                  <a:srgbClr val="000066"/>
                </a:solidFill>
                <a:latin typeface="Arial"/>
                <a:ea typeface="Arial"/>
                <a:cs typeface="Arial"/>
                <a:sym typeface="Arial"/>
              </a:rPr>
              <a:t>Follow the ground rules.</a:t>
            </a:r>
          </a:p>
          <a:p>
            <a:pPr algn="l">
              <a:lnSpc>
                <a:spcPts val="3070"/>
              </a:lnSpc>
            </a:pPr>
            <a:r>
              <a:rPr lang="en-US" sz="2558" spc="0">
                <a:solidFill>
                  <a:srgbClr val="000000"/>
                </a:solidFill>
                <a:latin typeface="Arial"/>
                <a:ea typeface="Arial"/>
                <a:cs typeface="Arial"/>
                <a:sym typeface="Arial"/>
              </a:rPr>
              <a:t>Show:</a:t>
            </a:r>
          </a:p>
          <a:p>
            <a:pPr marL="473471" lvl="2" indent="-157824" algn="l">
              <a:lnSpc>
                <a:spcPts val="3070"/>
              </a:lnSpc>
              <a:buFont typeface="Arial"/>
              <a:buChar char="⚬"/>
            </a:pPr>
            <a:r>
              <a:rPr lang="en-US" sz="2558" spc="0">
                <a:solidFill>
                  <a:srgbClr val="000000"/>
                </a:solidFill>
                <a:latin typeface="Arial"/>
                <a:ea typeface="Arial"/>
                <a:cs typeface="Arial"/>
                <a:sym typeface="Arial"/>
              </a:rPr>
              <a:t>Respect</a:t>
            </a:r>
          </a:p>
          <a:p>
            <a:pPr marL="473471" lvl="2" indent="-157824" algn="l">
              <a:lnSpc>
                <a:spcPts val="3070"/>
              </a:lnSpc>
              <a:buFont typeface="Arial"/>
              <a:buChar char="⚬"/>
            </a:pPr>
            <a:r>
              <a:rPr lang="en-US" sz="2558" spc="0">
                <a:solidFill>
                  <a:srgbClr val="000000"/>
                </a:solidFill>
                <a:latin typeface="Arial"/>
                <a:ea typeface="Arial"/>
                <a:cs typeface="Arial"/>
                <a:sym typeface="Arial"/>
              </a:rPr>
              <a:t>Understanding</a:t>
            </a:r>
          </a:p>
          <a:p>
            <a:pPr marL="473471" lvl="2" indent="-157824" algn="l">
              <a:lnSpc>
                <a:spcPts val="3070"/>
              </a:lnSpc>
              <a:buFont typeface="Arial"/>
              <a:buChar char="⚬"/>
            </a:pPr>
            <a:r>
              <a:rPr lang="en-US" sz="2558" spc="0">
                <a:solidFill>
                  <a:srgbClr val="000000"/>
                </a:solidFill>
                <a:latin typeface="Arial"/>
                <a:ea typeface="Arial"/>
                <a:cs typeface="Arial"/>
                <a:sym typeface="Arial"/>
              </a:rPr>
              <a:t>Honesty</a:t>
            </a:r>
          </a:p>
          <a:p>
            <a:pPr marL="473471" lvl="2" indent="-157824" algn="l">
              <a:lnSpc>
                <a:spcPts val="3070"/>
              </a:lnSpc>
            </a:pPr>
            <a:endParaRPr lang="en-US" sz="2558" spc="0">
              <a:solidFill>
                <a:srgbClr val="000000"/>
              </a:solidFill>
              <a:latin typeface="Arial"/>
              <a:ea typeface="Arial"/>
              <a:cs typeface="Arial"/>
              <a:sym typeface="Arial"/>
            </a:endParaRPr>
          </a:p>
        </p:txBody>
      </p:sp>
      <p:sp>
        <p:nvSpPr>
          <p:cNvPr id="10" name="Date Placeholder 9">
            <a:extLst>
              <a:ext uri="{FF2B5EF4-FFF2-40B4-BE49-F238E27FC236}">
                <a16:creationId xmlns:a16="http://schemas.microsoft.com/office/drawing/2014/main" id="{DBA81070-245A-4B64-BFE0-0BF38E863A9E}"/>
              </a:ext>
            </a:extLst>
          </p:cNvPr>
          <p:cNvSpPr>
            <a:spLocks noGrp="1"/>
          </p:cNvSpPr>
          <p:nvPr>
            <p:ph type="dt" sz="half" idx="10"/>
          </p:nvPr>
        </p:nvSpPr>
        <p:spPr/>
        <p:txBody>
          <a:bodyPr/>
          <a:lstStyle/>
          <a:p>
            <a:fld id="{2EA019FF-AF1D-4520-BDFA-E843D930C294}" type="datetime1">
              <a:rPr lang="en-US" smtClean="0"/>
              <a:t>9/3/2025</a:t>
            </a:fld>
            <a:endParaRPr lang="en-US"/>
          </a:p>
        </p:txBody>
      </p:sp>
      <p:pic>
        <p:nvPicPr>
          <p:cNvPr id="14" name="Picture 13" descr="A group of people wearing hardhats&#10;&#10;AI-generated content may be incorrect.">
            <a:extLst>
              <a:ext uri="{FF2B5EF4-FFF2-40B4-BE49-F238E27FC236}">
                <a16:creationId xmlns:a16="http://schemas.microsoft.com/office/drawing/2014/main" id="{E3CE9BEB-5943-091C-DF15-AB3E5A7332C1}"/>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6" name="Picture 15" descr="A green text on a black background&#10;&#10;AI-generated content may be incorrect.">
            <a:extLst>
              <a:ext uri="{FF2B5EF4-FFF2-40B4-BE49-F238E27FC236}">
                <a16:creationId xmlns:a16="http://schemas.microsoft.com/office/drawing/2014/main" id="{022CDA31-3A53-C177-D4EA-17D46EF85642}"/>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8" name="Picture 17" descr="A blue and grey logo&#10;&#10;AI-generated content may be incorrect.">
            <a:extLst>
              <a:ext uri="{FF2B5EF4-FFF2-40B4-BE49-F238E27FC236}">
                <a16:creationId xmlns:a16="http://schemas.microsoft.com/office/drawing/2014/main" id="{A469F109-BA03-97A9-6CF7-298145C487B7}"/>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0" name="Rectangle 19">
            <a:extLst>
              <a:ext uri="{FF2B5EF4-FFF2-40B4-BE49-F238E27FC236}">
                <a16:creationId xmlns:a16="http://schemas.microsoft.com/office/drawing/2014/main" id="{6B6DEBD7-88F3-A69A-41BA-2E6C887362E3}"/>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2" name="Picture 21" descr="A black and white sign with black text&#10;&#10;AI-generated content may be incorrect.">
            <a:extLst>
              <a:ext uri="{FF2B5EF4-FFF2-40B4-BE49-F238E27FC236}">
                <a16:creationId xmlns:a16="http://schemas.microsoft.com/office/drawing/2014/main" id="{EFAF8888-92A6-F998-4272-3374C984FBD9}"/>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4" name="Slide Number Placeholder 2">
            <a:extLst>
              <a:ext uri="{FF2B5EF4-FFF2-40B4-BE49-F238E27FC236}">
                <a16:creationId xmlns:a16="http://schemas.microsoft.com/office/drawing/2014/main" id="{E02F21C0-A9DE-528F-0538-63DF05E946B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14</a:t>
            </a:fld>
            <a:endParaRPr lang="en-US">
              <a:solidFill>
                <a:schemeClr val="bg1"/>
              </a:solidFill>
              <a:latin typeface="Arial"/>
            </a:endParaRPr>
          </a:p>
        </p:txBody>
      </p:sp>
      <p:pic>
        <p:nvPicPr>
          <p:cNvPr id="26" name="Picture 25" descr="A green text on a white background&#10;&#10;AI-generated content may be incorrect.">
            <a:extLst>
              <a:ext uri="{FF2B5EF4-FFF2-40B4-BE49-F238E27FC236}">
                <a16:creationId xmlns:a16="http://schemas.microsoft.com/office/drawing/2014/main" id="{4C536D07-404B-0210-0CEA-300228095093}"/>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8" name="Footer Placeholder 1">
            <a:extLst>
              <a:ext uri="{FF2B5EF4-FFF2-40B4-BE49-F238E27FC236}">
                <a16:creationId xmlns:a16="http://schemas.microsoft.com/office/drawing/2014/main" id="{FD11EF72-A18D-05B5-0AF3-67E247133054}"/>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800073" y="1582169"/>
            <a:ext cx="6162432" cy="4657152"/>
            <a:chOff x="0" y="0"/>
            <a:chExt cx="9582080" cy="7249920"/>
          </a:xfrm>
        </p:grpSpPr>
        <p:sp>
          <p:nvSpPr>
            <p:cNvPr id="5" name="Freeform 5" descr="Photo of technician discussing the testing process with the residential owner prior to engaging in work to establish credibility and acceptance."/>
            <p:cNvSpPr/>
            <p:nvPr/>
          </p:nvSpPr>
          <p:spPr>
            <a:xfrm>
              <a:off x="0" y="0"/>
              <a:ext cx="9582023" cy="7249922"/>
            </a:xfrm>
            <a:custGeom>
              <a:avLst/>
              <a:gdLst/>
              <a:ahLst/>
              <a:cxnLst/>
              <a:rect l="l" t="t" r="r" b="b"/>
              <a:pathLst>
                <a:path w="9582023" h="7249922">
                  <a:moveTo>
                    <a:pt x="0" y="0"/>
                  </a:moveTo>
                  <a:lnTo>
                    <a:pt x="9582023" y="0"/>
                  </a:lnTo>
                  <a:lnTo>
                    <a:pt x="9582023" y="7249922"/>
                  </a:lnTo>
                  <a:lnTo>
                    <a:pt x="0" y="7249922"/>
                  </a:lnTo>
                  <a:lnTo>
                    <a:pt x="0" y="0"/>
                  </a:lnTo>
                  <a:close/>
                </a:path>
              </a:pathLst>
            </a:custGeom>
            <a:blipFill>
              <a:blip r:embed="rId3"/>
              <a:stretch>
                <a:fillRect t="-21" b="-21"/>
              </a:stretch>
            </a:blipFill>
          </p:spPr>
        </p:sp>
      </p:grpSp>
      <p:sp>
        <p:nvSpPr>
          <p:cNvPr id="6" name="TextBox 6"/>
          <p:cNvSpPr txBox="1"/>
          <p:nvPr/>
        </p:nvSpPr>
        <p:spPr>
          <a:xfrm>
            <a:off x="544221" y="994682"/>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Involve the Client!</a:t>
            </a:r>
            <a:endParaRPr lang="en-US" sz="2950" b="1" spc="-1" dirty="0">
              <a:solidFill>
                <a:srgbClr val="0070C0"/>
              </a:solidFill>
              <a:latin typeface="Arial"/>
              <a:ea typeface="Arial"/>
              <a:cs typeface="Arial"/>
            </a:endParaRPr>
          </a:p>
        </p:txBody>
      </p:sp>
      <p:sp>
        <p:nvSpPr>
          <p:cNvPr id="9" name="Date Placeholder 8">
            <a:extLst>
              <a:ext uri="{FF2B5EF4-FFF2-40B4-BE49-F238E27FC236}">
                <a16:creationId xmlns:a16="http://schemas.microsoft.com/office/drawing/2014/main" id="{F7F1C8ED-366B-48C1-81C5-A773ECAE454B}"/>
              </a:ext>
            </a:extLst>
          </p:cNvPr>
          <p:cNvSpPr>
            <a:spLocks noGrp="1"/>
          </p:cNvSpPr>
          <p:nvPr>
            <p:ph type="dt" sz="half" idx="10"/>
          </p:nvPr>
        </p:nvSpPr>
        <p:spPr/>
        <p:txBody>
          <a:bodyPr/>
          <a:lstStyle/>
          <a:p>
            <a:fld id="{C44364B4-5D80-4B6D-A016-7B25C76F857A}" type="datetime1">
              <a:rPr lang="en-US" smtClean="0"/>
              <a:t>9/3/2025</a:t>
            </a:fld>
            <a:endParaRPr lang="en-US"/>
          </a:p>
        </p:txBody>
      </p:sp>
      <p:pic>
        <p:nvPicPr>
          <p:cNvPr id="13" name="Picture 12" descr="A group of people wearing hardhats&#10;&#10;AI-generated content may be incorrect.">
            <a:extLst>
              <a:ext uri="{FF2B5EF4-FFF2-40B4-BE49-F238E27FC236}">
                <a16:creationId xmlns:a16="http://schemas.microsoft.com/office/drawing/2014/main" id="{173C1ED8-0AED-4714-8FBD-1A3A14EF87E1}"/>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5" name="Picture 14" descr="A green text on a black background&#10;&#10;AI-generated content may be incorrect.">
            <a:extLst>
              <a:ext uri="{FF2B5EF4-FFF2-40B4-BE49-F238E27FC236}">
                <a16:creationId xmlns:a16="http://schemas.microsoft.com/office/drawing/2014/main" id="{8C2CDDCF-8646-5B1B-97FF-5F9F86FE9134}"/>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7" name="Picture 16" descr="A blue and grey logo&#10;&#10;AI-generated content may be incorrect.">
            <a:extLst>
              <a:ext uri="{FF2B5EF4-FFF2-40B4-BE49-F238E27FC236}">
                <a16:creationId xmlns:a16="http://schemas.microsoft.com/office/drawing/2014/main" id="{E50933D6-30EF-EBCB-B483-77584DC81136}"/>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9" name="Rectangle 18">
            <a:extLst>
              <a:ext uri="{FF2B5EF4-FFF2-40B4-BE49-F238E27FC236}">
                <a16:creationId xmlns:a16="http://schemas.microsoft.com/office/drawing/2014/main" id="{85EEC27E-D608-920D-2CCD-CDE6495E7347}"/>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1" name="Picture 20" descr="A black and white sign with black text&#10;&#10;AI-generated content may be incorrect.">
            <a:extLst>
              <a:ext uri="{FF2B5EF4-FFF2-40B4-BE49-F238E27FC236}">
                <a16:creationId xmlns:a16="http://schemas.microsoft.com/office/drawing/2014/main" id="{F823730D-524B-9521-DEE3-15FA0FF6A676}"/>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3" name="Slide Number Placeholder 2">
            <a:extLst>
              <a:ext uri="{FF2B5EF4-FFF2-40B4-BE49-F238E27FC236}">
                <a16:creationId xmlns:a16="http://schemas.microsoft.com/office/drawing/2014/main" id="{B9BE8AFB-4F72-D326-4415-03248ADFAF14}"/>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15</a:t>
            </a:fld>
            <a:endParaRPr lang="en-US">
              <a:solidFill>
                <a:schemeClr val="bg1"/>
              </a:solidFill>
              <a:latin typeface="Arial"/>
            </a:endParaRPr>
          </a:p>
        </p:txBody>
      </p:sp>
      <p:pic>
        <p:nvPicPr>
          <p:cNvPr id="25" name="Picture 24" descr="A green text on a white background&#10;&#10;AI-generated content may be incorrect.">
            <a:extLst>
              <a:ext uri="{FF2B5EF4-FFF2-40B4-BE49-F238E27FC236}">
                <a16:creationId xmlns:a16="http://schemas.microsoft.com/office/drawing/2014/main" id="{C6553D93-048A-AC14-B7DA-F858A1B84920}"/>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7" name="Footer Placeholder 1">
            <a:extLst>
              <a:ext uri="{FF2B5EF4-FFF2-40B4-BE49-F238E27FC236}">
                <a16:creationId xmlns:a16="http://schemas.microsoft.com/office/drawing/2014/main" id="{661A9D02-69E9-14EE-C64C-F81EC4E9C7BC}"/>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724791" y="1006951"/>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Feel for Leaks</a:t>
            </a:r>
            <a:endParaRPr lang="en-US" sz="2950" b="1" spc="-1" dirty="0">
              <a:solidFill>
                <a:srgbClr val="0070C0"/>
              </a:solidFill>
              <a:latin typeface="Arial"/>
              <a:ea typeface="Arial"/>
              <a:cs typeface="Arial"/>
            </a:endParaRPr>
          </a:p>
        </p:txBody>
      </p:sp>
      <p:grpSp>
        <p:nvGrpSpPr>
          <p:cNvPr id="5" name="Group 5"/>
          <p:cNvGrpSpPr/>
          <p:nvPr/>
        </p:nvGrpSpPr>
        <p:grpSpPr>
          <a:xfrm>
            <a:off x="1817987" y="1587799"/>
            <a:ext cx="6130484" cy="4641024"/>
            <a:chOff x="0" y="0"/>
            <a:chExt cx="9383424" cy="7098368"/>
          </a:xfrm>
        </p:grpSpPr>
        <p:sp>
          <p:nvSpPr>
            <p:cNvPr id="6" name="Freeform 6" descr="Photo of crew chief and homeowner reviewing air leakage with an improperly replaced door."/>
            <p:cNvSpPr/>
            <p:nvPr/>
          </p:nvSpPr>
          <p:spPr>
            <a:xfrm>
              <a:off x="0" y="0"/>
              <a:ext cx="9383395" cy="7098411"/>
            </a:xfrm>
            <a:custGeom>
              <a:avLst/>
              <a:gdLst/>
              <a:ahLst/>
              <a:cxnLst/>
              <a:rect l="l" t="t" r="r" b="b"/>
              <a:pathLst>
                <a:path w="9383395" h="7098411">
                  <a:moveTo>
                    <a:pt x="0" y="0"/>
                  </a:moveTo>
                  <a:lnTo>
                    <a:pt x="9383395" y="0"/>
                  </a:lnTo>
                  <a:lnTo>
                    <a:pt x="9383395" y="7098411"/>
                  </a:lnTo>
                  <a:lnTo>
                    <a:pt x="0" y="7098411"/>
                  </a:lnTo>
                  <a:lnTo>
                    <a:pt x="0" y="0"/>
                  </a:lnTo>
                  <a:close/>
                </a:path>
              </a:pathLst>
            </a:custGeom>
            <a:blipFill>
              <a:blip r:embed="rId3"/>
              <a:stretch>
                <a:fillRect t="-30" b="-30"/>
              </a:stretch>
            </a:blipFill>
          </p:spPr>
        </p:sp>
      </p:grpSp>
      <p:sp>
        <p:nvSpPr>
          <p:cNvPr id="8" name="Date Placeholder 7">
            <a:extLst>
              <a:ext uri="{FF2B5EF4-FFF2-40B4-BE49-F238E27FC236}">
                <a16:creationId xmlns:a16="http://schemas.microsoft.com/office/drawing/2014/main" id="{82393583-E032-4EB0-A319-DF4972C0D448}"/>
              </a:ext>
            </a:extLst>
          </p:cNvPr>
          <p:cNvSpPr>
            <a:spLocks noGrp="1"/>
          </p:cNvSpPr>
          <p:nvPr>
            <p:ph type="dt" sz="half" idx="10"/>
          </p:nvPr>
        </p:nvSpPr>
        <p:spPr/>
        <p:txBody>
          <a:bodyPr/>
          <a:lstStyle/>
          <a:p>
            <a:fld id="{EAD298BC-D546-4602-B5B0-8DB1E69F3A13}"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3FE29B40-5C49-498C-CEA9-A4C7DB43A1ED}"/>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1D76926B-EF89-B22C-2953-BFB7C6797141}"/>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41A3B89D-7751-67A0-D29D-421BD399B9EF}"/>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A594FF1E-88B1-302A-BF95-2E37558FF451}"/>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52BBE9B8-D4FB-EA7D-B76E-DC53FAE897AC}"/>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83F681F6-ADA8-AF08-F95C-C0AA9F746B51}"/>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16</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E97E332B-E130-5115-4A61-08DC60F2BE5F}"/>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84A78281-3EF6-D3AC-8418-A2B82862335E}"/>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79120" y="3285828"/>
            <a:ext cx="8595360" cy="3360420"/>
          </a:xfrm>
          <a:prstGeom prst="rect">
            <a:avLst/>
          </a:prstGeom>
        </p:spPr>
        <p:txBody>
          <a:bodyPr lIns="0" tIns="0" rIns="0" bIns="0" rtlCol="0" anchor="t">
            <a:spAutoFit/>
          </a:bodyPr>
          <a:lstStyle/>
          <a:p>
            <a:pPr algn="ctr">
              <a:lnSpc>
                <a:spcPts val="2995"/>
              </a:lnSpc>
            </a:pPr>
            <a:r>
              <a:rPr lang="en-US" sz="2772" spc="0">
                <a:solidFill>
                  <a:srgbClr val="000066"/>
                </a:solidFill>
                <a:latin typeface="Arial"/>
                <a:ea typeface="Arial"/>
                <a:cs typeface="Arial"/>
                <a:sym typeface="Arial"/>
              </a:rPr>
              <a:t>Training Opportunities</a:t>
            </a:r>
          </a:p>
          <a:p>
            <a:pPr algn="ctr">
              <a:lnSpc>
                <a:spcPts val="2763"/>
              </a:lnSpc>
            </a:pPr>
            <a:r>
              <a:rPr lang="en-US" sz="2558" spc="0">
                <a:solidFill>
                  <a:srgbClr val="0070C0"/>
                </a:solidFill>
                <a:latin typeface="Arial"/>
                <a:ea typeface="Arial"/>
                <a:cs typeface="Arial"/>
                <a:sym typeface="Arial"/>
              </a:rPr>
              <a:t>(30 minutes)</a:t>
            </a:r>
          </a:p>
        </p:txBody>
      </p:sp>
      <p:sp>
        <p:nvSpPr>
          <p:cNvPr id="5" name="TextBox 5"/>
          <p:cNvSpPr txBox="1"/>
          <p:nvPr/>
        </p:nvSpPr>
        <p:spPr>
          <a:xfrm>
            <a:off x="580827" y="1174853"/>
            <a:ext cx="6354720" cy="410369"/>
          </a:xfrm>
          <a:prstGeom prst="rect">
            <a:avLst/>
          </a:prstGeom>
        </p:spPr>
        <p:txBody>
          <a:bodyPr wrap="square"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Training Opportunities Exercise</a:t>
            </a:r>
            <a:endParaRPr lang="en-US" sz="2950" b="1" spc="-1" dirty="0">
              <a:solidFill>
                <a:srgbClr val="0070C0"/>
              </a:solidFill>
              <a:latin typeface="Arial"/>
              <a:ea typeface="Arial"/>
              <a:cs typeface="Arial"/>
            </a:endParaRPr>
          </a:p>
        </p:txBody>
      </p:sp>
      <p:sp>
        <p:nvSpPr>
          <p:cNvPr id="7" name="Date Placeholder 6">
            <a:extLst>
              <a:ext uri="{FF2B5EF4-FFF2-40B4-BE49-F238E27FC236}">
                <a16:creationId xmlns:a16="http://schemas.microsoft.com/office/drawing/2014/main" id="{21D90723-8AC3-471E-BDF1-093DA055A6DE}"/>
              </a:ext>
            </a:extLst>
          </p:cNvPr>
          <p:cNvSpPr>
            <a:spLocks noGrp="1"/>
          </p:cNvSpPr>
          <p:nvPr>
            <p:ph type="dt" sz="half" idx="10"/>
          </p:nvPr>
        </p:nvSpPr>
        <p:spPr/>
        <p:txBody>
          <a:bodyPr/>
          <a:lstStyle/>
          <a:p>
            <a:fld id="{181C9858-2907-4B74-88D7-DD30B4D8746F}" type="datetime1">
              <a:rPr lang="en-US" smtClean="0"/>
              <a:t>9/3/2025</a:t>
            </a:fld>
            <a:endParaRPr lang="en-US"/>
          </a:p>
        </p:txBody>
      </p:sp>
      <p:pic>
        <p:nvPicPr>
          <p:cNvPr id="11" name="Picture 10" descr="A group of people wearing hardhats&#10;&#10;AI-generated content may be incorrect.">
            <a:extLst>
              <a:ext uri="{FF2B5EF4-FFF2-40B4-BE49-F238E27FC236}">
                <a16:creationId xmlns:a16="http://schemas.microsoft.com/office/drawing/2014/main" id="{A1FDDB62-623B-369D-99D5-56F5E12E6082}"/>
              </a:ext>
            </a:extLst>
          </p:cNvPr>
          <p:cNvPicPr>
            <a:picLocks noChangeAspect="1"/>
          </p:cNvPicPr>
          <p:nvPr/>
        </p:nvPicPr>
        <p:blipFill>
          <a:blip r:embed="rId3"/>
          <a:stretch>
            <a:fillRect/>
          </a:stretch>
        </p:blipFill>
        <p:spPr>
          <a:xfrm>
            <a:off x="7869193" y="298621"/>
            <a:ext cx="815547" cy="803190"/>
          </a:xfrm>
          <a:prstGeom prst="rect">
            <a:avLst/>
          </a:prstGeom>
          <a:ln>
            <a:noFill/>
          </a:ln>
        </p:spPr>
      </p:pic>
      <p:pic>
        <p:nvPicPr>
          <p:cNvPr id="13" name="Picture 12" descr="A green text on a black background&#10;&#10;AI-generated content may be incorrect.">
            <a:extLst>
              <a:ext uri="{FF2B5EF4-FFF2-40B4-BE49-F238E27FC236}">
                <a16:creationId xmlns:a16="http://schemas.microsoft.com/office/drawing/2014/main" id="{C73BB7E0-51BE-D5FF-035D-5652FFF732E8}"/>
              </a:ext>
            </a:extLst>
          </p:cNvPr>
          <p:cNvPicPr>
            <a:picLocks noChangeAspect="1"/>
          </p:cNvPicPr>
          <p:nvPr/>
        </p:nvPicPr>
        <p:blipFill>
          <a:blip r:embed="rId4"/>
          <a:stretch>
            <a:fillRect/>
          </a:stretch>
        </p:blipFill>
        <p:spPr>
          <a:xfrm>
            <a:off x="344444" y="296124"/>
            <a:ext cx="1680521" cy="519859"/>
          </a:xfrm>
          <a:prstGeom prst="rect">
            <a:avLst/>
          </a:prstGeom>
        </p:spPr>
      </p:pic>
      <p:pic>
        <p:nvPicPr>
          <p:cNvPr id="15" name="Picture 14" descr="A blue and grey logo&#10;&#10;AI-generated content may be incorrect.">
            <a:extLst>
              <a:ext uri="{FF2B5EF4-FFF2-40B4-BE49-F238E27FC236}">
                <a16:creationId xmlns:a16="http://schemas.microsoft.com/office/drawing/2014/main" id="{1143E08F-C1CE-9573-24C7-BD05D7616186}"/>
              </a:ext>
            </a:extLst>
          </p:cNvPr>
          <p:cNvPicPr>
            <a:picLocks noChangeAspect="1"/>
          </p:cNvPicPr>
          <p:nvPr/>
        </p:nvPicPr>
        <p:blipFill>
          <a:blip r:embed="rId5"/>
          <a:stretch>
            <a:fillRect/>
          </a:stretch>
        </p:blipFill>
        <p:spPr>
          <a:xfrm>
            <a:off x="541710" y="6701855"/>
            <a:ext cx="1276685" cy="365119"/>
          </a:xfrm>
          <a:prstGeom prst="rect">
            <a:avLst/>
          </a:prstGeom>
          <a:ln>
            <a:noFill/>
          </a:ln>
        </p:spPr>
      </p:pic>
      <p:sp>
        <p:nvSpPr>
          <p:cNvPr id="17" name="Rectangle 16">
            <a:extLst>
              <a:ext uri="{FF2B5EF4-FFF2-40B4-BE49-F238E27FC236}">
                <a16:creationId xmlns:a16="http://schemas.microsoft.com/office/drawing/2014/main" id="{24418B99-9060-0533-3546-7A1D9ABB1CAC}"/>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9" name="Picture 18" descr="A black and white sign with black text&#10;&#10;AI-generated content may be incorrect.">
            <a:extLst>
              <a:ext uri="{FF2B5EF4-FFF2-40B4-BE49-F238E27FC236}">
                <a16:creationId xmlns:a16="http://schemas.microsoft.com/office/drawing/2014/main" id="{FAA5F5B8-C940-653C-A600-8B0C730A7238}"/>
              </a:ext>
            </a:extLst>
          </p:cNvPr>
          <p:cNvPicPr>
            <a:picLocks noChangeAspect="1"/>
          </p:cNvPicPr>
          <p:nvPr/>
        </p:nvPicPr>
        <p:blipFill>
          <a:blip r:embed="rId6"/>
          <a:stretch>
            <a:fillRect/>
          </a:stretch>
        </p:blipFill>
        <p:spPr>
          <a:xfrm>
            <a:off x="8105113" y="6703275"/>
            <a:ext cx="422103" cy="418432"/>
          </a:xfrm>
          <a:prstGeom prst="rect">
            <a:avLst/>
          </a:prstGeom>
          <a:ln>
            <a:noFill/>
          </a:ln>
        </p:spPr>
      </p:pic>
      <p:sp>
        <p:nvSpPr>
          <p:cNvPr id="21" name="Slide Number Placeholder 2">
            <a:extLst>
              <a:ext uri="{FF2B5EF4-FFF2-40B4-BE49-F238E27FC236}">
                <a16:creationId xmlns:a16="http://schemas.microsoft.com/office/drawing/2014/main" id="{0E8ECCA3-27CE-12E5-4701-00D921DB409D}"/>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17</a:t>
            </a:fld>
            <a:endParaRPr lang="en-US">
              <a:solidFill>
                <a:schemeClr val="bg1"/>
              </a:solidFill>
              <a:latin typeface="Arial"/>
            </a:endParaRPr>
          </a:p>
        </p:txBody>
      </p:sp>
      <p:pic>
        <p:nvPicPr>
          <p:cNvPr id="23" name="Picture 22" descr="A green text on a white background&#10;&#10;AI-generated content may be incorrect.">
            <a:extLst>
              <a:ext uri="{FF2B5EF4-FFF2-40B4-BE49-F238E27FC236}">
                <a16:creationId xmlns:a16="http://schemas.microsoft.com/office/drawing/2014/main" id="{D10777D5-03E5-4C66-0AFD-1560A513E6B4}"/>
              </a:ext>
            </a:extLst>
          </p:cNvPr>
          <p:cNvPicPr>
            <a:picLocks noChangeAspect="1"/>
          </p:cNvPicPr>
          <p:nvPr/>
        </p:nvPicPr>
        <p:blipFill>
          <a:blip r:embed="rId7"/>
          <a:stretch>
            <a:fillRect/>
          </a:stretch>
        </p:blipFill>
        <p:spPr>
          <a:xfrm>
            <a:off x="4295665" y="6705193"/>
            <a:ext cx="1149685" cy="285585"/>
          </a:xfrm>
          <a:prstGeom prst="rect">
            <a:avLst/>
          </a:prstGeom>
          <a:ln>
            <a:noFill/>
          </a:ln>
        </p:spPr>
      </p:pic>
      <p:sp>
        <p:nvSpPr>
          <p:cNvPr id="25" name="Footer Placeholder 1">
            <a:extLst>
              <a:ext uri="{FF2B5EF4-FFF2-40B4-BE49-F238E27FC236}">
                <a16:creationId xmlns:a16="http://schemas.microsoft.com/office/drawing/2014/main" id="{58DE2B48-CB57-8C83-725F-133A3A4F3DEA}"/>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824626" y="1073575"/>
            <a:ext cx="8107680"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 Fogging</a:t>
            </a:r>
            <a:endParaRPr lang="en-US" sz="2950" b="1" spc="-1" dirty="0">
              <a:solidFill>
                <a:srgbClr val="0070C0"/>
              </a:solidFill>
              <a:latin typeface="Arial"/>
              <a:ea typeface="Arial"/>
              <a:cs typeface="Arial"/>
            </a:endParaRPr>
          </a:p>
        </p:txBody>
      </p:sp>
      <p:sp>
        <p:nvSpPr>
          <p:cNvPr id="5" name="TextBox 5"/>
          <p:cNvSpPr txBox="1"/>
          <p:nvPr/>
        </p:nvSpPr>
        <p:spPr>
          <a:xfrm>
            <a:off x="853813" y="2035589"/>
            <a:ext cx="2420832" cy="3223026"/>
          </a:xfrm>
          <a:prstGeom prst="rect">
            <a:avLst/>
          </a:prstGeom>
        </p:spPr>
        <p:txBody>
          <a:bodyPr lIns="0" tIns="0" rIns="0" bIns="0" rtlCol="0" anchor="t">
            <a:spAutoFit/>
          </a:bodyPr>
          <a:lstStyle/>
          <a:p>
            <a:pPr algn="l">
              <a:lnSpc>
                <a:spcPts val="3070"/>
              </a:lnSpc>
            </a:pPr>
            <a:r>
              <a:rPr lang="en-US" sz="2558" spc="0">
                <a:solidFill>
                  <a:srgbClr val="000000"/>
                </a:solidFill>
                <a:latin typeface="Arial"/>
                <a:ea typeface="Arial"/>
                <a:cs typeface="Arial"/>
                <a:sym typeface="Arial"/>
              </a:rPr>
              <a:t>Heavy fogging occurs on inside of storm door glass after interior door is open for a few minutes.</a:t>
            </a:r>
          </a:p>
        </p:txBody>
      </p:sp>
      <p:grpSp>
        <p:nvGrpSpPr>
          <p:cNvPr id="6" name="Group 6"/>
          <p:cNvGrpSpPr/>
          <p:nvPr/>
        </p:nvGrpSpPr>
        <p:grpSpPr>
          <a:xfrm>
            <a:off x="3444028" y="1682750"/>
            <a:ext cx="4987115" cy="3938169"/>
            <a:chOff x="0" y="0"/>
            <a:chExt cx="8039936" cy="6436864"/>
          </a:xfrm>
        </p:grpSpPr>
        <p:sp>
          <p:nvSpPr>
            <p:cNvPr id="7" name="Freeform 7" descr="Photo of condensation/moisture on a home front storm door."/>
            <p:cNvSpPr/>
            <p:nvPr/>
          </p:nvSpPr>
          <p:spPr>
            <a:xfrm>
              <a:off x="0" y="0"/>
              <a:ext cx="8039989" cy="6436868"/>
            </a:xfrm>
            <a:custGeom>
              <a:avLst/>
              <a:gdLst/>
              <a:ahLst/>
              <a:cxnLst/>
              <a:rect l="l" t="t" r="r" b="b"/>
              <a:pathLst>
                <a:path w="8039989" h="6436868">
                  <a:moveTo>
                    <a:pt x="0" y="0"/>
                  </a:moveTo>
                  <a:lnTo>
                    <a:pt x="8039989" y="0"/>
                  </a:lnTo>
                  <a:lnTo>
                    <a:pt x="8039989" y="6436868"/>
                  </a:lnTo>
                  <a:lnTo>
                    <a:pt x="0" y="6436868"/>
                  </a:lnTo>
                  <a:lnTo>
                    <a:pt x="0" y="0"/>
                  </a:lnTo>
                  <a:close/>
                </a:path>
              </a:pathLst>
            </a:custGeom>
            <a:blipFill>
              <a:blip r:embed="rId3"/>
              <a:stretch>
                <a:fillRect t="-53" b="-53"/>
              </a:stretch>
            </a:blipFill>
          </p:spPr>
        </p:sp>
      </p:grpSp>
      <p:sp>
        <p:nvSpPr>
          <p:cNvPr id="10" name="Date Placeholder 9">
            <a:extLst>
              <a:ext uri="{FF2B5EF4-FFF2-40B4-BE49-F238E27FC236}">
                <a16:creationId xmlns:a16="http://schemas.microsoft.com/office/drawing/2014/main" id="{E9E6EA39-9FCA-421B-9AA0-7FF0CCEFD6BF}"/>
              </a:ext>
            </a:extLst>
          </p:cNvPr>
          <p:cNvSpPr>
            <a:spLocks noGrp="1"/>
          </p:cNvSpPr>
          <p:nvPr>
            <p:ph type="dt" sz="half" idx="10"/>
          </p:nvPr>
        </p:nvSpPr>
        <p:spPr/>
        <p:txBody>
          <a:bodyPr/>
          <a:lstStyle/>
          <a:p>
            <a:fld id="{16EED330-37A5-4DBD-80F6-40F44B4DC1D6}" type="datetime1">
              <a:rPr lang="en-US" smtClean="0"/>
              <a:t>9/3/2025</a:t>
            </a:fld>
            <a:endParaRPr lang="en-US"/>
          </a:p>
        </p:txBody>
      </p:sp>
      <p:pic>
        <p:nvPicPr>
          <p:cNvPr id="14" name="Picture 13" descr="A group of people wearing hardhats&#10;&#10;AI-generated content may be incorrect.">
            <a:extLst>
              <a:ext uri="{FF2B5EF4-FFF2-40B4-BE49-F238E27FC236}">
                <a16:creationId xmlns:a16="http://schemas.microsoft.com/office/drawing/2014/main" id="{E4D51D82-4CBF-3506-018D-7A3A8D2782E9}"/>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6" name="Picture 15" descr="A green text on a black background&#10;&#10;AI-generated content may be incorrect.">
            <a:extLst>
              <a:ext uri="{FF2B5EF4-FFF2-40B4-BE49-F238E27FC236}">
                <a16:creationId xmlns:a16="http://schemas.microsoft.com/office/drawing/2014/main" id="{E8E4AC50-A2EA-67CA-1084-B0AF7C406B45}"/>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8" name="Picture 17" descr="A blue and grey logo&#10;&#10;AI-generated content may be incorrect.">
            <a:extLst>
              <a:ext uri="{FF2B5EF4-FFF2-40B4-BE49-F238E27FC236}">
                <a16:creationId xmlns:a16="http://schemas.microsoft.com/office/drawing/2014/main" id="{93183973-10C4-91FD-58A8-9C9B826B4E5E}"/>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0" name="Rectangle 19">
            <a:extLst>
              <a:ext uri="{FF2B5EF4-FFF2-40B4-BE49-F238E27FC236}">
                <a16:creationId xmlns:a16="http://schemas.microsoft.com/office/drawing/2014/main" id="{427263A4-F8E6-D11F-75A7-E4F09D27BBC1}"/>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2" name="Picture 21" descr="A black and white sign with black text&#10;&#10;AI-generated content may be incorrect.">
            <a:extLst>
              <a:ext uri="{FF2B5EF4-FFF2-40B4-BE49-F238E27FC236}">
                <a16:creationId xmlns:a16="http://schemas.microsoft.com/office/drawing/2014/main" id="{829C07C7-0562-8E36-2508-765DD6BEE944}"/>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4" name="Slide Number Placeholder 2">
            <a:extLst>
              <a:ext uri="{FF2B5EF4-FFF2-40B4-BE49-F238E27FC236}">
                <a16:creationId xmlns:a16="http://schemas.microsoft.com/office/drawing/2014/main" id="{D2A58104-9531-89E3-F0BB-9032180D6BC3}"/>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18</a:t>
            </a:fld>
            <a:endParaRPr lang="en-US">
              <a:solidFill>
                <a:schemeClr val="bg1"/>
              </a:solidFill>
              <a:latin typeface="Arial"/>
            </a:endParaRPr>
          </a:p>
        </p:txBody>
      </p:sp>
      <p:pic>
        <p:nvPicPr>
          <p:cNvPr id="26" name="Picture 25" descr="A green text on a white background&#10;&#10;AI-generated content may be incorrect.">
            <a:extLst>
              <a:ext uri="{FF2B5EF4-FFF2-40B4-BE49-F238E27FC236}">
                <a16:creationId xmlns:a16="http://schemas.microsoft.com/office/drawing/2014/main" id="{7674FE87-1EE1-7352-0B79-836AB9A0F64B}"/>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8" name="Footer Placeholder 1">
            <a:extLst>
              <a:ext uri="{FF2B5EF4-FFF2-40B4-BE49-F238E27FC236}">
                <a16:creationId xmlns:a16="http://schemas.microsoft.com/office/drawing/2014/main" id="{FBD71DAD-D5D4-5E5A-A0EE-AE13FE6DEF79}"/>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920905" y="1646863"/>
            <a:ext cx="5623809" cy="4143798"/>
            <a:chOff x="0" y="0"/>
            <a:chExt cx="8582144" cy="6220288"/>
          </a:xfrm>
        </p:grpSpPr>
        <p:sp>
          <p:nvSpPr>
            <p:cNvPr id="5" name="Freeform 5" descr="Crew chief offering safety advice to homeowner on hazardous chemicals in the home and their impact on successful weatherization efforts."/>
            <p:cNvSpPr/>
            <p:nvPr/>
          </p:nvSpPr>
          <p:spPr>
            <a:xfrm>
              <a:off x="0" y="0"/>
              <a:ext cx="8582152" cy="6220333"/>
            </a:xfrm>
            <a:custGeom>
              <a:avLst/>
              <a:gdLst/>
              <a:ahLst/>
              <a:cxnLst/>
              <a:rect l="l" t="t" r="r" b="b"/>
              <a:pathLst>
                <a:path w="8582152" h="6220333">
                  <a:moveTo>
                    <a:pt x="0" y="0"/>
                  </a:moveTo>
                  <a:lnTo>
                    <a:pt x="8582152" y="0"/>
                  </a:lnTo>
                  <a:lnTo>
                    <a:pt x="8582152" y="6220333"/>
                  </a:lnTo>
                  <a:lnTo>
                    <a:pt x="0" y="6220333"/>
                  </a:lnTo>
                  <a:lnTo>
                    <a:pt x="0" y="0"/>
                  </a:lnTo>
                  <a:close/>
                </a:path>
              </a:pathLst>
            </a:custGeom>
            <a:blipFill>
              <a:blip r:embed="rId3"/>
              <a:stretch>
                <a:fillRect l="-1" r="-1"/>
              </a:stretch>
            </a:blipFill>
          </p:spPr>
        </p:sp>
      </p:grpSp>
      <p:sp>
        <p:nvSpPr>
          <p:cNvPr id="6" name="TextBox 6"/>
          <p:cNvSpPr txBox="1"/>
          <p:nvPr/>
        </p:nvSpPr>
        <p:spPr>
          <a:xfrm>
            <a:off x="516098" y="1039923"/>
            <a:ext cx="680707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#2: Chemicals Under Sink</a:t>
            </a:r>
            <a:endParaRPr lang="en-US" sz="2950" b="1" spc="-1" dirty="0">
              <a:solidFill>
                <a:srgbClr val="0070C0"/>
              </a:solidFill>
              <a:latin typeface="Arial"/>
              <a:ea typeface="Arial"/>
              <a:cs typeface="Arial"/>
            </a:endParaRPr>
          </a:p>
        </p:txBody>
      </p:sp>
      <p:sp>
        <p:nvSpPr>
          <p:cNvPr id="7" name="TextBox 7"/>
          <p:cNvSpPr txBox="1"/>
          <p:nvPr/>
        </p:nvSpPr>
        <p:spPr>
          <a:xfrm>
            <a:off x="514240" y="1651191"/>
            <a:ext cx="2339424" cy="47673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During the blower door test, you find a number of highly caustic cleaners stored under the kitchen sink.</a:t>
            </a:r>
          </a:p>
        </p:txBody>
      </p:sp>
      <p:sp>
        <p:nvSpPr>
          <p:cNvPr id="9" name="TextBox 9"/>
          <p:cNvSpPr txBox="1"/>
          <p:nvPr/>
        </p:nvSpPr>
        <p:spPr>
          <a:xfrm>
            <a:off x="3020921" y="5580302"/>
            <a:ext cx="3558624" cy="210462"/>
          </a:xfrm>
          <a:prstGeom prst="rect">
            <a:avLst/>
          </a:prstGeom>
        </p:spPr>
        <p:txBody>
          <a:bodyPr lIns="0" tIns="0" rIns="0" bIns="0" rtlCol="0" anchor="t">
            <a:spAutoFit/>
          </a:bodyPr>
          <a:lstStyle/>
          <a:p>
            <a:pPr algn="l">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10" name="Date Placeholder 9">
            <a:extLst>
              <a:ext uri="{FF2B5EF4-FFF2-40B4-BE49-F238E27FC236}">
                <a16:creationId xmlns:a16="http://schemas.microsoft.com/office/drawing/2014/main" id="{E40866BF-8A45-4C2A-929F-2A3E497DEA8D}"/>
              </a:ext>
            </a:extLst>
          </p:cNvPr>
          <p:cNvSpPr>
            <a:spLocks noGrp="1"/>
          </p:cNvSpPr>
          <p:nvPr>
            <p:ph type="dt" sz="half" idx="10"/>
          </p:nvPr>
        </p:nvSpPr>
        <p:spPr/>
        <p:txBody>
          <a:bodyPr/>
          <a:lstStyle/>
          <a:p>
            <a:fld id="{F28FF297-0CC1-4575-9848-E85496E1D196}" type="datetime1">
              <a:rPr lang="en-US" smtClean="0"/>
              <a:t>9/3/2025</a:t>
            </a:fld>
            <a:endParaRPr lang="en-US"/>
          </a:p>
        </p:txBody>
      </p:sp>
      <p:pic>
        <p:nvPicPr>
          <p:cNvPr id="13" name="Picture 12" descr="A group of people wearing hardhats&#10;&#10;AI-generated content may be incorrect.">
            <a:extLst>
              <a:ext uri="{FF2B5EF4-FFF2-40B4-BE49-F238E27FC236}">
                <a16:creationId xmlns:a16="http://schemas.microsoft.com/office/drawing/2014/main" id="{A1FDDB62-623B-369D-99D5-56F5E12E6082}"/>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C73BB7E0-51BE-D5FF-035D-5652FFF732E8}"/>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5" name="Picture 14" descr="A blue and grey logo&#10;&#10;AI-generated content may be incorrect.">
            <a:extLst>
              <a:ext uri="{FF2B5EF4-FFF2-40B4-BE49-F238E27FC236}">
                <a16:creationId xmlns:a16="http://schemas.microsoft.com/office/drawing/2014/main" id="{1143E08F-C1CE-9573-24C7-BD05D7616186}"/>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6" name="Rectangle 15">
            <a:extLst>
              <a:ext uri="{FF2B5EF4-FFF2-40B4-BE49-F238E27FC236}">
                <a16:creationId xmlns:a16="http://schemas.microsoft.com/office/drawing/2014/main" id="{24418B99-9060-0533-3546-7A1D9ABB1CAC}"/>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7" name="Picture 16" descr="A black and white sign with black text&#10;&#10;AI-generated content may be incorrect.">
            <a:extLst>
              <a:ext uri="{FF2B5EF4-FFF2-40B4-BE49-F238E27FC236}">
                <a16:creationId xmlns:a16="http://schemas.microsoft.com/office/drawing/2014/main" id="{FAA5F5B8-C940-653C-A600-8B0C730A7238}"/>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18" name="Slide Number Placeholder 2">
            <a:extLst>
              <a:ext uri="{FF2B5EF4-FFF2-40B4-BE49-F238E27FC236}">
                <a16:creationId xmlns:a16="http://schemas.microsoft.com/office/drawing/2014/main" id="{0E8ECCA3-27CE-12E5-4701-00D921DB409D}"/>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19</a:t>
            </a:fld>
            <a:endParaRPr lang="en-US">
              <a:solidFill>
                <a:schemeClr val="bg1"/>
              </a:solidFill>
              <a:latin typeface="Arial"/>
            </a:endParaRPr>
          </a:p>
        </p:txBody>
      </p:sp>
      <p:pic>
        <p:nvPicPr>
          <p:cNvPr id="19" name="Picture 18" descr="A green text on a white background&#10;&#10;AI-generated content may be incorrect.">
            <a:extLst>
              <a:ext uri="{FF2B5EF4-FFF2-40B4-BE49-F238E27FC236}">
                <a16:creationId xmlns:a16="http://schemas.microsoft.com/office/drawing/2014/main" id="{D10777D5-03E5-4C66-0AFD-1560A513E6B4}"/>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0" name="Footer Placeholder 1">
            <a:extLst>
              <a:ext uri="{FF2B5EF4-FFF2-40B4-BE49-F238E27FC236}">
                <a16:creationId xmlns:a16="http://schemas.microsoft.com/office/drawing/2014/main" id="{58DE2B48-CB57-8C83-725F-133A3A4F3DEA}"/>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780530" y="1994989"/>
            <a:ext cx="6062900" cy="4276269"/>
            <a:chOff x="0" y="0"/>
            <a:chExt cx="8968192" cy="6285824"/>
          </a:xfrm>
        </p:grpSpPr>
        <p:sp>
          <p:nvSpPr>
            <p:cNvPr id="5" name="Freeform 5" descr="Photo of an unsafe working situation with faulty ladder set up and other safety hazards."/>
            <p:cNvSpPr/>
            <p:nvPr/>
          </p:nvSpPr>
          <p:spPr>
            <a:xfrm>
              <a:off x="0" y="0"/>
              <a:ext cx="8968232" cy="6285865"/>
            </a:xfrm>
            <a:custGeom>
              <a:avLst/>
              <a:gdLst/>
              <a:ahLst/>
              <a:cxnLst/>
              <a:rect l="l" t="t" r="r" b="b"/>
              <a:pathLst>
                <a:path w="8968232" h="6285865">
                  <a:moveTo>
                    <a:pt x="0" y="0"/>
                  </a:moveTo>
                  <a:lnTo>
                    <a:pt x="8968232" y="0"/>
                  </a:lnTo>
                  <a:lnTo>
                    <a:pt x="8968232" y="6285865"/>
                  </a:lnTo>
                  <a:lnTo>
                    <a:pt x="0" y="6285865"/>
                  </a:lnTo>
                  <a:lnTo>
                    <a:pt x="0" y="0"/>
                  </a:lnTo>
                  <a:close/>
                </a:path>
              </a:pathLst>
            </a:custGeom>
            <a:blipFill>
              <a:blip r:embed="rId3"/>
              <a:stretch>
                <a:fillRect l="-40" r="-40"/>
              </a:stretch>
            </a:blipFill>
          </p:spPr>
        </p:sp>
      </p:grpSp>
      <p:sp>
        <p:nvSpPr>
          <p:cNvPr id="6" name="TextBox 6"/>
          <p:cNvSpPr txBox="1"/>
          <p:nvPr/>
        </p:nvSpPr>
        <p:spPr>
          <a:xfrm>
            <a:off x="765451" y="1043163"/>
            <a:ext cx="7660704" cy="410369"/>
          </a:xfrm>
          <a:prstGeom prst="rect">
            <a:avLst/>
          </a:prstGeom>
        </p:spPr>
        <p:txBody>
          <a:bodyPr wrap="square"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#3: Ladder by Bare Wires</a:t>
            </a:r>
            <a:endParaRPr lang="en-US" sz="2950" b="1" spc="-1" dirty="0">
              <a:solidFill>
                <a:srgbClr val="0070C0"/>
              </a:solidFill>
              <a:latin typeface="Arial"/>
              <a:ea typeface="Arial"/>
              <a:cs typeface="Arial"/>
            </a:endParaRPr>
          </a:p>
        </p:txBody>
      </p:sp>
      <p:sp>
        <p:nvSpPr>
          <p:cNvPr id="7" name="TextBox 7"/>
          <p:cNvSpPr txBox="1"/>
          <p:nvPr/>
        </p:nvSpPr>
        <p:spPr>
          <a:xfrm>
            <a:off x="764011" y="1536987"/>
            <a:ext cx="8093664" cy="372794"/>
          </a:xfrm>
          <a:prstGeom prst="rect">
            <a:avLst/>
          </a:prstGeom>
        </p:spPr>
        <p:txBody>
          <a:bodyPr wrap="square" lIns="0" tIns="0" rIns="0" bIns="0" rtlCol="0" anchor="t">
            <a:spAutoFit/>
          </a:bodyPr>
          <a:lstStyle/>
          <a:p>
            <a:pPr algn="ctr">
              <a:lnSpc>
                <a:spcPts val="3070"/>
              </a:lnSpc>
            </a:pPr>
            <a:r>
              <a:rPr lang="en-US" sz="2558" spc="0">
                <a:solidFill>
                  <a:srgbClr val="000000"/>
                </a:solidFill>
                <a:latin typeface="Arial"/>
                <a:ea typeface="Arial"/>
                <a:cs typeface="Arial"/>
                <a:sym typeface="Arial"/>
              </a:rPr>
              <a:t>You see this while checking on an attic blow-in progress </a:t>
            </a:r>
          </a:p>
        </p:txBody>
      </p:sp>
      <p:sp>
        <p:nvSpPr>
          <p:cNvPr id="8" name="TextBox 8"/>
          <p:cNvSpPr txBox="1"/>
          <p:nvPr/>
        </p:nvSpPr>
        <p:spPr>
          <a:xfrm>
            <a:off x="1897413" y="6041373"/>
            <a:ext cx="3558624" cy="149143"/>
          </a:xfrm>
          <a:prstGeom prst="rect">
            <a:avLst/>
          </a:prstGeom>
        </p:spPr>
        <p:txBody>
          <a:bodyPr wrap="square" lIns="0" tIns="0" rIns="0" bIns="0" rtlCol="0" anchor="t">
            <a:spAutoFit/>
          </a:bodyPr>
          <a:lstStyle/>
          <a:p>
            <a:pPr algn="l">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9" name="Freeform 9"/>
          <p:cNvSpPr/>
          <p:nvPr/>
        </p:nvSpPr>
        <p:spPr>
          <a:xfrm>
            <a:off x="4334729" y="4127874"/>
            <a:ext cx="1315974" cy="1260284"/>
          </a:xfrm>
          <a:custGeom>
            <a:avLst/>
            <a:gdLst/>
            <a:ahLst/>
            <a:cxnLst/>
            <a:rect l="l" t="t" r="r" b="b"/>
            <a:pathLst>
              <a:path w="1315974" h="1239964">
                <a:moveTo>
                  <a:pt x="0" y="0"/>
                </a:moveTo>
                <a:lnTo>
                  <a:pt x="1315974" y="0"/>
                </a:lnTo>
                <a:lnTo>
                  <a:pt x="1315974" y="1239964"/>
                </a:lnTo>
                <a:lnTo>
                  <a:pt x="0" y="12399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Date Placeholder 9">
            <a:extLst>
              <a:ext uri="{FF2B5EF4-FFF2-40B4-BE49-F238E27FC236}">
                <a16:creationId xmlns:a16="http://schemas.microsoft.com/office/drawing/2014/main" id="{22C1A430-0A50-4860-B3E6-91AAB05DE513}"/>
              </a:ext>
            </a:extLst>
          </p:cNvPr>
          <p:cNvSpPr>
            <a:spLocks noGrp="1"/>
          </p:cNvSpPr>
          <p:nvPr>
            <p:ph type="dt" sz="half" idx="10"/>
          </p:nvPr>
        </p:nvSpPr>
        <p:spPr/>
        <p:txBody>
          <a:bodyPr/>
          <a:lstStyle/>
          <a:p>
            <a:fld id="{B10CAA54-D074-4CC5-BB87-CC73272606A9}" type="datetime1">
              <a:rPr lang="en-US" smtClean="0"/>
              <a:t>9/3/2025</a:t>
            </a:fld>
            <a:endParaRPr lang="en-US"/>
          </a:p>
        </p:txBody>
      </p:sp>
      <p:pic>
        <p:nvPicPr>
          <p:cNvPr id="13" name="Picture 12" descr="A group of people wearing hardhats&#10;&#10;AI-generated content may be incorrect.">
            <a:extLst>
              <a:ext uri="{FF2B5EF4-FFF2-40B4-BE49-F238E27FC236}">
                <a16:creationId xmlns:a16="http://schemas.microsoft.com/office/drawing/2014/main" id="{A2276450-F8C3-B060-9368-C7FADBFAE2D9}"/>
              </a:ext>
            </a:extLst>
          </p:cNvPr>
          <p:cNvPicPr>
            <a:picLocks noChangeAspect="1"/>
          </p:cNvPicPr>
          <p:nvPr/>
        </p:nvPicPr>
        <p:blipFill>
          <a:blip r:embed="rId6"/>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D7952E51-60E4-C7B2-4505-D5D3A1B45A22}"/>
              </a:ext>
            </a:extLst>
          </p:cNvPr>
          <p:cNvPicPr>
            <a:picLocks noChangeAspect="1"/>
          </p:cNvPicPr>
          <p:nvPr/>
        </p:nvPicPr>
        <p:blipFill>
          <a:blip r:embed="rId7"/>
          <a:stretch>
            <a:fillRect/>
          </a:stretch>
        </p:blipFill>
        <p:spPr>
          <a:xfrm>
            <a:off x="344444" y="296124"/>
            <a:ext cx="1680521" cy="519859"/>
          </a:xfrm>
          <a:prstGeom prst="rect">
            <a:avLst/>
          </a:prstGeom>
        </p:spPr>
      </p:pic>
      <p:pic>
        <p:nvPicPr>
          <p:cNvPr id="15" name="Picture 14" descr="A blue and grey logo&#10;&#10;AI-generated content may be incorrect.">
            <a:extLst>
              <a:ext uri="{FF2B5EF4-FFF2-40B4-BE49-F238E27FC236}">
                <a16:creationId xmlns:a16="http://schemas.microsoft.com/office/drawing/2014/main" id="{62F3E880-DDB0-70A6-8AF9-815E9295A8AC}"/>
              </a:ext>
            </a:extLst>
          </p:cNvPr>
          <p:cNvPicPr>
            <a:picLocks noChangeAspect="1"/>
          </p:cNvPicPr>
          <p:nvPr/>
        </p:nvPicPr>
        <p:blipFill>
          <a:blip r:embed="rId8"/>
          <a:stretch>
            <a:fillRect/>
          </a:stretch>
        </p:blipFill>
        <p:spPr>
          <a:xfrm>
            <a:off x="541710" y="6701855"/>
            <a:ext cx="1276685" cy="365119"/>
          </a:xfrm>
          <a:prstGeom prst="rect">
            <a:avLst/>
          </a:prstGeom>
          <a:ln>
            <a:noFill/>
          </a:ln>
        </p:spPr>
      </p:pic>
      <p:sp>
        <p:nvSpPr>
          <p:cNvPr id="16" name="Rectangle 15">
            <a:extLst>
              <a:ext uri="{FF2B5EF4-FFF2-40B4-BE49-F238E27FC236}">
                <a16:creationId xmlns:a16="http://schemas.microsoft.com/office/drawing/2014/main" id="{A8E1ECBD-3CC9-845C-059D-21890EDC4592}"/>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7" name="Picture 16" descr="A black and white sign with black text&#10;&#10;AI-generated content may be incorrect.">
            <a:extLst>
              <a:ext uri="{FF2B5EF4-FFF2-40B4-BE49-F238E27FC236}">
                <a16:creationId xmlns:a16="http://schemas.microsoft.com/office/drawing/2014/main" id="{B4AA60E0-54AC-4814-8D96-F7087D163486}"/>
              </a:ext>
            </a:extLst>
          </p:cNvPr>
          <p:cNvPicPr>
            <a:picLocks noChangeAspect="1"/>
          </p:cNvPicPr>
          <p:nvPr/>
        </p:nvPicPr>
        <p:blipFill>
          <a:blip r:embed="rId9"/>
          <a:stretch>
            <a:fillRect/>
          </a:stretch>
        </p:blipFill>
        <p:spPr>
          <a:xfrm>
            <a:off x="8105113" y="6703275"/>
            <a:ext cx="422103" cy="418432"/>
          </a:xfrm>
          <a:prstGeom prst="rect">
            <a:avLst/>
          </a:prstGeom>
          <a:ln>
            <a:noFill/>
          </a:ln>
        </p:spPr>
      </p:pic>
      <p:sp>
        <p:nvSpPr>
          <p:cNvPr id="18" name="Slide Number Placeholder 2">
            <a:extLst>
              <a:ext uri="{FF2B5EF4-FFF2-40B4-BE49-F238E27FC236}">
                <a16:creationId xmlns:a16="http://schemas.microsoft.com/office/drawing/2014/main" id="{9A7C5B28-A953-F921-E997-394ECAFBBF32}"/>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20</a:t>
            </a:fld>
            <a:endParaRPr lang="en-US">
              <a:solidFill>
                <a:schemeClr val="bg1"/>
              </a:solidFill>
              <a:latin typeface="Arial"/>
            </a:endParaRPr>
          </a:p>
        </p:txBody>
      </p:sp>
      <p:pic>
        <p:nvPicPr>
          <p:cNvPr id="19" name="Picture 18" descr="A green text on a white background&#10;&#10;AI-generated content may be incorrect.">
            <a:extLst>
              <a:ext uri="{FF2B5EF4-FFF2-40B4-BE49-F238E27FC236}">
                <a16:creationId xmlns:a16="http://schemas.microsoft.com/office/drawing/2014/main" id="{8692617C-4E1D-DD83-90A5-F377B2EC123B}"/>
              </a:ext>
            </a:extLst>
          </p:cNvPr>
          <p:cNvPicPr>
            <a:picLocks noChangeAspect="1"/>
          </p:cNvPicPr>
          <p:nvPr/>
        </p:nvPicPr>
        <p:blipFill>
          <a:blip r:embed="rId10"/>
          <a:stretch>
            <a:fillRect/>
          </a:stretch>
        </p:blipFill>
        <p:spPr>
          <a:xfrm>
            <a:off x="4295665" y="6705193"/>
            <a:ext cx="1149685" cy="285585"/>
          </a:xfrm>
          <a:prstGeom prst="rect">
            <a:avLst/>
          </a:prstGeom>
          <a:ln>
            <a:noFill/>
          </a:ln>
        </p:spPr>
      </p:pic>
      <p:sp>
        <p:nvSpPr>
          <p:cNvPr id="20" name="Footer Placeholder 1">
            <a:extLst>
              <a:ext uri="{FF2B5EF4-FFF2-40B4-BE49-F238E27FC236}">
                <a16:creationId xmlns:a16="http://schemas.microsoft.com/office/drawing/2014/main" id="{A1973C63-56B5-79C2-222F-AF3C7EC762E0}"/>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913520" y="1752431"/>
            <a:ext cx="5742106" cy="4350644"/>
            <a:chOff x="0" y="0"/>
            <a:chExt cx="8748544" cy="6620160"/>
          </a:xfrm>
        </p:grpSpPr>
        <p:sp>
          <p:nvSpPr>
            <p:cNvPr id="5" name="Freeform 5" descr="Photo of shut-off/reducer explaining proper use of equipment – significant difference in blower hose sizes matter."/>
            <p:cNvSpPr/>
            <p:nvPr/>
          </p:nvSpPr>
          <p:spPr>
            <a:xfrm>
              <a:off x="0" y="0"/>
              <a:ext cx="8748522" cy="6620129"/>
            </a:xfrm>
            <a:custGeom>
              <a:avLst/>
              <a:gdLst/>
              <a:ahLst/>
              <a:cxnLst/>
              <a:rect l="l" t="t" r="r" b="b"/>
              <a:pathLst>
                <a:path w="8748522" h="6620129">
                  <a:moveTo>
                    <a:pt x="0" y="0"/>
                  </a:moveTo>
                  <a:lnTo>
                    <a:pt x="8748522" y="0"/>
                  </a:lnTo>
                  <a:lnTo>
                    <a:pt x="8748522" y="6620129"/>
                  </a:lnTo>
                  <a:lnTo>
                    <a:pt x="0" y="6620129"/>
                  </a:lnTo>
                  <a:lnTo>
                    <a:pt x="0" y="0"/>
                  </a:lnTo>
                  <a:close/>
                </a:path>
              </a:pathLst>
            </a:custGeom>
            <a:blipFill>
              <a:blip r:embed="rId3"/>
              <a:stretch>
                <a:fillRect l="-447" r="-447"/>
              </a:stretch>
            </a:blipFill>
          </p:spPr>
        </p:sp>
      </p:grpSp>
      <p:sp>
        <p:nvSpPr>
          <p:cNvPr id="6" name="TextBox 6"/>
          <p:cNvSpPr txBox="1"/>
          <p:nvPr/>
        </p:nvSpPr>
        <p:spPr>
          <a:xfrm>
            <a:off x="743196" y="1188900"/>
            <a:ext cx="557443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#4: Hose Reduction Fitting</a:t>
            </a:r>
            <a:endParaRPr lang="en-US" sz="2950" b="1" spc="-1" dirty="0">
              <a:solidFill>
                <a:srgbClr val="0070C0"/>
              </a:solidFill>
              <a:latin typeface="Arial"/>
              <a:ea typeface="Arial"/>
              <a:cs typeface="Arial"/>
            </a:endParaRPr>
          </a:p>
        </p:txBody>
      </p:sp>
      <p:sp>
        <p:nvSpPr>
          <p:cNvPr id="7" name="TextBox 7"/>
          <p:cNvSpPr txBox="1"/>
          <p:nvPr/>
        </p:nvSpPr>
        <p:spPr>
          <a:xfrm>
            <a:off x="742139" y="1755880"/>
            <a:ext cx="2056800" cy="30777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This is noticed when crew is setting up to dense pack walls.</a:t>
            </a:r>
          </a:p>
        </p:txBody>
      </p:sp>
      <p:sp>
        <p:nvSpPr>
          <p:cNvPr id="9" name="Date Placeholder 8">
            <a:extLst>
              <a:ext uri="{FF2B5EF4-FFF2-40B4-BE49-F238E27FC236}">
                <a16:creationId xmlns:a16="http://schemas.microsoft.com/office/drawing/2014/main" id="{22F3DEB0-3359-428F-83A8-16719F4D5D5E}"/>
              </a:ext>
            </a:extLst>
          </p:cNvPr>
          <p:cNvSpPr>
            <a:spLocks noGrp="1"/>
          </p:cNvSpPr>
          <p:nvPr>
            <p:ph type="dt" sz="half" idx="10"/>
          </p:nvPr>
        </p:nvSpPr>
        <p:spPr/>
        <p:txBody>
          <a:bodyPr/>
          <a:lstStyle/>
          <a:p>
            <a:fld id="{7F7C54FF-FAC3-4B16-ADAC-B15BAFE1A935}" type="datetime1">
              <a:rPr lang="en-US" smtClean="0"/>
              <a:t>9/3/2025</a:t>
            </a:fld>
            <a:endParaRPr lang="en-US"/>
          </a:p>
        </p:txBody>
      </p:sp>
      <p:pic>
        <p:nvPicPr>
          <p:cNvPr id="3" name="Picture 2" descr="A group of people wearing hardhats&#10;&#10;AI-generated content may be incorrect.">
            <a:extLst>
              <a:ext uri="{FF2B5EF4-FFF2-40B4-BE49-F238E27FC236}">
                <a16:creationId xmlns:a16="http://schemas.microsoft.com/office/drawing/2014/main" id="{370BCD77-D7DC-D7DD-D02A-0F7EB58603DE}"/>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3" name="Picture 12" descr="A green text on a black background&#10;&#10;AI-generated content may be incorrect.">
            <a:extLst>
              <a:ext uri="{FF2B5EF4-FFF2-40B4-BE49-F238E27FC236}">
                <a16:creationId xmlns:a16="http://schemas.microsoft.com/office/drawing/2014/main" id="{7F000995-BAE7-C8D9-58F8-B9A4FC1B0AA1}"/>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5" name="Picture 14" descr="A blue and grey logo&#10;&#10;AI-generated content may be incorrect.">
            <a:extLst>
              <a:ext uri="{FF2B5EF4-FFF2-40B4-BE49-F238E27FC236}">
                <a16:creationId xmlns:a16="http://schemas.microsoft.com/office/drawing/2014/main" id="{FC18DB12-DDA0-AA87-1E4C-9765A1D09896}"/>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7" name="Rectangle 16">
            <a:extLst>
              <a:ext uri="{FF2B5EF4-FFF2-40B4-BE49-F238E27FC236}">
                <a16:creationId xmlns:a16="http://schemas.microsoft.com/office/drawing/2014/main" id="{08B66219-D39E-73AD-85D1-B153C6672BB7}"/>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9" name="Picture 18" descr="A black and white sign with black text&#10;&#10;AI-generated content may be incorrect.">
            <a:extLst>
              <a:ext uri="{FF2B5EF4-FFF2-40B4-BE49-F238E27FC236}">
                <a16:creationId xmlns:a16="http://schemas.microsoft.com/office/drawing/2014/main" id="{E9D80430-268C-D9C5-F8E0-EC4AF6EE5B81}"/>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1" name="Slide Number Placeholder 2">
            <a:extLst>
              <a:ext uri="{FF2B5EF4-FFF2-40B4-BE49-F238E27FC236}">
                <a16:creationId xmlns:a16="http://schemas.microsoft.com/office/drawing/2014/main" id="{35262B7A-EAB3-FC48-F76B-B5617627A00E}"/>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21</a:t>
            </a:fld>
            <a:endParaRPr lang="en-US">
              <a:solidFill>
                <a:schemeClr val="bg1"/>
              </a:solidFill>
              <a:latin typeface="Arial"/>
            </a:endParaRPr>
          </a:p>
        </p:txBody>
      </p:sp>
      <p:pic>
        <p:nvPicPr>
          <p:cNvPr id="23" name="Picture 22" descr="A green text on a white background&#10;&#10;AI-generated content may be incorrect.">
            <a:extLst>
              <a:ext uri="{FF2B5EF4-FFF2-40B4-BE49-F238E27FC236}">
                <a16:creationId xmlns:a16="http://schemas.microsoft.com/office/drawing/2014/main" id="{7EDFBFA7-1B0A-F86F-1B5D-F47F3C3E7359}"/>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5" name="Footer Placeholder 1">
            <a:extLst>
              <a:ext uri="{FF2B5EF4-FFF2-40B4-BE49-F238E27FC236}">
                <a16:creationId xmlns:a16="http://schemas.microsoft.com/office/drawing/2014/main" id="{ECB59FE0-C7ED-9D4A-AC50-9487045B0AF1}"/>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45837" y="1824144"/>
            <a:ext cx="2221152" cy="3509724"/>
          </a:xfrm>
          <a:prstGeom prst="rect">
            <a:avLst/>
          </a:prstGeom>
        </p:spPr>
        <p:txBody>
          <a:bodyPr lIns="0" tIns="0" rIns="0" bIns="0" rtlCol="0" anchor="t">
            <a:spAutoFit/>
          </a:bodyPr>
          <a:lstStyle/>
          <a:p>
            <a:pPr algn="l">
              <a:lnSpc>
                <a:spcPts val="3327"/>
              </a:lnSpc>
            </a:pPr>
            <a:r>
              <a:rPr lang="en-US" sz="2772" spc="0">
                <a:solidFill>
                  <a:srgbClr val="000066"/>
                </a:solidFill>
                <a:latin typeface="Arial"/>
                <a:ea typeface="Arial"/>
                <a:cs typeface="Arial"/>
                <a:sym typeface="Arial"/>
              </a:rPr>
              <a:t>Post and Beam</a:t>
            </a:r>
          </a:p>
          <a:p>
            <a:pPr algn="l">
              <a:lnSpc>
                <a:spcPts val="3070"/>
              </a:lnSpc>
            </a:pPr>
            <a:r>
              <a:rPr lang="en-US" sz="2558" spc="0">
                <a:solidFill>
                  <a:srgbClr val="000000"/>
                </a:solidFill>
                <a:latin typeface="Arial"/>
                <a:ea typeface="Arial"/>
                <a:cs typeface="Arial"/>
                <a:sym typeface="Arial"/>
              </a:rPr>
              <a:t>Your crew sees this from the van on the way to the job site.</a:t>
            </a:r>
          </a:p>
        </p:txBody>
      </p:sp>
      <p:sp>
        <p:nvSpPr>
          <p:cNvPr id="5" name="TextBox 5"/>
          <p:cNvSpPr txBox="1"/>
          <p:nvPr/>
        </p:nvSpPr>
        <p:spPr>
          <a:xfrm>
            <a:off x="647168" y="1204138"/>
            <a:ext cx="6746112" cy="423193"/>
          </a:xfrm>
          <a:prstGeom prst="rect">
            <a:avLst/>
          </a:prstGeom>
        </p:spPr>
        <p:txBody>
          <a:bodyPr lIns="0" tIns="0" rIns="0" bIns="0" rtlCol="0" anchor="t">
            <a:spAutoFit/>
          </a:bodyPr>
          <a:lstStyle/>
          <a:p>
            <a:pPr algn="l">
              <a:lnSpc>
                <a:spcPts val="3327"/>
              </a:lnSpc>
            </a:pPr>
            <a:r>
              <a:rPr lang="en-US" sz="2750" b="1" spc="0" dirty="0">
                <a:solidFill>
                  <a:srgbClr val="0070C0"/>
                </a:solidFill>
                <a:latin typeface="Arial"/>
                <a:ea typeface="Arial"/>
                <a:cs typeface="Arial"/>
                <a:sym typeface="Arial"/>
              </a:rPr>
              <a:t>#5: Post &amp; Beam Barn Frame</a:t>
            </a:r>
          </a:p>
        </p:txBody>
      </p:sp>
      <p:grpSp>
        <p:nvGrpSpPr>
          <p:cNvPr id="6" name="Group 6"/>
          <p:cNvGrpSpPr/>
          <p:nvPr/>
        </p:nvGrpSpPr>
        <p:grpSpPr>
          <a:xfrm>
            <a:off x="2943556" y="1823824"/>
            <a:ext cx="5637070" cy="4359135"/>
            <a:chOff x="0" y="0"/>
            <a:chExt cx="8453120" cy="6436864"/>
          </a:xfrm>
        </p:grpSpPr>
        <p:sp>
          <p:nvSpPr>
            <p:cNvPr id="7" name="Freeform 7" descr="Photo of a post &amp; beam frame assembly on a barn."/>
            <p:cNvSpPr/>
            <p:nvPr/>
          </p:nvSpPr>
          <p:spPr>
            <a:xfrm>
              <a:off x="0" y="0"/>
              <a:ext cx="8453120" cy="6436868"/>
            </a:xfrm>
            <a:custGeom>
              <a:avLst/>
              <a:gdLst/>
              <a:ahLst/>
              <a:cxnLst/>
              <a:rect l="l" t="t" r="r" b="b"/>
              <a:pathLst>
                <a:path w="8453120" h="6436868">
                  <a:moveTo>
                    <a:pt x="0" y="0"/>
                  </a:moveTo>
                  <a:lnTo>
                    <a:pt x="8453120" y="0"/>
                  </a:lnTo>
                  <a:lnTo>
                    <a:pt x="8453120" y="6436868"/>
                  </a:lnTo>
                  <a:lnTo>
                    <a:pt x="0" y="6436868"/>
                  </a:lnTo>
                  <a:lnTo>
                    <a:pt x="0" y="0"/>
                  </a:lnTo>
                  <a:close/>
                </a:path>
              </a:pathLst>
            </a:custGeom>
            <a:blipFill>
              <a:blip r:embed="rId3"/>
              <a:stretch>
                <a:fillRect l="-765" r="-765"/>
              </a:stretch>
            </a:blipFill>
          </p:spPr>
        </p:sp>
      </p:grpSp>
      <p:sp>
        <p:nvSpPr>
          <p:cNvPr id="10" name="Date Placeholder 9">
            <a:extLst>
              <a:ext uri="{FF2B5EF4-FFF2-40B4-BE49-F238E27FC236}">
                <a16:creationId xmlns:a16="http://schemas.microsoft.com/office/drawing/2014/main" id="{4519C1F1-0ABE-469F-B033-96EEF61C00CE}"/>
              </a:ext>
            </a:extLst>
          </p:cNvPr>
          <p:cNvSpPr>
            <a:spLocks noGrp="1"/>
          </p:cNvSpPr>
          <p:nvPr>
            <p:ph type="dt" sz="half" idx="10"/>
          </p:nvPr>
        </p:nvSpPr>
        <p:spPr/>
        <p:txBody>
          <a:bodyPr/>
          <a:lstStyle/>
          <a:p>
            <a:fld id="{029E552A-DE9F-4A13-BA21-68581782146E}" type="datetime1">
              <a:rPr lang="en-US" smtClean="0"/>
              <a:t>9/3/2025</a:t>
            </a:fld>
            <a:endParaRPr lang="en-US"/>
          </a:p>
        </p:txBody>
      </p:sp>
      <p:pic>
        <p:nvPicPr>
          <p:cNvPr id="14" name="Picture 13" descr="A group of people wearing hardhats&#10;&#10;AI-generated content may be incorrect.">
            <a:extLst>
              <a:ext uri="{FF2B5EF4-FFF2-40B4-BE49-F238E27FC236}">
                <a16:creationId xmlns:a16="http://schemas.microsoft.com/office/drawing/2014/main" id="{A1710F31-E37C-51A9-552B-45844285685F}"/>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6" name="Picture 15" descr="A green text on a black background&#10;&#10;AI-generated content may be incorrect.">
            <a:extLst>
              <a:ext uri="{FF2B5EF4-FFF2-40B4-BE49-F238E27FC236}">
                <a16:creationId xmlns:a16="http://schemas.microsoft.com/office/drawing/2014/main" id="{57E075F4-005C-C06E-5C9C-81ADAF0A765C}"/>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8" name="Picture 17" descr="A blue and grey logo&#10;&#10;AI-generated content may be incorrect.">
            <a:extLst>
              <a:ext uri="{FF2B5EF4-FFF2-40B4-BE49-F238E27FC236}">
                <a16:creationId xmlns:a16="http://schemas.microsoft.com/office/drawing/2014/main" id="{CE6DA90C-31DB-3619-3B1B-A41BE9A53E26}"/>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0" name="Rectangle 19">
            <a:extLst>
              <a:ext uri="{FF2B5EF4-FFF2-40B4-BE49-F238E27FC236}">
                <a16:creationId xmlns:a16="http://schemas.microsoft.com/office/drawing/2014/main" id="{92FF5542-4BA0-2FD3-B107-06944D277A9A}"/>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2" name="Picture 21" descr="A black and white sign with black text&#10;&#10;AI-generated content may be incorrect.">
            <a:extLst>
              <a:ext uri="{FF2B5EF4-FFF2-40B4-BE49-F238E27FC236}">
                <a16:creationId xmlns:a16="http://schemas.microsoft.com/office/drawing/2014/main" id="{BD394C44-FF5A-B3A1-168F-A49FB11F4162}"/>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4" name="Slide Number Placeholder 2">
            <a:extLst>
              <a:ext uri="{FF2B5EF4-FFF2-40B4-BE49-F238E27FC236}">
                <a16:creationId xmlns:a16="http://schemas.microsoft.com/office/drawing/2014/main" id="{B4C180CC-6D3E-D1CD-F615-D1F50DC1D121}"/>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22</a:t>
            </a:fld>
            <a:endParaRPr lang="en-US">
              <a:solidFill>
                <a:schemeClr val="bg1"/>
              </a:solidFill>
              <a:latin typeface="Arial"/>
            </a:endParaRPr>
          </a:p>
        </p:txBody>
      </p:sp>
      <p:pic>
        <p:nvPicPr>
          <p:cNvPr id="26" name="Picture 25" descr="A green text on a white background&#10;&#10;AI-generated content may be incorrect.">
            <a:extLst>
              <a:ext uri="{FF2B5EF4-FFF2-40B4-BE49-F238E27FC236}">
                <a16:creationId xmlns:a16="http://schemas.microsoft.com/office/drawing/2014/main" id="{5F363F77-AFF9-2C02-6847-512369531477}"/>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8" name="Footer Placeholder 1">
            <a:extLst>
              <a:ext uri="{FF2B5EF4-FFF2-40B4-BE49-F238E27FC236}">
                <a16:creationId xmlns:a16="http://schemas.microsoft.com/office/drawing/2014/main" id="{4AB19DBF-1130-87E6-2AC8-DD25AC0793B5}"/>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730560" y="1768705"/>
            <a:ext cx="5061895" cy="4393983"/>
            <a:chOff x="0" y="0"/>
            <a:chExt cx="7274496" cy="6312960"/>
          </a:xfrm>
        </p:grpSpPr>
        <p:sp>
          <p:nvSpPr>
            <p:cNvPr id="5" name="Freeform 5" descr="Photo of a state monitor inspecting a weatherization application in a home."/>
            <p:cNvSpPr/>
            <p:nvPr/>
          </p:nvSpPr>
          <p:spPr>
            <a:xfrm>
              <a:off x="0" y="0"/>
              <a:ext cx="7274433" cy="6312916"/>
            </a:xfrm>
            <a:custGeom>
              <a:avLst/>
              <a:gdLst/>
              <a:ahLst/>
              <a:cxnLst/>
              <a:rect l="l" t="t" r="r" b="b"/>
              <a:pathLst>
                <a:path w="7274433" h="6312916">
                  <a:moveTo>
                    <a:pt x="0" y="0"/>
                  </a:moveTo>
                  <a:lnTo>
                    <a:pt x="7274433" y="0"/>
                  </a:lnTo>
                  <a:lnTo>
                    <a:pt x="7274433" y="6312916"/>
                  </a:lnTo>
                  <a:lnTo>
                    <a:pt x="0" y="6312916"/>
                  </a:lnTo>
                  <a:lnTo>
                    <a:pt x="0" y="0"/>
                  </a:lnTo>
                  <a:close/>
                </a:path>
              </a:pathLst>
            </a:custGeom>
            <a:blipFill>
              <a:blip r:embed="rId3"/>
              <a:stretch>
                <a:fillRect t="-40" b="-41"/>
              </a:stretch>
            </a:blipFill>
          </p:spPr>
        </p:sp>
      </p:grpSp>
      <p:sp>
        <p:nvSpPr>
          <p:cNvPr id="6" name="TextBox 6"/>
          <p:cNvSpPr txBox="1"/>
          <p:nvPr/>
        </p:nvSpPr>
        <p:spPr>
          <a:xfrm>
            <a:off x="574453" y="1135128"/>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#6: Vented Crawl Space</a:t>
            </a:r>
            <a:endParaRPr lang="en-US" sz="2950" b="1" spc="-1" dirty="0">
              <a:solidFill>
                <a:srgbClr val="0070C0"/>
              </a:solidFill>
              <a:latin typeface="Arial"/>
              <a:ea typeface="Arial"/>
              <a:cs typeface="Arial"/>
            </a:endParaRPr>
          </a:p>
        </p:txBody>
      </p:sp>
      <p:sp>
        <p:nvSpPr>
          <p:cNvPr id="7" name="TextBox 7"/>
          <p:cNvSpPr txBox="1"/>
          <p:nvPr/>
        </p:nvSpPr>
        <p:spPr>
          <a:xfrm>
            <a:off x="844894" y="1768020"/>
            <a:ext cx="2881632" cy="2380380"/>
          </a:xfrm>
          <a:prstGeom prst="rect">
            <a:avLst/>
          </a:prstGeom>
        </p:spPr>
        <p:txBody>
          <a:bodyPr lIns="0" tIns="0" rIns="0" bIns="0" rtlCol="0" anchor="t">
            <a:spAutoFit/>
          </a:bodyPr>
          <a:lstStyle/>
          <a:p>
            <a:pPr algn="l">
              <a:lnSpc>
                <a:spcPts val="3327"/>
              </a:lnSpc>
            </a:pPr>
            <a:r>
              <a:rPr lang="en-US" sz="2772" spc="0">
                <a:solidFill>
                  <a:srgbClr val="000066"/>
                </a:solidFill>
                <a:latin typeface="Arial"/>
                <a:ea typeface="Arial"/>
                <a:cs typeface="Arial"/>
                <a:sym typeface="Arial"/>
              </a:rPr>
              <a:t>State monitoring visit</a:t>
            </a:r>
          </a:p>
          <a:p>
            <a:pPr marL="473471" lvl="2" indent="-157824" algn="l">
              <a:lnSpc>
                <a:spcPts val="3070"/>
              </a:lnSpc>
              <a:buFont typeface="Arial"/>
              <a:buChar char="⚬"/>
            </a:pPr>
            <a:r>
              <a:rPr lang="en-US" sz="2558" spc="0">
                <a:solidFill>
                  <a:srgbClr val="000000"/>
                </a:solidFill>
                <a:latin typeface="Arial"/>
                <a:ea typeface="Arial"/>
                <a:cs typeface="Arial"/>
                <a:sym typeface="Arial"/>
              </a:rPr>
              <a:t>Billed job</a:t>
            </a:r>
          </a:p>
          <a:p>
            <a:pPr marL="473471" lvl="2" indent="-157824" algn="l">
              <a:lnSpc>
                <a:spcPts val="3070"/>
              </a:lnSpc>
              <a:buFont typeface="Arial"/>
              <a:buChar char="⚬"/>
            </a:pPr>
            <a:r>
              <a:rPr lang="en-US" sz="2558" spc="0">
                <a:solidFill>
                  <a:srgbClr val="000000"/>
                </a:solidFill>
                <a:latin typeface="Arial"/>
                <a:ea typeface="Arial"/>
                <a:cs typeface="Arial"/>
                <a:sym typeface="Arial"/>
              </a:rPr>
              <a:t>Highly vented crawl space</a:t>
            </a:r>
          </a:p>
        </p:txBody>
      </p:sp>
      <p:sp>
        <p:nvSpPr>
          <p:cNvPr id="8" name="Date Placeholder 7">
            <a:extLst>
              <a:ext uri="{FF2B5EF4-FFF2-40B4-BE49-F238E27FC236}">
                <a16:creationId xmlns:a16="http://schemas.microsoft.com/office/drawing/2014/main" id="{D3A05272-E5DE-42F2-BD71-9C3DD9AE124F}"/>
              </a:ext>
            </a:extLst>
          </p:cNvPr>
          <p:cNvSpPr>
            <a:spLocks noGrp="1"/>
          </p:cNvSpPr>
          <p:nvPr>
            <p:ph type="dt" sz="half" idx="10"/>
          </p:nvPr>
        </p:nvSpPr>
        <p:spPr/>
        <p:txBody>
          <a:bodyPr/>
          <a:lstStyle/>
          <a:p>
            <a:fld id="{5C925B29-DFCD-42AB-8A63-A60E39C3CE60}"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A011DBCC-0045-6501-D3D0-A157021FAEA8}"/>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4FADC142-4E40-1C5C-5BD7-2D1A8547D43F}"/>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93DEC7A5-41B8-53AF-9C48-7E37A3FA0BEF}"/>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901832F9-40E7-A8BA-AF03-DEBA93B45DAE}"/>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21E8E728-8C39-54B0-2679-215BD3DC7DBA}"/>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A3D14035-380B-D5FC-DFA3-1623F7A45083}"/>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23</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03F0A7DE-DB53-B8C0-0535-15E9FAD5CCB1}"/>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5DE65E37-1842-E9FC-2854-69BCB6B04D1A}"/>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504553" y="1808521"/>
            <a:ext cx="5322778" cy="4346420"/>
            <a:chOff x="0" y="0"/>
            <a:chExt cx="7929344" cy="6484480"/>
          </a:xfrm>
        </p:grpSpPr>
        <p:sp>
          <p:nvSpPr>
            <p:cNvPr id="5" name="Freeform 5" descr="Photo of a technician not properly geared up for the work they are doing per personal protective equipment (PPE) rules."/>
            <p:cNvSpPr/>
            <p:nvPr/>
          </p:nvSpPr>
          <p:spPr>
            <a:xfrm>
              <a:off x="0" y="0"/>
              <a:ext cx="7929372" cy="6484493"/>
            </a:xfrm>
            <a:custGeom>
              <a:avLst/>
              <a:gdLst/>
              <a:ahLst/>
              <a:cxnLst/>
              <a:rect l="l" t="t" r="r" b="b"/>
              <a:pathLst>
                <a:path w="7929372" h="6484493">
                  <a:moveTo>
                    <a:pt x="0" y="0"/>
                  </a:moveTo>
                  <a:lnTo>
                    <a:pt x="7929372" y="0"/>
                  </a:lnTo>
                  <a:lnTo>
                    <a:pt x="7929372" y="6484493"/>
                  </a:lnTo>
                  <a:lnTo>
                    <a:pt x="0" y="6484493"/>
                  </a:lnTo>
                  <a:lnTo>
                    <a:pt x="0" y="0"/>
                  </a:lnTo>
                  <a:close/>
                </a:path>
              </a:pathLst>
            </a:custGeom>
            <a:blipFill>
              <a:blip r:embed="rId3"/>
              <a:stretch>
                <a:fillRect t="-45" b="-45"/>
              </a:stretch>
            </a:blipFill>
          </p:spPr>
        </p:sp>
      </p:grpSp>
      <p:sp>
        <p:nvSpPr>
          <p:cNvPr id="6" name="TextBox 6"/>
          <p:cNvSpPr txBox="1"/>
          <p:nvPr/>
        </p:nvSpPr>
        <p:spPr>
          <a:xfrm>
            <a:off x="588642" y="1137822"/>
            <a:ext cx="8234400"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#7: Crew Member in Attic</a:t>
            </a:r>
            <a:endParaRPr lang="en-US" sz="2950" b="1" spc="-1" dirty="0">
              <a:solidFill>
                <a:srgbClr val="0070C0"/>
              </a:solidFill>
              <a:latin typeface="Arial"/>
              <a:ea typeface="Arial"/>
              <a:cs typeface="Arial"/>
            </a:endParaRPr>
          </a:p>
        </p:txBody>
      </p:sp>
      <p:sp>
        <p:nvSpPr>
          <p:cNvPr id="7" name="TextBox 7"/>
          <p:cNvSpPr txBox="1"/>
          <p:nvPr/>
        </p:nvSpPr>
        <p:spPr>
          <a:xfrm>
            <a:off x="830688" y="1821492"/>
            <a:ext cx="2502240" cy="30777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A crew member is observed crawling into the side attic to blow cellulose.</a:t>
            </a:r>
          </a:p>
        </p:txBody>
      </p:sp>
      <p:sp>
        <p:nvSpPr>
          <p:cNvPr id="8" name="TextBox 8"/>
          <p:cNvSpPr txBox="1"/>
          <p:nvPr/>
        </p:nvSpPr>
        <p:spPr>
          <a:xfrm>
            <a:off x="3584813" y="5935058"/>
            <a:ext cx="3558624" cy="210462"/>
          </a:xfrm>
          <a:prstGeom prst="rect">
            <a:avLst/>
          </a:prstGeom>
        </p:spPr>
        <p:txBody>
          <a:bodyPr lIns="0" tIns="0" rIns="0" bIns="0" rtlCol="0" anchor="t">
            <a:spAutoFit/>
          </a:bodyPr>
          <a:lstStyle/>
          <a:p>
            <a:pPr algn="l">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9" name="Date Placeholder 8">
            <a:extLst>
              <a:ext uri="{FF2B5EF4-FFF2-40B4-BE49-F238E27FC236}">
                <a16:creationId xmlns:a16="http://schemas.microsoft.com/office/drawing/2014/main" id="{7E471663-E7F6-4CBF-BCF2-914D1B70BDBB}"/>
              </a:ext>
            </a:extLst>
          </p:cNvPr>
          <p:cNvSpPr>
            <a:spLocks noGrp="1"/>
          </p:cNvSpPr>
          <p:nvPr>
            <p:ph type="dt" sz="half" idx="10"/>
          </p:nvPr>
        </p:nvSpPr>
        <p:spPr/>
        <p:txBody>
          <a:bodyPr/>
          <a:lstStyle/>
          <a:p>
            <a:fld id="{9B422843-5737-461B-972C-0F6F696F9F0D}" type="datetime1">
              <a:rPr lang="en-US" smtClean="0"/>
              <a:t>9/3/2025</a:t>
            </a:fld>
            <a:endParaRPr lang="en-US"/>
          </a:p>
        </p:txBody>
      </p:sp>
      <p:pic>
        <p:nvPicPr>
          <p:cNvPr id="13" name="Picture 12" descr="A group of people wearing hardhats&#10;&#10;AI-generated content may be incorrect.">
            <a:extLst>
              <a:ext uri="{FF2B5EF4-FFF2-40B4-BE49-F238E27FC236}">
                <a16:creationId xmlns:a16="http://schemas.microsoft.com/office/drawing/2014/main" id="{250605E6-A90B-3C26-294B-364BC55F6B6E}"/>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5" name="Picture 14" descr="A green text on a black background&#10;&#10;AI-generated content may be incorrect.">
            <a:extLst>
              <a:ext uri="{FF2B5EF4-FFF2-40B4-BE49-F238E27FC236}">
                <a16:creationId xmlns:a16="http://schemas.microsoft.com/office/drawing/2014/main" id="{D4FD37D4-E318-FBB4-0329-8A259D81CBE6}"/>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7" name="Picture 16" descr="A blue and grey logo&#10;&#10;AI-generated content may be incorrect.">
            <a:extLst>
              <a:ext uri="{FF2B5EF4-FFF2-40B4-BE49-F238E27FC236}">
                <a16:creationId xmlns:a16="http://schemas.microsoft.com/office/drawing/2014/main" id="{0FA11D77-7390-C820-98E0-B75F15BA678C}"/>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9" name="Rectangle 18">
            <a:extLst>
              <a:ext uri="{FF2B5EF4-FFF2-40B4-BE49-F238E27FC236}">
                <a16:creationId xmlns:a16="http://schemas.microsoft.com/office/drawing/2014/main" id="{2F6610A3-580A-AF01-8EF8-380F083DBCEB}"/>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1" name="Picture 20" descr="A black and white sign with black text&#10;&#10;AI-generated content may be incorrect.">
            <a:extLst>
              <a:ext uri="{FF2B5EF4-FFF2-40B4-BE49-F238E27FC236}">
                <a16:creationId xmlns:a16="http://schemas.microsoft.com/office/drawing/2014/main" id="{CB83D30D-93FC-5B5E-8F5C-E69D261CC618}"/>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3" name="Slide Number Placeholder 2">
            <a:extLst>
              <a:ext uri="{FF2B5EF4-FFF2-40B4-BE49-F238E27FC236}">
                <a16:creationId xmlns:a16="http://schemas.microsoft.com/office/drawing/2014/main" id="{3D63F854-DD1D-AC3E-3DC3-E983793C3B68}"/>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24</a:t>
            </a:fld>
            <a:endParaRPr lang="en-US">
              <a:solidFill>
                <a:schemeClr val="bg1"/>
              </a:solidFill>
              <a:latin typeface="Arial"/>
            </a:endParaRPr>
          </a:p>
        </p:txBody>
      </p:sp>
      <p:pic>
        <p:nvPicPr>
          <p:cNvPr id="25" name="Picture 24" descr="A green text on a white background&#10;&#10;AI-generated content may be incorrect.">
            <a:extLst>
              <a:ext uri="{FF2B5EF4-FFF2-40B4-BE49-F238E27FC236}">
                <a16:creationId xmlns:a16="http://schemas.microsoft.com/office/drawing/2014/main" id="{E872F08C-59E6-852E-C373-FB198AE7505D}"/>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7" name="Footer Placeholder 1">
            <a:extLst>
              <a:ext uri="{FF2B5EF4-FFF2-40B4-BE49-F238E27FC236}">
                <a16:creationId xmlns:a16="http://schemas.microsoft.com/office/drawing/2014/main" id="{4A4B6023-D749-1CE0-F4A4-91B650790A5F}"/>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9043" y="1484437"/>
            <a:ext cx="8516832" cy="492018"/>
          </a:xfrm>
          <a:prstGeom prst="rect">
            <a:avLst/>
          </a:prstGeom>
        </p:spPr>
        <p:txBody>
          <a:bodyPr lIns="0" tIns="0" rIns="0" bIns="0" rtlCol="0" anchor="t">
            <a:spAutoFit/>
          </a:bodyPr>
          <a:lstStyle/>
          <a:p>
            <a:pPr algn="l">
              <a:lnSpc>
                <a:spcPts val="3070"/>
              </a:lnSpc>
            </a:pPr>
            <a:r>
              <a:rPr lang="en-US" sz="2558" spc="0">
                <a:solidFill>
                  <a:srgbClr val="000000"/>
                </a:solidFill>
                <a:latin typeface="Arial"/>
                <a:ea typeface="Arial"/>
                <a:cs typeface="Arial"/>
                <a:sym typeface="Arial"/>
              </a:rPr>
              <a:t>This client says her windows are always greasy.</a:t>
            </a:r>
          </a:p>
        </p:txBody>
      </p:sp>
      <p:grpSp>
        <p:nvGrpSpPr>
          <p:cNvPr id="5" name="Group 5"/>
          <p:cNvGrpSpPr/>
          <p:nvPr/>
        </p:nvGrpSpPr>
        <p:grpSpPr>
          <a:xfrm>
            <a:off x="1860660" y="3108079"/>
            <a:ext cx="854176" cy="1033536"/>
            <a:chOff x="0" y="0"/>
            <a:chExt cx="1422848" cy="1718784"/>
          </a:xfrm>
        </p:grpSpPr>
        <p:sp>
          <p:nvSpPr>
            <p:cNvPr id="6" name="Freeform 6"/>
            <p:cNvSpPr/>
            <p:nvPr/>
          </p:nvSpPr>
          <p:spPr>
            <a:xfrm>
              <a:off x="0" y="0"/>
              <a:ext cx="1422908" cy="1718818"/>
            </a:xfrm>
            <a:custGeom>
              <a:avLst/>
              <a:gdLst/>
              <a:ahLst/>
              <a:cxnLst/>
              <a:rect l="l" t="t" r="r" b="b"/>
              <a:pathLst>
                <a:path w="1422908" h="1718818">
                  <a:moveTo>
                    <a:pt x="0" y="0"/>
                  </a:moveTo>
                  <a:lnTo>
                    <a:pt x="1422908" y="0"/>
                  </a:lnTo>
                  <a:lnTo>
                    <a:pt x="1422908" y="1718818"/>
                  </a:lnTo>
                  <a:lnTo>
                    <a:pt x="0" y="1718818"/>
                  </a:lnTo>
                  <a:lnTo>
                    <a:pt x="0" y="0"/>
                  </a:lnTo>
                  <a:close/>
                </a:path>
              </a:pathLst>
            </a:custGeom>
            <a:blipFill>
              <a:blip r:embed="rId3"/>
              <a:stretch>
                <a:fillRect l="-184" r="-180" b="1"/>
              </a:stretch>
            </a:blipFill>
          </p:spPr>
        </p:sp>
      </p:grpSp>
      <p:sp>
        <p:nvSpPr>
          <p:cNvPr id="7" name="TextBox 7"/>
          <p:cNvSpPr txBox="1"/>
          <p:nvPr/>
        </p:nvSpPr>
        <p:spPr>
          <a:xfrm>
            <a:off x="480564" y="1041261"/>
            <a:ext cx="6746496" cy="423193"/>
          </a:xfrm>
          <a:prstGeom prst="rect">
            <a:avLst/>
          </a:prstGeom>
        </p:spPr>
        <p:txBody>
          <a:bodyPr lIns="0" tIns="0" rIns="0" bIns="0" rtlCol="0" anchor="t">
            <a:spAutoFit/>
          </a:bodyPr>
          <a:lstStyle/>
          <a:p>
            <a:pPr algn="l">
              <a:lnSpc>
                <a:spcPts val="3327"/>
              </a:lnSpc>
            </a:pPr>
            <a:r>
              <a:rPr lang="en-US" sz="2750" b="1" spc="0" dirty="0">
                <a:solidFill>
                  <a:srgbClr val="0070C0"/>
                </a:solidFill>
                <a:latin typeface="Arial"/>
                <a:ea typeface="Arial"/>
                <a:cs typeface="Arial"/>
                <a:sym typeface="Arial"/>
              </a:rPr>
              <a:t>#8 Client Living Room</a:t>
            </a:r>
            <a:endParaRPr lang="en-US" sz="2750" b="1" spc="0" dirty="0">
              <a:solidFill>
                <a:srgbClr val="0070C0"/>
              </a:solidFill>
              <a:latin typeface="Arial"/>
              <a:ea typeface="Arial"/>
              <a:cs typeface="Arial"/>
            </a:endParaRPr>
          </a:p>
        </p:txBody>
      </p:sp>
      <p:grpSp>
        <p:nvGrpSpPr>
          <p:cNvPr id="8" name="Group 8"/>
          <p:cNvGrpSpPr/>
          <p:nvPr/>
        </p:nvGrpSpPr>
        <p:grpSpPr>
          <a:xfrm>
            <a:off x="5252250" y="3341090"/>
            <a:ext cx="3124134" cy="2351087"/>
            <a:chOff x="-584232" y="-158795"/>
            <a:chExt cx="5201920" cy="3901440"/>
          </a:xfrm>
        </p:grpSpPr>
        <p:sp>
          <p:nvSpPr>
            <p:cNvPr id="9" name="Freeform 9" descr="Image of another candle on a table "/>
            <p:cNvSpPr/>
            <p:nvPr/>
          </p:nvSpPr>
          <p:spPr>
            <a:xfrm>
              <a:off x="-584232" y="-158795"/>
              <a:ext cx="5201920" cy="3901440"/>
            </a:xfrm>
            <a:custGeom>
              <a:avLst/>
              <a:gdLst/>
              <a:ahLst/>
              <a:cxnLst/>
              <a:rect l="l" t="t" r="r" b="b"/>
              <a:pathLst>
                <a:path w="5201920" h="3901440">
                  <a:moveTo>
                    <a:pt x="0" y="0"/>
                  </a:moveTo>
                  <a:lnTo>
                    <a:pt x="5201920" y="0"/>
                  </a:lnTo>
                  <a:lnTo>
                    <a:pt x="5201920" y="3901440"/>
                  </a:lnTo>
                  <a:lnTo>
                    <a:pt x="0" y="3901440"/>
                  </a:lnTo>
                  <a:lnTo>
                    <a:pt x="0" y="0"/>
                  </a:lnTo>
                  <a:close/>
                </a:path>
              </a:pathLst>
            </a:custGeom>
            <a:blipFill>
              <a:blip r:embed="rId4"/>
              <a:stretch>
                <a:fillRect t="-60" b="-60"/>
              </a:stretch>
            </a:blipFill>
          </p:spPr>
        </p:sp>
      </p:grpSp>
      <p:grpSp>
        <p:nvGrpSpPr>
          <p:cNvPr id="10" name="Group 10"/>
          <p:cNvGrpSpPr/>
          <p:nvPr/>
        </p:nvGrpSpPr>
        <p:grpSpPr>
          <a:xfrm>
            <a:off x="2920884" y="2705263"/>
            <a:ext cx="2672175" cy="2635591"/>
            <a:chOff x="0" y="0"/>
            <a:chExt cx="4443136" cy="4380160"/>
          </a:xfrm>
        </p:grpSpPr>
        <p:sp>
          <p:nvSpPr>
            <p:cNvPr id="11" name="Freeform 11" descr="Image of a candle on the table"/>
            <p:cNvSpPr/>
            <p:nvPr/>
          </p:nvSpPr>
          <p:spPr>
            <a:xfrm>
              <a:off x="0" y="0"/>
              <a:ext cx="4443095" cy="4380103"/>
            </a:xfrm>
            <a:custGeom>
              <a:avLst/>
              <a:gdLst/>
              <a:ahLst/>
              <a:cxnLst/>
              <a:rect l="l" t="t" r="r" b="b"/>
              <a:pathLst>
                <a:path w="4443095" h="4380103">
                  <a:moveTo>
                    <a:pt x="0" y="0"/>
                  </a:moveTo>
                  <a:lnTo>
                    <a:pt x="4443095" y="0"/>
                  </a:lnTo>
                  <a:lnTo>
                    <a:pt x="4443095" y="4380103"/>
                  </a:lnTo>
                  <a:lnTo>
                    <a:pt x="0" y="4380103"/>
                  </a:lnTo>
                  <a:lnTo>
                    <a:pt x="0" y="0"/>
                  </a:lnTo>
                  <a:close/>
                </a:path>
              </a:pathLst>
            </a:custGeom>
            <a:blipFill>
              <a:blip r:embed="rId5"/>
              <a:stretch>
                <a:fillRect t="-4" b="-5"/>
              </a:stretch>
            </a:blipFill>
          </p:spPr>
        </p:sp>
      </p:grpSp>
      <p:grpSp>
        <p:nvGrpSpPr>
          <p:cNvPr id="12" name="Group 12"/>
          <p:cNvGrpSpPr/>
          <p:nvPr/>
        </p:nvGrpSpPr>
        <p:grpSpPr>
          <a:xfrm>
            <a:off x="1017764" y="2184159"/>
            <a:ext cx="2351087" cy="2672175"/>
            <a:chOff x="0" y="0"/>
            <a:chExt cx="3901440" cy="4443136"/>
          </a:xfrm>
        </p:grpSpPr>
        <p:sp>
          <p:nvSpPr>
            <p:cNvPr id="13" name="Freeform 13" descr="Images of a candle on the wall"/>
            <p:cNvSpPr/>
            <p:nvPr/>
          </p:nvSpPr>
          <p:spPr>
            <a:xfrm>
              <a:off x="0" y="0"/>
              <a:ext cx="3901440" cy="4443095"/>
            </a:xfrm>
            <a:custGeom>
              <a:avLst/>
              <a:gdLst/>
              <a:ahLst/>
              <a:cxnLst/>
              <a:rect l="l" t="t" r="r" b="b"/>
              <a:pathLst>
                <a:path w="3901440" h="4443095">
                  <a:moveTo>
                    <a:pt x="0" y="0"/>
                  </a:moveTo>
                  <a:lnTo>
                    <a:pt x="3901440" y="0"/>
                  </a:lnTo>
                  <a:lnTo>
                    <a:pt x="3901440" y="4443095"/>
                  </a:lnTo>
                  <a:lnTo>
                    <a:pt x="0" y="4443095"/>
                  </a:lnTo>
                  <a:lnTo>
                    <a:pt x="0" y="0"/>
                  </a:lnTo>
                  <a:close/>
                </a:path>
              </a:pathLst>
            </a:custGeom>
            <a:blipFill>
              <a:blip r:embed="rId6"/>
              <a:stretch>
                <a:fillRect l="-1365" r="-1365"/>
              </a:stretch>
            </a:blipFill>
          </p:spPr>
        </p:sp>
      </p:grpSp>
      <p:sp>
        <p:nvSpPr>
          <p:cNvPr id="15" name="Freeform 15"/>
          <p:cNvSpPr/>
          <p:nvPr/>
        </p:nvSpPr>
        <p:spPr>
          <a:xfrm>
            <a:off x="1559430" y="3097298"/>
            <a:ext cx="966085" cy="924536"/>
          </a:xfrm>
          <a:custGeom>
            <a:avLst/>
            <a:gdLst/>
            <a:ahLst/>
            <a:cxnLst/>
            <a:rect l="l" t="t" r="r" b="b"/>
            <a:pathLst>
              <a:path w="1200341" h="1148144">
                <a:moveTo>
                  <a:pt x="0" y="0"/>
                </a:moveTo>
                <a:lnTo>
                  <a:pt x="1200341" y="0"/>
                </a:lnTo>
                <a:lnTo>
                  <a:pt x="1200341" y="1148144"/>
                </a:lnTo>
                <a:lnTo>
                  <a:pt x="0" y="11481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6" name="Freeform 16"/>
          <p:cNvSpPr/>
          <p:nvPr/>
        </p:nvSpPr>
        <p:spPr>
          <a:xfrm>
            <a:off x="4254810" y="3926463"/>
            <a:ext cx="966084" cy="926059"/>
          </a:xfrm>
          <a:custGeom>
            <a:avLst/>
            <a:gdLst/>
            <a:ahLst/>
            <a:cxnLst/>
            <a:rect l="l" t="t" r="r" b="b"/>
            <a:pathLst>
              <a:path w="1200340" h="1149667">
                <a:moveTo>
                  <a:pt x="0" y="0"/>
                </a:moveTo>
                <a:lnTo>
                  <a:pt x="1200340" y="0"/>
                </a:lnTo>
                <a:lnTo>
                  <a:pt x="1200340" y="1149668"/>
                </a:lnTo>
                <a:lnTo>
                  <a:pt x="0" y="114966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7" name="Freeform 17"/>
          <p:cNvSpPr/>
          <p:nvPr/>
        </p:nvSpPr>
        <p:spPr>
          <a:xfrm>
            <a:off x="6317188" y="4597448"/>
            <a:ext cx="784659" cy="747130"/>
          </a:xfrm>
          <a:custGeom>
            <a:avLst/>
            <a:gdLst/>
            <a:ahLst/>
            <a:cxnLst/>
            <a:rect l="l" t="t" r="r" b="b"/>
            <a:pathLst>
              <a:path w="880491" h="842962">
                <a:moveTo>
                  <a:pt x="0" y="0"/>
                </a:moveTo>
                <a:lnTo>
                  <a:pt x="880491" y="0"/>
                </a:lnTo>
                <a:lnTo>
                  <a:pt x="880491" y="842962"/>
                </a:lnTo>
                <a:lnTo>
                  <a:pt x="0" y="84296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grpSp>
        <p:nvGrpSpPr>
          <p:cNvPr id="18" name="Group 18"/>
          <p:cNvGrpSpPr/>
          <p:nvPr/>
        </p:nvGrpSpPr>
        <p:grpSpPr>
          <a:xfrm>
            <a:off x="5972428" y="1979043"/>
            <a:ext cx="2062463" cy="1952047"/>
            <a:chOff x="0" y="0"/>
            <a:chExt cx="3431424" cy="3255808"/>
          </a:xfrm>
        </p:grpSpPr>
        <p:sp>
          <p:nvSpPr>
            <p:cNvPr id="19" name="Freeform 19" descr="Image of a candle by a phone"/>
            <p:cNvSpPr/>
            <p:nvPr/>
          </p:nvSpPr>
          <p:spPr>
            <a:xfrm>
              <a:off x="0" y="0"/>
              <a:ext cx="3431413" cy="3255772"/>
            </a:xfrm>
            <a:custGeom>
              <a:avLst/>
              <a:gdLst/>
              <a:ahLst/>
              <a:cxnLst/>
              <a:rect l="l" t="t" r="r" b="b"/>
              <a:pathLst>
                <a:path w="3431413" h="3255772">
                  <a:moveTo>
                    <a:pt x="0" y="0"/>
                  </a:moveTo>
                  <a:lnTo>
                    <a:pt x="3431413" y="0"/>
                  </a:lnTo>
                  <a:lnTo>
                    <a:pt x="3431413" y="3255772"/>
                  </a:lnTo>
                  <a:lnTo>
                    <a:pt x="0" y="3255772"/>
                  </a:lnTo>
                  <a:lnTo>
                    <a:pt x="0" y="0"/>
                  </a:lnTo>
                  <a:close/>
                </a:path>
              </a:pathLst>
            </a:custGeom>
            <a:blipFill>
              <a:blip r:embed="rId13"/>
              <a:stretch>
                <a:fillRect l="-13254" r="-13255" b="-1"/>
              </a:stretch>
            </a:blipFill>
          </p:spPr>
        </p:sp>
      </p:grpSp>
      <p:sp>
        <p:nvSpPr>
          <p:cNvPr id="20" name="Freeform 20"/>
          <p:cNvSpPr/>
          <p:nvPr/>
        </p:nvSpPr>
        <p:spPr>
          <a:xfrm>
            <a:off x="6712144" y="2616580"/>
            <a:ext cx="710123" cy="672976"/>
          </a:xfrm>
          <a:custGeom>
            <a:avLst/>
            <a:gdLst/>
            <a:ahLst/>
            <a:cxnLst/>
            <a:rect l="l" t="t" r="r" b="b"/>
            <a:pathLst>
              <a:path w="880491" h="843344">
                <a:moveTo>
                  <a:pt x="0" y="0"/>
                </a:moveTo>
                <a:lnTo>
                  <a:pt x="880491" y="0"/>
                </a:lnTo>
                <a:lnTo>
                  <a:pt x="880491" y="843344"/>
                </a:lnTo>
                <a:lnTo>
                  <a:pt x="0" y="843344"/>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21" name="Date Placeholder 20">
            <a:extLst>
              <a:ext uri="{FF2B5EF4-FFF2-40B4-BE49-F238E27FC236}">
                <a16:creationId xmlns:a16="http://schemas.microsoft.com/office/drawing/2014/main" id="{2ACA7B4E-3BE2-416E-8E10-9FDA7F46555E}"/>
              </a:ext>
            </a:extLst>
          </p:cNvPr>
          <p:cNvSpPr>
            <a:spLocks noGrp="1"/>
          </p:cNvSpPr>
          <p:nvPr>
            <p:ph type="dt" sz="half" idx="10"/>
          </p:nvPr>
        </p:nvSpPr>
        <p:spPr/>
        <p:txBody>
          <a:bodyPr/>
          <a:lstStyle/>
          <a:p>
            <a:fld id="{9725E727-94DA-48B1-9EFD-6B56504F4D1F}" type="datetime1">
              <a:rPr lang="en-US" smtClean="0"/>
              <a:t>9/3/2025</a:t>
            </a:fld>
            <a:endParaRPr lang="en-US"/>
          </a:p>
        </p:txBody>
      </p:sp>
      <p:pic>
        <p:nvPicPr>
          <p:cNvPr id="25" name="Picture 24" descr="A group of people wearing hardhats&#10;&#10;AI-generated content may be incorrect.">
            <a:extLst>
              <a:ext uri="{FF2B5EF4-FFF2-40B4-BE49-F238E27FC236}">
                <a16:creationId xmlns:a16="http://schemas.microsoft.com/office/drawing/2014/main" id="{E384D75C-D66A-6DB1-9137-E041D999F2A0}"/>
              </a:ext>
            </a:extLst>
          </p:cNvPr>
          <p:cNvPicPr>
            <a:picLocks noChangeAspect="1"/>
          </p:cNvPicPr>
          <p:nvPr/>
        </p:nvPicPr>
        <p:blipFill>
          <a:blip r:embed="rId16"/>
          <a:stretch>
            <a:fillRect/>
          </a:stretch>
        </p:blipFill>
        <p:spPr>
          <a:xfrm>
            <a:off x="7869193" y="298621"/>
            <a:ext cx="815547" cy="803190"/>
          </a:xfrm>
          <a:prstGeom prst="rect">
            <a:avLst/>
          </a:prstGeom>
          <a:ln>
            <a:noFill/>
          </a:ln>
        </p:spPr>
      </p:pic>
      <p:pic>
        <p:nvPicPr>
          <p:cNvPr id="27" name="Picture 26" descr="A green text on a black background&#10;&#10;AI-generated content may be incorrect.">
            <a:extLst>
              <a:ext uri="{FF2B5EF4-FFF2-40B4-BE49-F238E27FC236}">
                <a16:creationId xmlns:a16="http://schemas.microsoft.com/office/drawing/2014/main" id="{B0F6BCAB-C083-81A5-46ED-4FDA47AE008E}"/>
              </a:ext>
            </a:extLst>
          </p:cNvPr>
          <p:cNvPicPr>
            <a:picLocks noChangeAspect="1"/>
          </p:cNvPicPr>
          <p:nvPr/>
        </p:nvPicPr>
        <p:blipFill>
          <a:blip r:embed="rId17"/>
          <a:stretch>
            <a:fillRect/>
          </a:stretch>
        </p:blipFill>
        <p:spPr>
          <a:xfrm>
            <a:off x="344444" y="296124"/>
            <a:ext cx="1680521" cy="519859"/>
          </a:xfrm>
          <a:prstGeom prst="rect">
            <a:avLst/>
          </a:prstGeom>
        </p:spPr>
      </p:pic>
      <p:pic>
        <p:nvPicPr>
          <p:cNvPr id="29" name="Picture 28" descr="A blue and grey logo&#10;&#10;AI-generated content may be incorrect.">
            <a:extLst>
              <a:ext uri="{FF2B5EF4-FFF2-40B4-BE49-F238E27FC236}">
                <a16:creationId xmlns:a16="http://schemas.microsoft.com/office/drawing/2014/main" id="{3E88505E-E64D-B61B-BD1E-9D0FB2F0B3E3}"/>
              </a:ext>
            </a:extLst>
          </p:cNvPr>
          <p:cNvPicPr>
            <a:picLocks noChangeAspect="1"/>
          </p:cNvPicPr>
          <p:nvPr/>
        </p:nvPicPr>
        <p:blipFill>
          <a:blip r:embed="rId18"/>
          <a:stretch>
            <a:fillRect/>
          </a:stretch>
        </p:blipFill>
        <p:spPr>
          <a:xfrm>
            <a:off x="541710" y="6701855"/>
            <a:ext cx="1276685" cy="365119"/>
          </a:xfrm>
          <a:prstGeom prst="rect">
            <a:avLst/>
          </a:prstGeom>
          <a:ln>
            <a:noFill/>
          </a:ln>
        </p:spPr>
      </p:pic>
      <p:sp>
        <p:nvSpPr>
          <p:cNvPr id="31" name="Rectangle 30">
            <a:extLst>
              <a:ext uri="{FF2B5EF4-FFF2-40B4-BE49-F238E27FC236}">
                <a16:creationId xmlns:a16="http://schemas.microsoft.com/office/drawing/2014/main" id="{DEF29135-44CA-2E62-CE34-277BD492DE38}"/>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33" name="Picture 32" descr="A black and white sign with black text&#10;&#10;AI-generated content may be incorrect.">
            <a:extLst>
              <a:ext uri="{FF2B5EF4-FFF2-40B4-BE49-F238E27FC236}">
                <a16:creationId xmlns:a16="http://schemas.microsoft.com/office/drawing/2014/main" id="{9C9BA4F9-866D-E2B0-EB70-A32F64973A99}"/>
              </a:ext>
            </a:extLst>
          </p:cNvPr>
          <p:cNvPicPr>
            <a:picLocks noChangeAspect="1"/>
          </p:cNvPicPr>
          <p:nvPr/>
        </p:nvPicPr>
        <p:blipFill>
          <a:blip r:embed="rId19"/>
          <a:stretch>
            <a:fillRect/>
          </a:stretch>
        </p:blipFill>
        <p:spPr>
          <a:xfrm>
            <a:off x="8105113" y="6703275"/>
            <a:ext cx="422103" cy="418432"/>
          </a:xfrm>
          <a:prstGeom prst="rect">
            <a:avLst/>
          </a:prstGeom>
          <a:ln>
            <a:noFill/>
          </a:ln>
        </p:spPr>
      </p:pic>
      <p:sp>
        <p:nvSpPr>
          <p:cNvPr id="35" name="Slide Number Placeholder 2">
            <a:extLst>
              <a:ext uri="{FF2B5EF4-FFF2-40B4-BE49-F238E27FC236}">
                <a16:creationId xmlns:a16="http://schemas.microsoft.com/office/drawing/2014/main" id="{24DEE098-8A11-740D-76B9-A9188C26E399}"/>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25</a:t>
            </a:fld>
            <a:endParaRPr lang="en-US">
              <a:solidFill>
                <a:schemeClr val="bg1"/>
              </a:solidFill>
              <a:latin typeface="Arial"/>
            </a:endParaRPr>
          </a:p>
        </p:txBody>
      </p:sp>
      <p:pic>
        <p:nvPicPr>
          <p:cNvPr id="37" name="Picture 36" descr="A green text on a white background&#10;&#10;AI-generated content may be incorrect.">
            <a:extLst>
              <a:ext uri="{FF2B5EF4-FFF2-40B4-BE49-F238E27FC236}">
                <a16:creationId xmlns:a16="http://schemas.microsoft.com/office/drawing/2014/main" id="{4C042C43-EA17-099E-F4DA-EBFF83FD6E34}"/>
              </a:ext>
            </a:extLst>
          </p:cNvPr>
          <p:cNvPicPr>
            <a:picLocks noChangeAspect="1"/>
          </p:cNvPicPr>
          <p:nvPr/>
        </p:nvPicPr>
        <p:blipFill>
          <a:blip r:embed="rId20"/>
          <a:stretch>
            <a:fillRect/>
          </a:stretch>
        </p:blipFill>
        <p:spPr>
          <a:xfrm>
            <a:off x="4295665" y="6705193"/>
            <a:ext cx="1149685" cy="285585"/>
          </a:xfrm>
          <a:prstGeom prst="rect">
            <a:avLst/>
          </a:prstGeom>
          <a:ln>
            <a:noFill/>
          </a:ln>
        </p:spPr>
      </p:pic>
      <p:sp>
        <p:nvSpPr>
          <p:cNvPr id="39" name="Footer Placeholder 1">
            <a:extLst>
              <a:ext uri="{FF2B5EF4-FFF2-40B4-BE49-F238E27FC236}">
                <a16:creationId xmlns:a16="http://schemas.microsoft.com/office/drawing/2014/main" id="{5FC9FAE5-5519-B0CC-856B-DD831028F08F}"/>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734951" y="1040428"/>
            <a:ext cx="5601696"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#9: Dryer “Energy Saver”</a:t>
            </a:r>
            <a:endParaRPr lang="en-US" sz="2950" b="1" spc="-1" dirty="0">
              <a:solidFill>
                <a:srgbClr val="0070C0"/>
              </a:solidFill>
              <a:latin typeface="Arial"/>
              <a:ea typeface="Arial"/>
              <a:cs typeface="Arial"/>
            </a:endParaRPr>
          </a:p>
        </p:txBody>
      </p:sp>
      <p:sp>
        <p:nvSpPr>
          <p:cNvPr id="5" name="TextBox 5"/>
          <p:cNvSpPr txBox="1"/>
          <p:nvPr/>
        </p:nvSpPr>
        <p:spPr>
          <a:xfrm>
            <a:off x="960581" y="1814229"/>
            <a:ext cx="2666592" cy="3240540"/>
          </a:xfrm>
          <a:prstGeom prst="rect">
            <a:avLst/>
          </a:prstGeom>
        </p:spPr>
        <p:txBody>
          <a:bodyPr lIns="0" tIns="0" rIns="0" bIns="0" rtlCol="0" anchor="t">
            <a:spAutoFit/>
          </a:bodyPr>
          <a:lstStyle/>
          <a:p>
            <a:pPr marL="536633" lvl="2" indent="-178878" algn="l">
              <a:lnSpc>
                <a:spcPts val="3327"/>
              </a:lnSpc>
              <a:buFont typeface="Arial"/>
              <a:buChar char="⚬"/>
            </a:pPr>
            <a:r>
              <a:rPr lang="en-US" sz="2772" spc="0">
                <a:solidFill>
                  <a:srgbClr val="000000"/>
                </a:solidFill>
                <a:latin typeface="Arial"/>
                <a:ea typeface="Arial"/>
                <a:cs typeface="Arial"/>
                <a:sym typeface="Arial"/>
              </a:rPr>
              <a:t>Checking on crawl space</a:t>
            </a:r>
          </a:p>
          <a:p>
            <a:pPr marL="536633" lvl="2" indent="-178878" algn="l">
              <a:lnSpc>
                <a:spcPts val="3327"/>
              </a:lnSpc>
              <a:buFont typeface="Arial"/>
              <a:buChar char="⚬"/>
            </a:pPr>
            <a:r>
              <a:rPr lang="en-US" sz="2772" spc="0">
                <a:solidFill>
                  <a:srgbClr val="000000"/>
                </a:solidFill>
                <a:latin typeface="Arial"/>
                <a:ea typeface="Arial"/>
                <a:cs typeface="Arial"/>
                <a:sym typeface="Arial"/>
              </a:rPr>
              <a:t>Ground cover materials in client utility room</a:t>
            </a:r>
          </a:p>
        </p:txBody>
      </p:sp>
      <p:grpSp>
        <p:nvGrpSpPr>
          <p:cNvPr id="6" name="Group 6"/>
          <p:cNvGrpSpPr/>
          <p:nvPr/>
        </p:nvGrpSpPr>
        <p:grpSpPr>
          <a:xfrm>
            <a:off x="3801174" y="1818999"/>
            <a:ext cx="4865279" cy="4222087"/>
            <a:chOff x="0" y="0"/>
            <a:chExt cx="7168512" cy="6154752"/>
          </a:xfrm>
        </p:grpSpPr>
        <p:sp>
          <p:nvSpPr>
            <p:cNvPr id="7" name="Freeform 7" descr="Photo of Improper dryer venting."/>
            <p:cNvSpPr/>
            <p:nvPr/>
          </p:nvSpPr>
          <p:spPr>
            <a:xfrm>
              <a:off x="0" y="0"/>
              <a:ext cx="7168515" cy="6154801"/>
            </a:xfrm>
            <a:custGeom>
              <a:avLst/>
              <a:gdLst/>
              <a:ahLst/>
              <a:cxnLst/>
              <a:rect l="l" t="t" r="r" b="b"/>
              <a:pathLst>
                <a:path w="7168515" h="6154801">
                  <a:moveTo>
                    <a:pt x="0" y="0"/>
                  </a:moveTo>
                  <a:lnTo>
                    <a:pt x="7168515" y="0"/>
                  </a:lnTo>
                  <a:lnTo>
                    <a:pt x="7168515" y="6154801"/>
                  </a:lnTo>
                  <a:lnTo>
                    <a:pt x="0" y="6154801"/>
                  </a:lnTo>
                  <a:lnTo>
                    <a:pt x="0" y="0"/>
                  </a:lnTo>
                  <a:close/>
                </a:path>
              </a:pathLst>
            </a:custGeom>
            <a:blipFill>
              <a:blip r:embed="rId3"/>
              <a:stretch>
                <a:fillRect l="-18" r="-18"/>
              </a:stretch>
            </a:blipFill>
          </p:spPr>
        </p:sp>
      </p:grpSp>
      <p:sp>
        <p:nvSpPr>
          <p:cNvPr id="9" name="TextBox 9"/>
          <p:cNvSpPr txBox="1"/>
          <p:nvPr/>
        </p:nvSpPr>
        <p:spPr>
          <a:xfrm>
            <a:off x="3923856" y="5725125"/>
            <a:ext cx="3558624" cy="210462"/>
          </a:xfrm>
          <a:prstGeom prst="rect">
            <a:avLst/>
          </a:prstGeom>
        </p:spPr>
        <p:txBody>
          <a:bodyPr lIns="0" tIns="0" rIns="0" bIns="0" rtlCol="0" anchor="t">
            <a:spAutoFit/>
          </a:bodyPr>
          <a:lstStyle/>
          <a:p>
            <a:pPr algn="l">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10" name="Date Placeholder 9">
            <a:extLst>
              <a:ext uri="{FF2B5EF4-FFF2-40B4-BE49-F238E27FC236}">
                <a16:creationId xmlns:a16="http://schemas.microsoft.com/office/drawing/2014/main" id="{7788170B-5993-4C74-8F75-EF52A6FA2CDB}"/>
              </a:ext>
            </a:extLst>
          </p:cNvPr>
          <p:cNvSpPr>
            <a:spLocks noGrp="1"/>
          </p:cNvSpPr>
          <p:nvPr>
            <p:ph type="dt" sz="half" idx="10"/>
          </p:nvPr>
        </p:nvSpPr>
        <p:spPr/>
        <p:txBody>
          <a:bodyPr/>
          <a:lstStyle/>
          <a:p>
            <a:fld id="{F7F7D447-284D-41F5-94BF-B444E4D8407F}" type="datetime1">
              <a:rPr lang="en-US" smtClean="0"/>
              <a:t>9/3/2025</a:t>
            </a:fld>
            <a:endParaRPr lang="en-US"/>
          </a:p>
        </p:txBody>
      </p:sp>
      <p:pic>
        <p:nvPicPr>
          <p:cNvPr id="20" name="Picture 19" descr="A group of people wearing hardhats&#10;&#10;AI-generated content may be incorrect.">
            <a:extLst>
              <a:ext uri="{FF2B5EF4-FFF2-40B4-BE49-F238E27FC236}">
                <a16:creationId xmlns:a16="http://schemas.microsoft.com/office/drawing/2014/main" id="{5649681E-D635-4769-4D6F-CAB3FC752770}"/>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22" name="Picture 21" descr="A green text on a black background&#10;&#10;AI-generated content may be incorrect.">
            <a:extLst>
              <a:ext uri="{FF2B5EF4-FFF2-40B4-BE49-F238E27FC236}">
                <a16:creationId xmlns:a16="http://schemas.microsoft.com/office/drawing/2014/main" id="{3522E6D6-E49B-EC5A-1D1E-94ADE235CDBD}"/>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24" name="Picture 23" descr="A blue and grey logo&#10;&#10;AI-generated content may be incorrect.">
            <a:extLst>
              <a:ext uri="{FF2B5EF4-FFF2-40B4-BE49-F238E27FC236}">
                <a16:creationId xmlns:a16="http://schemas.microsoft.com/office/drawing/2014/main" id="{ABEAF109-7DCB-533D-21F7-3F70B799140A}"/>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6" name="Rectangle 25">
            <a:extLst>
              <a:ext uri="{FF2B5EF4-FFF2-40B4-BE49-F238E27FC236}">
                <a16:creationId xmlns:a16="http://schemas.microsoft.com/office/drawing/2014/main" id="{4D44662E-85C7-FF79-2F95-3FBC7EC119BE}"/>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8" name="Picture 27" descr="A black and white sign with black text&#10;&#10;AI-generated content may be incorrect.">
            <a:extLst>
              <a:ext uri="{FF2B5EF4-FFF2-40B4-BE49-F238E27FC236}">
                <a16:creationId xmlns:a16="http://schemas.microsoft.com/office/drawing/2014/main" id="{79E4BA0A-89D8-D616-2909-8D356C0927DE}"/>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30" name="Slide Number Placeholder 2">
            <a:extLst>
              <a:ext uri="{FF2B5EF4-FFF2-40B4-BE49-F238E27FC236}">
                <a16:creationId xmlns:a16="http://schemas.microsoft.com/office/drawing/2014/main" id="{14B57981-5B8C-9F19-D86D-4ECC02767CEF}"/>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26</a:t>
            </a:fld>
            <a:endParaRPr lang="en-US">
              <a:solidFill>
                <a:schemeClr val="bg1"/>
              </a:solidFill>
              <a:latin typeface="Arial"/>
            </a:endParaRPr>
          </a:p>
        </p:txBody>
      </p:sp>
      <p:pic>
        <p:nvPicPr>
          <p:cNvPr id="32" name="Picture 31" descr="A green text on a white background&#10;&#10;AI-generated content may be incorrect.">
            <a:extLst>
              <a:ext uri="{FF2B5EF4-FFF2-40B4-BE49-F238E27FC236}">
                <a16:creationId xmlns:a16="http://schemas.microsoft.com/office/drawing/2014/main" id="{A8F93ACB-C93B-170B-741B-885F863B4494}"/>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34" name="Footer Placeholder 1">
            <a:extLst>
              <a:ext uri="{FF2B5EF4-FFF2-40B4-BE49-F238E27FC236}">
                <a16:creationId xmlns:a16="http://schemas.microsoft.com/office/drawing/2014/main" id="{B34ADCD7-819B-BA29-8809-AB6E7110D5D2}"/>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48256" y="1083724"/>
            <a:ext cx="8095776"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#10: Slope IR</a:t>
            </a:r>
            <a:endParaRPr lang="en-US" sz="2950" b="1" spc="-1" dirty="0">
              <a:solidFill>
                <a:srgbClr val="0070C0"/>
              </a:solidFill>
              <a:latin typeface="Arial"/>
              <a:ea typeface="Arial"/>
              <a:cs typeface="Arial"/>
            </a:endParaRPr>
          </a:p>
        </p:txBody>
      </p:sp>
      <p:sp>
        <p:nvSpPr>
          <p:cNvPr id="5" name="TextBox 5"/>
          <p:cNvSpPr txBox="1"/>
          <p:nvPr/>
        </p:nvSpPr>
        <p:spPr>
          <a:xfrm>
            <a:off x="1127952" y="1489455"/>
            <a:ext cx="6932064" cy="492018"/>
          </a:xfrm>
          <a:prstGeom prst="rect">
            <a:avLst/>
          </a:prstGeom>
        </p:spPr>
        <p:txBody>
          <a:bodyPr lIns="0" tIns="0" rIns="0" bIns="0" rtlCol="0" anchor="t">
            <a:spAutoFit/>
          </a:bodyPr>
          <a:lstStyle/>
          <a:p>
            <a:pPr algn="ctr">
              <a:lnSpc>
                <a:spcPts val="3070"/>
              </a:lnSpc>
            </a:pPr>
            <a:r>
              <a:rPr lang="en-US" sz="2558" spc="0">
                <a:solidFill>
                  <a:srgbClr val="000000"/>
                </a:solidFill>
                <a:latin typeface="Arial"/>
                <a:ea typeface="Arial"/>
                <a:cs typeface="Arial"/>
                <a:sym typeface="Arial"/>
              </a:rPr>
              <a:t>IR scan after slope blow is completed</a:t>
            </a:r>
          </a:p>
        </p:txBody>
      </p:sp>
      <p:grpSp>
        <p:nvGrpSpPr>
          <p:cNvPr id="6" name="Group 6"/>
          <p:cNvGrpSpPr/>
          <p:nvPr/>
        </p:nvGrpSpPr>
        <p:grpSpPr>
          <a:xfrm>
            <a:off x="1693236" y="1903261"/>
            <a:ext cx="5798798" cy="4449855"/>
            <a:chOff x="0" y="0"/>
            <a:chExt cx="8782336" cy="6728192"/>
          </a:xfrm>
        </p:grpSpPr>
        <p:sp>
          <p:nvSpPr>
            <p:cNvPr id="7" name="Freeform 7" descr="Photo of infrared image displaying results of a dense slope blow."/>
            <p:cNvSpPr/>
            <p:nvPr/>
          </p:nvSpPr>
          <p:spPr>
            <a:xfrm>
              <a:off x="0" y="0"/>
              <a:ext cx="8782304" cy="6728206"/>
            </a:xfrm>
            <a:custGeom>
              <a:avLst/>
              <a:gdLst/>
              <a:ahLst/>
              <a:cxnLst/>
              <a:rect l="l" t="t" r="r" b="b"/>
              <a:pathLst>
                <a:path w="8782304" h="6728206">
                  <a:moveTo>
                    <a:pt x="0" y="0"/>
                  </a:moveTo>
                  <a:lnTo>
                    <a:pt x="8782304" y="0"/>
                  </a:lnTo>
                  <a:lnTo>
                    <a:pt x="8782304" y="6728206"/>
                  </a:lnTo>
                  <a:lnTo>
                    <a:pt x="0" y="6728206"/>
                  </a:lnTo>
                  <a:lnTo>
                    <a:pt x="0" y="0"/>
                  </a:lnTo>
                  <a:close/>
                </a:path>
              </a:pathLst>
            </a:custGeom>
            <a:blipFill>
              <a:blip r:embed="rId3"/>
              <a:stretch>
                <a:fillRect l="-25" r="-25"/>
              </a:stretch>
            </a:blipFill>
          </p:spPr>
        </p:sp>
      </p:grpSp>
      <p:sp>
        <p:nvSpPr>
          <p:cNvPr id="8" name="Date Placeholder 7">
            <a:extLst>
              <a:ext uri="{FF2B5EF4-FFF2-40B4-BE49-F238E27FC236}">
                <a16:creationId xmlns:a16="http://schemas.microsoft.com/office/drawing/2014/main" id="{C84648DF-F91E-4457-ADCB-67C601824394}"/>
              </a:ext>
            </a:extLst>
          </p:cNvPr>
          <p:cNvSpPr>
            <a:spLocks noGrp="1"/>
          </p:cNvSpPr>
          <p:nvPr>
            <p:ph type="dt" sz="half" idx="10"/>
          </p:nvPr>
        </p:nvSpPr>
        <p:spPr/>
        <p:txBody>
          <a:bodyPr/>
          <a:lstStyle/>
          <a:p>
            <a:fld id="{ADF4FF83-FC6E-4C56-967E-33493C8F3B11}"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5A6FF643-8AEE-E280-92E2-3D82D6D24E26}"/>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1D99A607-EB12-B0D5-4BD6-9D74A2BA9250}"/>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5B2523E5-0EFE-7C87-90DD-34838D2C5EF6}"/>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1BB8AF2A-7D54-1272-0A40-C0BF922726B9}"/>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2D0B6AE2-9834-F214-A84C-BFE718363039}"/>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0DD06D93-C6FC-D97F-578E-4B9EE6085DC6}"/>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27</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6FA6C41A-D971-6692-556B-998FD0356353}"/>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AC87738E-4FF0-0DAF-781E-B643799835A3}"/>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019657" y="1842546"/>
            <a:ext cx="5758680" cy="4241456"/>
            <a:chOff x="0" y="0"/>
            <a:chExt cx="8231936" cy="6308352"/>
          </a:xfrm>
        </p:grpSpPr>
        <p:sp>
          <p:nvSpPr>
            <p:cNvPr id="5" name="Freeform 5" descr="Photo of faulty water pipe insulation."/>
            <p:cNvSpPr/>
            <p:nvPr/>
          </p:nvSpPr>
          <p:spPr>
            <a:xfrm>
              <a:off x="0" y="0"/>
              <a:ext cx="8231886" cy="6308344"/>
            </a:xfrm>
            <a:custGeom>
              <a:avLst/>
              <a:gdLst/>
              <a:ahLst/>
              <a:cxnLst/>
              <a:rect l="l" t="t" r="r" b="b"/>
              <a:pathLst>
                <a:path w="8231886" h="6308344">
                  <a:moveTo>
                    <a:pt x="0" y="0"/>
                  </a:moveTo>
                  <a:lnTo>
                    <a:pt x="8231886" y="0"/>
                  </a:lnTo>
                  <a:lnTo>
                    <a:pt x="8231886" y="6308344"/>
                  </a:lnTo>
                  <a:lnTo>
                    <a:pt x="0" y="6308344"/>
                  </a:lnTo>
                  <a:lnTo>
                    <a:pt x="0" y="0"/>
                  </a:lnTo>
                  <a:close/>
                </a:path>
              </a:pathLst>
            </a:custGeom>
            <a:blipFill>
              <a:blip r:embed="rId3"/>
              <a:stretch>
                <a:fillRect t="-24" b="-24"/>
              </a:stretch>
            </a:blipFill>
          </p:spPr>
        </p:sp>
      </p:grpSp>
      <p:sp>
        <p:nvSpPr>
          <p:cNvPr id="6" name="TextBox 6"/>
          <p:cNvSpPr txBox="1"/>
          <p:nvPr/>
        </p:nvSpPr>
        <p:spPr>
          <a:xfrm>
            <a:off x="695584" y="1233146"/>
            <a:ext cx="5750688" cy="359073"/>
          </a:xfrm>
          <a:prstGeom prst="rect">
            <a:avLst/>
          </a:prstGeom>
        </p:spPr>
        <p:txBody>
          <a:bodyPr lIns="0" tIns="0" rIns="0" bIns="0" rtlCol="0" anchor="t">
            <a:spAutoFit/>
          </a:bodyPr>
          <a:lstStyle/>
          <a:p>
            <a:pPr algn="l">
              <a:lnSpc>
                <a:spcPts val="2763"/>
              </a:lnSpc>
            </a:pPr>
            <a:r>
              <a:rPr lang="en-US" sz="2550" b="1" spc="0" dirty="0">
                <a:solidFill>
                  <a:srgbClr val="0070C0"/>
                </a:solidFill>
                <a:latin typeface="Arial"/>
                <a:ea typeface="Arial"/>
                <a:cs typeface="Arial"/>
                <a:sym typeface="Arial"/>
              </a:rPr>
              <a:t>#11: Gas Water Heater Pipe Wrap</a:t>
            </a:r>
            <a:endParaRPr lang="en-US" sz="2550" b="1" spc="0" dirty="0">
              <a:solidFill>
                <a:srgbClr val="0070C0"/>
              </a:solidFill>
              <a:latin typeface="Arial"/>
              <a:ea typeface="Arial"/>
              <a:cs typeface="Arial"/>
            </a:endParaRPr>
          </a:p>
        </p:txBody>
      </p:sp>
      <p:sp>
        <p:nvSpPr>
          <p:cNvPr id="7" name="TextBox 7"/>
          <p:cNvSpPr txBox="1"/>
          <p:nvPr/>
        </p:nvSpPr>
        <p:spPr>
          <a:xfrm>
            <a:off x="842999" y="1840057"/>
            <a:ext cx="2095968" cy="18105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New pipe wrap on gas water heater</a:t>
            </a:r>
          </a:p>
        </p:txBody>
      </p:sp>
      <p:sp>
        <p:nvSpPr>
          <p:cNvPr id="8" name="TextBox 8"/>
          <p:cNvSpPr txBox="1"/>
          <p:nvPr/>
        </p:nvSpPr>
        <p:spPr>
          <a:xfrm>
            <a:off x="5505517" y="5865310"/>
            <a:ext cx="3179616" cy="210462"/>
          </a:xfrm>
          <a:prstGeom prst="rect">
            <a:avLst/>
          </a:prstGeom>
        </p:spPr>
        <p:txBody>
          <a:bodyPr lIns="0" tIns="0" rIns="0" bIns="0" rtlCol="0" anchor="t">
            <a:spAutoFit/>
          </a:bodyPr>
          <a:lstStyle/>
          <a:p>
            <a:pPr algn="r">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10" name="Date Placeholder 9">
            <a:extLst>
              <a:ext uri="{FF2B5EF4-FFF2-40B4-BE49-F238E27FC236}">
                <a16:creationId xmlns:a16="http://schemas.microsoft.com/office/drawing/2014/main" id="{6DEB6D5F-7700-48FF-9AA7-28E05B05192F}"/>
              </a:ext>
            </a:extLst>
          </p:cNvPr>
          <p:cNvSpPr>
            <a:spLocks noGrp="1"/>
          </p:cNvSpPr>
          <p:nvPr>
            <p:ph type="dt" sz="half" idx="10"/>
          </p:nvPr>
        </p:nvSpPr>
        <p:spPr/>
        <p:txBody>
          <a:bodyPr/>
          <a:lstStyle/>
          <a:p>
            <a:fld id="{4E5D577D-BDF6-4DA0-A11A-999794D3958B}" type="datetime1">
              <a:rPr lang="en-US" smtClean="0"/>
              <a:t>9/3/2025</a:t>
            </a:fld>
            <a:endParaRPr lang="en-US"/>
          </a:p>
        </p:txBody>
      </p:sp>
      <p:pic>
        <p:nvPicPr>
          <p:cNvPr id="14" name="Picture 13" descr="A group of people wearing hardhats&#10;&#10;AI-generated content may be incorrect.">
            <a:extLst>
              <a:ext uri="{FF2B5EF4-FFF2-40B4-BE49-F238E27FC236}">
                <a16:creationId xmlns:a16="http://schemas.microsoft.com/office/drawing/2014/main" id="{6AFF6AD6-0CCC-8AB4-4D91-7758D6A70287}"/>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6" name="Picture 15" descr="A green text on a black background&#10;&#10;AI-generated content may be incorrect.">
            <a:extLst>
              <a:ext uri="{FF2B5EF4-FFF2-40B4-BE49-F238E27FC236}">
                <a16:creationId xmlns:a16="http://schemas.microsoft.com/office/drawing/2014/main" id="{FCBBE0BE-567E-FFB3-B935-C193068BC291}"/>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8" name="Picture 17" descr="A blue and grey logo&#10;&#10;AI-generated content may be incorrect.">
            <a:extLst>
              <a:ext uri="{FF2B5EF4-FFF2-40B4-BE49-F238E27FC236}">
                <a16:creationId xmlns:a16="http://schemas.microsoft.com/office/drawing/2014/main" id="{643ECB21-3D2C-3B20-F73E-42952F97E369}"/>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0" name="Rectangle 19">
            <a:extLst>
              <a:ext uri="{FF2B5EF4-FFF2-40B4-BE49-F238E27FC236}">
                <a16:creationId xmlns:a16="http://schemas.microsoft.com/office/drawing/2014/main" id="{E13A2F6A-99A5-30EE-8ADC-915C2C11A450}"/>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2" name="Picture 21" descr="A black and white sign with black text&#10;&#10;AI-generated content may be incorrect.">
            <a:extLst>
              <a:ext uri="{FF2B5EF4-FFF2-40B4-BE49-F238E27FC236}">
                <a16:creationId xmlns:a16="http://schemas.microsoft.com/office/drawing/2014/main" id="{89DE9F28-D970-2768-DE96-71B74D89E7E8}"/>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4" name="Slide Number Placeholder 2">
            <a:extLst>
              <a:ext uri="{FF2B5EF4-FFF2-40B4-BE49-F238E27FC236}">
                <a16:creationId xmlns:a16="http://schemas.microsoft.com/office/drawing/2014/main" id="{0D969545-9732-47C1-6592-332D4EF9188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28</a:t>
            </a:fld>
            <a:endParaRPr lang="en-US">
              <a:solidFill>
                <a:schemeClr val="bg1"/>
              </a:solidFill>
              <a:latin typeface="Arial"/>
            </a:endParaRPr>
          </a:p>
        </p:txBody>
      </p:sp>
      <p:pic>
        <p:nvPicPr>
          <p:cNvPr id="26" name="Picture 25" descr="A green text on a white background&#10;&#10;AI-generated content may be incorrect.">
            <a:extLst>
              <a:ext uri="{FF2B5EF4-FFF2-40B4-BE49-F238E27FC236}">
                <a16:creationId xmlns:a16="http://schemas.microsoft.com/office/drawing/2014/main" id="{829E83D7-FD53-5E5F-4FB5-5BAA89855888}"/>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8" name="Footer Placeholder 1">
            <a:extLst>
              <a:ext uri="{FF2B5EF4-FFF2-40B4-BE49-F238E27FC236}">
                <a16:creationId xmlns:a16="http://schemas.microsoft.com/office/drawing/2014/main" id="{61D04C92-6D77-FC50-6E44-950D6FA1CBD7}"/>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462572" y="1827082"/>
            <a:ext cx="5451774" cy="4404511"/>
            <a:chOff x="0" y="0"/>
            <a:chExt cx="8177664" cy="6610944"/>
          </a:xfrm>
        </p:grpSpPr>
        <p:sp>
          <p:nvSpPr>
            <p:cNvPr id="5" name="Freeform 5" descr="Photo of furnace air intake system."/>
            <p:cNvSpPr/>
            <p:nvPr/>
          </p:nvSpPr>
          <p:spPr>
            <a:xfrm>
              <a:off x="0" y="0"/>
              <a:ext cx="8177657" cy="6610985"/>
            </a:xfrm>
            <a:custGeom>
              <a:avLst/>
              <a:gdLst/>
              <a:ahLst/>
              <a:cxnLst/>
              <a:rect l="l" t="t" r="r" b="b"/>
              <a:pathLst>
                <a:path w="8177657" h="6610985">
                  <a:moveTo>
                    <a:pt x="0" y="0"/>
                  </a:moveTo>
                  <a:lnTo>
                    <a:pt x="8177657" y="0"/>
                  </a:lnTo>
                  <a:lnTo>
                    <a:pt x="8177657" y="6610985"/>
                  </a:lnTo>
                  <a:lnTo>
                    <a:pt x="0" y="6610985"/>
                  </a:lnTo>
                  <a:lnTo>
                    <a:pt x="0" y="0"/>
                  </a:lnTo>
                  <a:close/>
                </a:path>
              </a:pathLst>
            </a:custGeom>
            <a:blipFill>
              <a:blip r:embed="rId3"/>
              <a:stretch>
                <a:fillRect/>
              </a:stretch>
            </a:blipFill>
          </p:spPr>
        </p:sp>
      </p:grpSp>
      <p:sp>
        <p:nvSpPr>
          <p:cNvPr id="6" name="TextBox 6"/>
          <p:cNvSpPr txBox="1"/>
          <p:nvPr/>
        </p:nvSpPr>
        <p:spPr>
          <a:xfrm>
            <a:off x="673782" y="1139429"/>
            <a:ext cx="8234400"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#12: Plenum Insulation</a:t>
            </a:r>
            <a:endParaRPr lang="en-US" sz="2950" b="1" spc="-1" dirty="0">
              <a:solidFill>
                <a:srgbClr val="0070C0"/>
              </a:solidFill>
              <a:latin typeface="Arial"/>
              <a:ea typeface="Arial"/>
              <a:cs typeface="Arial"/>
            </a:endParaRPr>
          </a:p>
        </p:txBody>
      </p:sp>
      <p:sp>
        <p:nvSpPr>
          <p:cNvPr id="7" name="TextBox 7"/>
          <p:cNvSpPr txBox="1"/>
          <p:nvPr/>
        </p:nvSpPr>
        <p:spPr>
          <a:xfrm>
            <a:off x="803789" y="1832386"/>
            <a:ext cx="2664672" cy="13881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Plenum insulation being installed</a:t>
            </a:r>
          </a:p>
        </p:txBody>
      </p:sp>
      <p:sp>
        <p:nvSpPr>
          <p:cNvPr id="8" name="Date Placeholder 7">
            <a:extLst>
              <a:ext uri="{FF2B5EF4-FFF2-40B4-BE49-F238E27FC236}">
                <a16:creationId xmlns:a16="http://schemas.microsoft.com/office/drawing/2014/main" id="{1C6BA08B-CACB-4ACB-9632-AF3CB6EA0952}"/>
              </a:ext>
            </a:extLst>
          </p:cNvPr>
          <p:cNvSpPr>
            <a:spLocks noGrp="1"/>
          </p:cNvSpPr>
          <p:nvPr>
            <p:ph type="dt" sz="half" idx="10"/>
          </p:nvPr>
        </p:nvSpPr>
        <p:spPr/>
        <p:txBody>
          <a:bodyPr/>
          <a:lstStyle/>
          <a:p>
            <a:fld id="{29CE3B92-FF1E-4A63-A81C-5A68EF248E87}"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FD0B1D00-2D81-7EAC-40EB-4B2428BC2631}"/>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A3089810-873E-C617-95EC-3B31C1BC537A}"/>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104AF158-F051-1AE5-577A-F12EA00E65B6}"/>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C40A5687-D188-3721-D50A-062C3031586A}"/>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CB0C4C3C-6266-D0EB-D9D4-D2796F6B3850}"/>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DDBA65C9-8E6B-B520-424F-FFC6CEA9D6B4}"/>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29</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68AC0450-4AD4-F438-1BEF-5F66743DF218}"/>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53B9B9FC-2036-FB1F-D800-7F29F56815BF}"/>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887493" y="1722836"/>
            <a:ext cx="6086679" cy="4620223"/>
            <a:chOff x="0" y="0"/>
            <a:chExt cx="8782848" cy="6728192"/>
          </a:xfrm>
        </p:grpSpPr>
        <p:sp>
          <p:nvSpPr>
            <p:cNvPr id="5" name="Freeform 5" descr="Photo of ductwork and piping in the basement of a home."/>
            <p:cNvSpPr/>
            <p:nvPr/>
          </p:nvSpPr>
          <p:spPr>
            <a:xfrm>
              <a:off x="0" y="0"/>
              <a:ext cx="8782812" cy="6728206"/>
            </a:xfrm>
            <a:custGeom>
              <a:avLst/>
              <a:gdLst/>
              <a:ahLst/>
              <a:cxnLst/>
              <a:rect l="l" t="t" r="r" b="b"/>
              <a:pathLst>
                <a:path w="8782812" h="6728206">
                  <a:moveTo>
                    <a:pt x="0" y="0"/>
                  </a:moveTo>
                  <a:lnTo>
                    <a:pt x="8782812" y="0"/>
                  </a:lnTo>
                  <a:lnTo>
                    <a:pt x="8782812" y="6728206"/>
                  </a:lnTo>
                  <a:lnTo>
                    <a:pt x="0" y="6728206"/>
                  </a:lnTo>
                  <a:lnTo>
                    <a:pt x="0" y="0"/>
                  </a:lnTo>
                  <a:close/>
                </a:path>
              </a:pathLst>
            </a:custGeom>
            <a:blipFill>
              <a:blip r:embed="rId3"/>
              <a:stretch>
                <a:fillRect l="-22" r="-22"/>
              </a:stretch>
            </a:blipFill>
          </p:spPr>
        </p:sp>
      </p:grpSp>
      <p:sp>
        <p:nvSpPr>
          <p:cNvPr id="6" name="TextBox 6"/>
          <p:cNvSpPr txBox="1"/>
          <p:nvPr/>
        </p:nvSpPr>
        <p:spPr>
          <a:xfrm>
            <a:off x="653164" y="1083723"/>
            <a:ext cx="5547552"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#13: Furnace Room</a:t>
            </a:r>
            <a:endParaRPr lang="en-US" sz="2950" b="1" spc="-1" dirty="0">
              <a:solidFill>
                <a:srgbClr val="0070C0"/>
              </a:solidFill>
              <a:latin typeface="Arial"/>
              <a:ea typeface="Arial"/>
              <a:cs typeface="Arial"/>
            </a:endParaRPr>
          </a:p>
        </p:txBody>
      </p:sp>
      <p:sp>
        <p:nvSpPr>
          <p:cNvPr id="7" name="TextBox 7"/>
          <p:cNvSpPr txBox="1"/>
          <p:nvPr/>
        </p:nvSpPr>
        <p:spPr>
          <a:xfrm>
            <a:off x="652817" y="1721759"/>
            <a:ext cx="2139744" cy="18105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Furnace room: Cement block walls</a:t>
            </a:r>
          </a:p>
        </p:txBody>
      </p:sp>
      <p:sp>
        <p:nvSpPr>
          <p:cNvPr id="10" name="TextBox 10"/>
          <p:cNvSpPr txBox="1"/>
          <p:nvPr/>
        </p:nvSpPr>
        <p:spPr>
          <a:xfrm>
            <a:off x="5182478" y="1922841"/>
            <a:ext cx="3558624" cy="210462"/>
          </a:xfrm>
          <a:prstGeom prst="rect">
            <a:avLst/>
          </a:prstGeom>
        </p:spPr>
        <p:txBody>
          <a:bodyPr lIns="0" tIns="0" rIns="0" bIns="0" rtlCol="0" anchor="t">
            <a:spAutoFit/>
          </a:bodyPr>
          <a:lstStyle/>
          <a:p>
            <a:pPr algn="r">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11" name="Date Placeholder 10">
            <a:extLst>
              <a:ext uri="{FF2B5EF4-FFF2-40B4-BE49-F238E27FC236}">
                <a16:creationId xmlns:a16="http://schemas.microsoft.com/office/drawing/2014/main" id="{FC52A4C1-02B4-4218-A7BE-C648156692DD}"/>
              </a:ext>
            </a:extLst>
          </p:cNvPr>
          <p:cNvSpPr>
            <a:spLocks noGrp="1"/>
          </p:cNvSpPr>
          <p:nvPr>
            <p:ph type="dt" sz="half" idx="10"/>
          </p:nvPr>
        </p:nvSpPr>
        <p:spPr/>
        <p:txBody>
          <a:bodyPr/>
          <a:lstStyle/>
          <a:p>
            <a:fld id="{4667E6AF-34C9-4881-A47F-AD9391E459BA}" type="datetime1">
              <a:rPr lang="en-US" smtClean="0"/>
              <a:t>9/3/2025</a:t>
            </a:fld>
            <a:endParaRPr lang="en-US"/>
          </a:p>
        </p:txBody>
      </p:sp>
      <p:pic>
        <p:nvPicPr>
          <p:cNvPr id="15" name="Picture 14" descr="A group of people wearing hardhats&#10;&#10;AI-generated content may be incorrect.">
            <a:extLst>
              <a:ext uri="{FF2B5EF4-FFF2-40B4-BE49-F238E27FC236}">
                <a16:creationId xmlns:a16="http://schemas.microsoft.com/office/drawing/2014/main" id="{3175CB65-F2CB-D45C-32CA-16C7449E032A}"/>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7" name="Picture 16" descr="A green text on a black background&#10;&#10;AI-generated content may be incorrect.">
            <a:extLst>
              <a:ext uri="{FF2B5EF4-FFF2-40B4-BE49-F238E27FC236}">
                <a16:creationId xmlns:a16="http://schemas.microsoft.com/office/drawing/2014/main" id="{BC09C361-CFF7-3DF5-44DD-635097FAA6DE}"/>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9" name="Picture 18" descr="A blue and grey logo&#10;&#10;AI-generated content may be incorrect.">
            <a:extLst>
              <a:ext uri="{FF2B5EF4-FFF2-40B4-BE49-F238E27FC236}">
                <a16:creationId xmlns:a16="http://schemas.microsoft.com/office/drawing/2014/main" id="{1CFEA7B2-7B64-2469-F46F-99A7EE4F48C1}"/>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1" name="Rectangle 20">
            <a:extLst>
              <a:ext uri="{FF2B5EF4-FFF2-40B4-BE49-F238E27FC236}">
                <a16:creationId xmlns:a16="http://schemas.microsoft.com/office/drawing/2014/main" id="{43B4F19E-0065-2E5E-B437-3B9C3FB06EEB}"/>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3" name="Picture 22" descr="A black and white sign with black text&#10;&#10;AI-generated content may be incorrect.">
            <a:extLst>
              <a:ext uri="{FF2B5EF4-FFF2-40B4-BE49-F238E27FC236}">
                <a16:creationId xmlns:a16="http://schemas.microsoft.com/office/drawing/2014/main" id="{1EDAF1C5-588A-BB5D-5EEA-97446DE469F6}"/>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5" name="Slide Number Placeholder 2">
            <a:extLst>
              <a:ext uri="{FF2B5EF4-FFF2-40B4-BE49-F238E27FC236}">
                <a16:creationId xmlns:a16="http://schemas.microsoft.com/office/drawing/2014/main" id="{0F05A7D6-2179-4C39-9206-7CC8F05A36DD}"/>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30</a:t>
            </a:fld>
            <a:endParaRPr lang="en-US">
              <a:solidFill>
                <a:schemeClr val="bg1"/>
              </a:solidFill>
              <a:latin typeface="Arial"/>
            </a:endParaRPr>
          </a:p>
        </p:txBody>
      </p:sp>
      <p:pic>
        <p:nvPicPr>
          <p:cNvPr id="27" name="Picture 26" descr="A green text on a white background&#10;&#10;AI-generated content may be incorrect.">
            <a:extLst>
              <a:ext uri="{FF2B5EF4-FFF2-40B4-BE49-F238E27FC236}">
                <a16:creationId xmlns:a16="http://schemas.microsoft.com/office/drawing/2014/main" id="{C78D400B-0F01-68CA-B856-8436ED5C4129}"/>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9" name="Footer Placeholder 1">
            <a:extLst>
              <a:ext uri="{FF2B5EF4-FFF2-40B4-BE49-F238E27FC236}">
                <a16:creationId xmlns:a16="http://schemas.microsoft.com/office/drawing/2014/main" id="{BE9A698F-FBBE-8F51-FC09-1AF2B6D67660}"/>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378997" y="1827372"/>
            <a:ext cx="5282630" cy="4305814"/>
            <a:chOff x="0" y="0"/>
            <a:chExt cx="8136704" cy="6635520"/>
          </a:xfrm>
        </p:grpSpPr>
        <p:sp>
          <p:nvSpPr>
            <p:cNvPr id="5" name="Freeform 5" descr="Photo of a properly protecting the homeowners furnishings."/>
            <p:cNvSpPr/>
            <p:nvPr/>
          </p:nvSpPr>
          <p:spPr>
            <a:xfrm>
              <a:off x="0" y="0"/>
              <a:ext cx="8136763" cy="6635496"/>
            </a:xfrm>
            <a:custGeom>
              <a:avLst/>
              <a:gdLst/>
              <a:ahLst/>
              <a:cxnLst/>
              <a:rect l="l" t="t" r="r" b="b"/>
              <a:pathLst>
                <a:path w="8136763" h="6635496">
                  <a:moveTo>
                    <a:pt x="0" y="0"/>
                  </a:moveTo>
                  <a:lnTo>
                    <a:pt x="8136763" y="0"/>
                  </a:lnTo>
                  <a:lnTo>
                    <a:pt x="8136763" y="6635496"/>
                  </a:lnTo>
                  <a:lnTo>
                    <a:pt x="0" y="6635496"/>
                  </a:lnTo>
                  <a:lnTo>
                    <a:pt x="0" y="0"/>
                  </a:lnTo>
                  <a:close/>
                </a:path>
              </a:pathLst>
            </a:custGeom>
            <a:blipFill>
              <a:blip r:embed="rId3"/>
              <a:stretch>
                <a:fillRect l="-2" r="-1"/>
              </a:stretch>
            </a:blipFill>
          </p:spPr>
        </p:sp>
      </p:grpSp>
      <p:sp>
        <p:nvSpPr>
          <p:cNvPr id="6" name="TextBox 6"/>
          <p:cNvSpPr txBox="1"/>
          <p:nvPr/>
        </p:nvSpPr>
        <p:spPr>
          <a:xfrm>
            <a:off x="760907" y="1260466"/>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#14: Work in Progress</a:t>
            </a:r>
            <a:endParaRPr lang="en-US" sz="2950" b="1" spc="-1" dirty="0">
              <a:solidFill>
                <a:srgbClr val="0070C0"/>
              </a:solidFill>
              <a:latin typeface="Arial"/>
              <a:ea typeface="Arial"/>
              <a:cs typeface="Arial"/>
            </a:endParaRPr>
          </a:p>
        </p:txBody>
      </p:sp>
      <p:sp>
        <p:nvSpPr>
          <p:cNvPr id="7" name="TextBox 7"/>
          <p:cNvSpPr txBox="1"/>
          <p:nvPr/>
        </p:nvSpPr>
        <p:spPr>
          <a:xfrm>
            <a:off x="1288722" y="1829775"/>
            <a:ext cx="2095968" cy="1031772"/>
          </a:xfrm>
          <a:prstGeom prst="rect">
            <a:avLst/>
          </a:prstGeom>
        </p:spPr>
        <p:txBody>
          <a:bodyPr lIns="0" tIns="0" rIns="0" bIns="0" rtlCol="0" anchor="t">
            <a:spAutoFit/>
          </a:bodyPr>
          <a:lstStyle/>
          <a:p>
            <a:pPr algn="l">
              <a:lnSpc>
                <a:spcPts val="3583"/>
              </a:lnSpc>
            </a:pPr>
            <a:r>
              <a:rPr lang="en-US" sz="2986" spc="-1">
                <a:solidFill>
                  <a:srgbClr val="000000"/>
                </a:solidFill>
                <a:latin typeface="Arial"/>
                <a:ea typeface="Arial"/>
                <a:cs typeface="Arial"/>
                <a:sym typeface="Arial"/>
              </a:rPr>
              <a:t>Work in </a:t>
            </a:r>
          </a:p>
          <a:p>
            <a:pPr algn="l">
              <a:lnSpc>
                <a:spcPts val="3583"/>
              </a:lnSpc>
            </a:pPr>
            <a:r>
              <a:rPr lang="en-US" sz="2986" spc="-1">
                <a:solidFill>
                  <a:srgbClr val="000000"/>
                </a:solidFill>
                <a:latin typeface="Arial"/>
                <a:ea typeface="Arial"/>
                <a:cs typeface="Arial"/>
                <a:sym typeface="Arial"/>
              </a:rPr>
              <a:t>progress</a:t>
            </a:r>
          </a:p>
        </p:txBody>
      </p:sp>
      <p:sp>
        <p:nvSpPr>
          <p:cNvPr id="8" name="Date Placeholder 7">
            <a:extLst>
              <a:ext uri="{FF2B5EF4-FFF2-40B4-BE49-F238E27FC236}">
                <a16:creationId xmlns:a16="http://schemas.microsoft.com/office/drawing/2014/main" id="{9CDC7DE6-996C-4C67-BA16-8225BA024858}"/>
              </a:ext>
            </a:extLst>
          </p:cNvPr>
          <p:cNvSpPr>
            <a:spLocks noGrp="1"/>
          </p:cNvSpPr>
          <p:nvPr>
            <p:ph type="dt" sz="half" idx="10"/>
          </p:nvPr>
        </p:nvSpPr>
        <p:spPr/>
        <p:txBody>
          <a:bodyPr/>
          <a:lstStyle/>
          <a:p>
            <a:fld id="{F6CE1BCE-BC08-474A-AC26-EEA0ED68F57B}"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62C9B07D-77AC-6ED2-A109-DFC58E7899A8}"/>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FBDDC7D1-20E2-A1D6-07FD-EF2FC15CBA0C}"/>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788E3397-F595-0149-F765-F77667F57E18}"/>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674326C6-0629-5ECC-399A-A8549F3C0127}"/>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C98597EC-4B82-2D5B-A520-17F76CC9D637}"/>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F6D2CBC3-0E7D-7469-72F8-636208A3914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31</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4BEAACA9-BD6C-8E72-C0DA-8985261E991E}"/>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721B4CD2-C2D8-29DA-DD30-AF9C613294AC}"/>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327710" y="1612734"/>
            <a:ext cx="6028416" cy="4622900"/>
            <a:chOff x="0" y="0"/>
            <a:chExt cx="8688128" cy="6658048"/>
          </a:xfrm>
        </p:grpSpPr>
        <p:sp>
          <p:nvSpPr>
            <p:cNvPr id="5" name="Freeform 5" descr="Photo of newly fabricated attic hatch."/>
            <p:cNvSpPr/>
            <p:nvPr/>
          </p:nvSpPr>
          <p:spPr>
            <a:xfrm>
              <a:off x="0" y="0"/>
              <a:ext cx="8688070" cy="6658102"/>
            </a:xfrm>
            <a:custGeom>
              <a:avLst/>
              <a:gdLst/>
              <a:ahLst/>
              <a:cxnLst/>
              <a:rect l="l" t="t" r="r" b="b"/>
              <a:pathLst>
                <a:path w="8688070" h="6658102">
                  <a:moveTo>
                    <a:pt x="0" y="0"/>
                  </a:moveTo>
                  <a:lnTo>
                    <a:pt x="8688070" y="0"/>
                  </a:lnTo>
                  <a:lnTo>
                    <a:pt x="8688070" y="6658102"/>
                  </a:lnTo>
                  <a:lnTo>
                    <a:pt x="0" y="6658102"/>
                  </a:lnTo>
                  <a:lnTo>
                    <a:pt x="0" y="0"/>
                  </a:lnTo>
                  <a:close/>
                </a:path>
              </a:pathLst>
            </a:custGeom>
            <a:blipFill>
              <a:blip r:embed="rId3"/>
              <a:stretch>
                <a:fillRect t="-23" b="-23"/>
              </a:stretch>
            </a:blipFill>
          </p:spPr>
        </p:sp>
      </p:grpSp>
      <p:sp>
        <p:nvSpPr>
          <p:cNvPr id="6" name="TextBox 6"/>
          <p:cNvSpPr txBox="1"/>
          <p:nvPr/>
        </p:nvSpPr>
        <p:spPr>
          <a:xfrm>
            <a:off x="544416" y="1101030"/>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#15: Attic Hatch</a:t>
            </a:r>
            <a:endParaRPr lang="en-US" sz="2950" b="1" spc="-1" dirty="0">
              <a:solidFill>
                <a:srgbClr val="0070C0"/>
              </a:solidFill>
              <a:latin typeface="Arial"/>
              <a:ea typeface="Arial"/>
              <a:cs typeface="Arial"/>
            </a:endParaRPr>
          </a:p>
        </p:txBody>
      </p:sp>
      <p:sp>
        <p:nvSpPr>
          <p:cNvPr id="7" name="TextBox 7"/>
          <p:cNvSpPr txBox="1"/>
          <p:nvPr/>
        </p:nvSpPr>
        <p:spPr>
          <a:xfrm>
            <a:off x="335029" y="3232861"/>
            <a:ext cx="1921248" cy="1031772"/>
          </a:xfrm>
          <a:prstGeom prst="rect">
            <a:avLst/>
          </a:prstGeom>
        </p:spPr>
        <p:txBody>
          <a:bodyPr lIns="0" tIns="0" rIns="0" bIns="0" rtlCol="0" anchor="t">
            <a:spAutoFit/>
          </a:bodyPr>
          <a:lstStyle/>
          <a:p>
            <a:pPr algn="l">
              <a:lnSpc>
                <a:spcPts val="3583"/>
              </a:lnSpc>
            </a:pPr>
            <a:r>
              <a:rPr lang="en-US" sz="2986" spc="-1">
                <a:solidFill>
                  <a:srgbClr val="000000"/>
                </a:solidFill>
                <a:latin typeface="Arial"/>
                <a:ea typeface="Arial"/>
                <a:cs typeface="Arial"/>
                <a:sym typeface="Arial"/>
              </a:rPr>
              <a:t>New attic </a:t>
            </a:r>
          </a:p>
          <a:p>
            <a:pPr algn="l">
              <a:lnSpc>
                <a:spcPts val="3583"/>
              </a:lnSpc>
            </a:pPr>
            <a:r>
              <a:rPr lang="en-US" sz="2986" spc="-1">
                <a:solidFill>
                  <a:srgbClr val="000000"/>
                </a:solidFill>
                <a:latin typeface="Arial"/>
                <a:ea typeface="Arial"/>
                <a:cs typeface="Arial"/>
                <a:sym typeface="Arial"/>
              </a:rPr>
              <a:t>hatch</a:t>
            </a:r>
          </a:p>
        </p:txBody>
      </p:sp>
      <p:sp>
        <p:nvSpPr>
          <p:cNvPr id="8" name="Date Placeholder 7">
            <a:extLst>
              <a:ext uri="{FF2B5EF4-FFF2-40B4-BE49-F238E27FC236}">
                <a16:creationId xmlns:a16="http://schemas.microsoft.com/office/drawing/2014/main" id="{2145D5A4-45A7-4E17-8CBA-20972FC2EFC9}"/>
              </a:ext>
            </a:extLst>
          </p:cNvPr>
          <p:cNvSpPr>
            <a:spLocks noGrp="1"/>
          </p:cNvSpPr>
          <p:nvPr>
            <p:ph type="dt" sz="half" idx="10"/>
          </p:nvPr>
        </p:nvSpPr>
        <p:spPr/>
        <p:txBody>
          <a:bodyPr/>
          <a:lstStyle/>
          <a:p>
            <a:fld id="{CE20A5DA-CB73-4E93-95B8-9A3912BD0ED4}"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1E85C9CD-FF35-9677-D8A0-695E84B7D8D1}"/>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195F9A14-8560-331E-2238-F81E24550FF2}"/>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6F4FD9AE-9EAC-3BA1-B5C5-FF7970F1A69F}"/>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96F55443-72D8-5E10-D428-B950081031C8}"/>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67DBF1B1-D1FE-A501-ED06-EE4CAD237BB0}"/>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900FA22C-ADAB-08E3-769C-82F8539ACAE8}"/>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32</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B1EFE2C5-DD65-999A-B240-752C079F2E2B}"/>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7B3CFAD6-0067-3DD6-F67C-1BE76C8C056F}"/>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569583" y="1731151"/>
            <a:ext cx="5969510" cy="4528126"/>
            <a:chOff x="0" y="0"/>
            <a:chExt cx="8882176" cy="6718976"/>
          </a:xfrm>
        </p:grpSpPr>
        <p:sp>
          <p:nvSpPr>
            <p:cNvPr id="5" name="Freeform 5" descr="Photo of properly performing attic air sealing - with floorboards removed."/>
            <p:cNvSpPr/>
            <p:nvPr/>
          </p:nvSpPr>
          <p:spPr>
            <a:xfrm>
              <a:off x="0" y="0"/>
              <a:ext cx="8882126" cy="6718935"/>
            </a:xfrm>
            <a:custGeom>
              <a:avLst/>
              <a:gdLst/>
              <a:ahLst/>
              <a:cxnLst/>
              <a:rect l="l" t="t" r="r" b="b"/>
              <a:pathLst>
                <a:path w="8882126" h="6718935">
                  <a:moveTo>
                    <a:pt x="0" y="0"/>
                  </a:moveTo>
                  <a:lnTo>
                    <a:pt x="8882126" y="0"/>
                  </a:lnTo>
                  <a:lnTo>
                    <a:pt x="8882126" y="6718935"/>
                  </a:lnTo>
                  <a:lnTo>
                    <a:pt x="0" y="6718935"/>
                  </a:lnTo>
                  <a:lnTo>
                    <a:pt x="0" y="0"/>
                  </a:lnTo>
                  <a:close/>
                </a:path>
              </a:pathLst>
            </a:custGeom>
            <a:blipFill>
              <a:blip r:embed="rId3"/>
              <a:stretch>
                <a:fillRect t="-32" b="-32"/>
              </a:stretch>
            </a:blipFill>
          </p:spPr>
        </p:sp>
      </p:grpSp>
      <p:sp>
        <p:nvSpPr>
          <p:cNvPr id="6" name="TextBox 6"/>
          <p:cNvSpPr txBox="1"/>
          <p:nvPr/>
        </p:nvSpPr>
        <p:spPr>
          <a:xfrm>
            <a:off x="602809" y="1230702"/>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#16: Attic Air Sealing</a:t>
            </a:r>
            <a:endParaRPr lang="en-US" sz="2950" b="1" spc="-1" dirty="0">
              <a:solidFill>
                <a:srgbClr val="0070C0"/>
              </a:solidFill>
              <a:latin typeface="Arial"/>
              <a:ea typeface="Arial"/>
              <a:cs typeface="Arial"/>
            </a:endParaRPr>
          </a:p>
        </p:txBody>
      </p:sp>
      <p:sp>
        <p:nvSpPr>
          <p:cNvPr id="7" name="TextBox 7"/>
          <p:cNvSpPr txBox="1"/>
          <p:nvPr/>
        </p:nvSpPr>
        <p:spPr>
          <a:xfrm>
            <a:off x="601753" y="3184461"/>
            <a:ext cx="1838688" cy="1031772"/>
          </a:xfrm>
          <a:prstGeom prst="rect">
            <a:avLst/>
          </a:prstGeom>
        </p:spPr>
        <p:txBody>
          <a:bodyPr lIns="0" tIns="0" rIns="0" bIns="0" rtlCol="0" anchor="t">
            <a:spAutoFit/>
          </a:bodyPr>
          <a:lstStyle/>
          <a:p>
            <a:pPr algn="l">
              <a:lnSpc>
                <a:spcPts val="3583"/>
              </a:lnSpc>
            </a:pPr>
            <a:r>
              <a:rPr lang="en-US" sz="2986" spc="-1">
                <a:solidFill>
                  <a:srgbClr val="000000"/>
                </a:solidFill>
                <a:latin typeface="Arial"/>
                <a:ea typeface="Arial"/>
                <a:cs typeface="Arial"/>
                <a:sym typeface="Arial"/>
              </a:rPr>
              <a:t>Attic air </a:t>
            </a:r>
          </a:p>
          <a:p>
            <a:pPr algn="l">
              <a:lnSpc>
                <a:spcPts val="3583"/>
              </a:lnSpc>
            </a:pPr>
            <a:r>
              <a:rPr lang="en-US" sz="2986" spc="-1">
                <a:solidFill>
                  <a:srgbClr val="000000"/>
                </a:solidFill>
                <a:latin typeface="Arial"/>
                <a:ea typeface="Arial"/>
                <a:cs typeface="Arial"/>
                <a:sym typeface="Arial"/>
              </a:rPr>
              <a:t>sealing</a:t>
            </a:r>
          </a:p>
        </p:txBody>
      </p:sp>
      <p:sp>
        <p:nvSpPr>
          <p:cNvPr id="8" name="Date Placeholder 7">
            <a:extLst>
              <a:ext uri="{FF2B5EF4-FFF2-40B4-BE49-F238E27FC236}">
                <a16:creationId xmlns:a16="http://schemas.microsoft.com/office/drawing/2014/main" id="{E04927FA-8F8B-40EB-AB70-A38F3CDB8F46}"/>
              </a:ext>
            </a:extLst>
          </p:cNvPr>
          <p:cNvSpPr>
            <a:spLocks noGrp="1"/>
          </p:cNvSpPr>
          <p:nvPr>
            <p:ph type="dt" sz="half" idx="10"/>
          </p:nvPr>
        </p:nvSpPr>
        <p:spPr/>
        <p:txBody>
          <a:bodyPr/>
          <a:lstStyle/>
          <a:p>
            <a:fld id="{B4C4AA4F-3015-4B9A-B7B0-29D18A240BDC}" type="datetime1">
              <a:rPr lang="en-US" smtClean="0"/>
              <a:t>9/3/2025</a:t>
            </a:fld>
            <a:endParaRPr lang="en-US"/>
          </a:p>
        </p:txBody>
      </p:sp>
      <p:pic>
        <p:nvPicPr>
          <p:cNvPr id="12" name="Picture 11" descr="A group of people wearing hardhats&#10;&#10;AI-generated content may be incorrect.">
            <a:extLst>
              <a:ext uri="{FF2B5EF4-FFF2-40B4-BE49-F238E27FC236}">
                <a16:creationId xmlns:a16="http://schemas.microsoft.com/office/drawing/2014/main" id="{CC815497-1A72-02C3-D56E-CEBDDCBE6C4E}"/>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4" name="Picture 13" descr="A green text on a black background&#10;&#10;AI-generated content may be incorrect.">
            <a:extLst>
              <a:ext uri="{FF2B5EF4-FFF2-40B4-BE49-F238E27FC236}">
                <a16:creationId xmlns:a16="http://schemas.microsoft.com/office/drawing/2014/main" id="{6E4D3A64-0EF4-AC75-30BA-73549EDA925F}"/>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6" name="Picture 15" descr="A blue and grey logo&#10;&#10;AI-generated content may be incorrect.">
            <a:extLst>
              <a:ext uri="{FF2B5EF4-FFF2-40B4-BE49-F238E27FC236}">
                <a16:creationId xmlns:a16="http://schemas.microsoft.com/office/drawing/2014/main" id="{7267BED8-4560-5FD4-D497-6A09C896FF11}"/>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8" name="Rectangle 17">
            <a:extLst>
              <a:ext uri="{FF2B5EF4-FFF2-40B4-BE49-F238E27FC236}">
                <a16:creationId xmlns:a16="http://schemas.microsoft.com/office/drawing/2014/main" id="{EAAF7B4C-DE05-E09F-D195-2E373F4E740D}"/>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0" name="Picture 19" descr="A black and white sign with black text&#10;&#10;AI-generated content may be incorrect.">
            <a:extLst>
              <a:ext uri="{FF2B5EF4-FFF2-40B4-BE49-F238E27FC236}">
                <a16:creationId xmlns:a16="http://schemas.microsoft.com/office/drawing/2014/main" id="{60F9DB51-047C-98B1-7AD4-12504806658E}"/>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2" name="Slide Number Placeholder 2">
            <a:extLst>
              <a:ext uri="{FF2B5EF4-FFF2-40B4-BE49-F238E27FC236}">
                <a16:creationId xmlns:a16="http://schemas.microsoft.com/office/drawing/2014/main" id="{83C89A83-364A-5BCD-74B0-C2CE72C926F9}"/>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33</a:t>
            </a:fld>
            <a:endParaRPr lang="en-US">
              <a:solidFill>
                <a:schemeClr val="bg1"/>
              </a:solidFill>
              <a:latin typeface="Arial"/>
            </a:endParaRPr>
          </a:p>
        </p:txBody>
      </p:sp>
      <p:pic>
        <p:nvPicPr>
          <p:cNvPr id="24" name="Picture 23" descr="A green text on a white background&#10;&#10;AI-generated content may be incorrect.">
            <a:extLst>
              <a:ext uri="{FF2B5EF4-FFF2-40B4-BE49-F238E27FC236}">
                <a16:creationId xmlns:a16="http://schemas.microsoft.com/office/drawing/2014/main" id="{0836ECB9-DF1C-4D9B-0926-492D4FEE00D2}"/>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6" name="Footer Placeholder 1">
            <a:extLst>
              <a:ext uri="{FF2B5EF4-FFF2-40B4-BE49-F238E27FC236}">
                <a16:creationId xmlns:a16="http://schemas.microsoft.com/office/drawing/2014/main" id="{AE749BCD-BB02-DE71-46BE-CD9A1D547EA6}"/>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113720" y="1796506"/>
            <a:ext cx="5380493" cy="4166477"/>
            <a:chOff x="0" y="0"/>
            <a:chExt cx="8678912" cy="6719488"/>
          </a:xfrm>
        </p:grpSpPr>
        <p:sp>
          <p:nvSpPr>
            <p:cNvPr id="5" name="Freeform 5" descr="Photo of a chimney chase prior to blowing cellulose."/>
            <p:cNvSpPr/>
            <p:nvPr/>
          </p:nvSpPr>
          <p:spPr>
            <a:xfrm>
              <a:off x="0" y="0"/>
              <a:ext cx="8678926" cy="6719443"/>
            </a:xfrm>
            <a:custGeom>
              <a:avLst/>
              <a:gdLst/>
              <a:ahLst/>
              <a:cxnLst/>
              <a:rect l="l" t="t" r="r" b="b"/>
              <a:pathLst>
                <a:path w="8678926" h="6719443">
                  <a:moveTo>
                    <a:pt x="0" y="0"/>
                  </a:moveTo>
                  <a:lnTo>
                    <a:pt x="8678926" y="0"/>
                  </a:lnTo>
                  <a:lnTo>
                    <a:pt x="8678926" y="6719443"/>
                  </a:lnTo>
                  <a:lnTo>
                    <a:pt x="0" y="6719443"/>
                  </a:lnTo>
                  <a:lnTo>
                    <a:pt x="0" y="0"/>
                  </a:lnTo>
                  <a:close/>
                </a:path>
              </a:pathLst>
            </a:custGeom>
            <a:blipFill>
              <a:blip r:embed="rId3"/>
              <a:stretch>
                <a:fillRect l="-12" r="-12"/>
              </a:stretch>
            </a:blipFill>
          </p:spPr>
        </p:sp>
      </p:grpSp>
      <p:sp>
        <p:nvSpPr>
          <p:cNvPr id="6" name="TextBox 6"/>
          <p:cNvSpPr txBox="1"/>
          <p:nvPr/>
        </p:nvSpPr>
        <p:spPr>
          <a:xfrm>
            <a:off x="761520" y="1239183"/>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#17: Chimney Chase</a:t>
            </a:r>
          </a:p>
        </p:txBody>
      </p:sp>
      <p:sp>
        <p:nvSpPr>
          <p:cNvPr id="7" name="TextBox 7"/>
          <p:cNvSpPr txBox="1"/>
          <p:nvPr/>
        </p:nvSpPr>
        <p:spPr>
          <a:xfrm>
            <a:off x="758433" y="2536660"/>
            <a:ext cx="2231136" cy="22329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Chimney chase just </a:t>
            </a:r>
          </a:p>
          <a:p>
            <a:pPr algn="l">
              <a:lnSpc>
                <a:spcPts val="3327"/>
              </a:lnSpc>
            </a:pPr>
            <a:r>
              <a:rPr lang="en-US" sz="2772" spc="0">
                <a:solidFill>
                  <a:srgbClr val="000000"/>
                </a:solidFill>
                <a:latin typeface="Arial"/>
                <a:ea typeface="Arial"/>
                <a:cs typeface="Arial"/>
                <a:sym typeface="Arial"/>
              </a:rPr>
              <a:t>prior to blowing cellulose </a:t>
            </a:r>
          </a:p>
        </p:txBody>
      </p:sp>
      <p:sp>
        <p:nvSpPr>
          <p:cNvPr id="9" name="TextBox 9"/>
          <p:cNvSpPr txBox="1"/>
          <p:nvPr/>
        </p:nvSpPr>
        <p:spPr>
          <a:xfrm>
            <a:off x="4721951" y="5566618"/>
            <a:ext cx="3559008" cy="210462"/>
          </a:xfrm>
          <a:prstGeom prst="rect">
            <a:avLst/>
          </a:prstGeom>
        </p:spPr>
        <p:txBody>
          <a:bodyPr lIns="0" tIns="0" rIns="0" bIns="0" rtlCol="0" anchor="t">
            <a:spAutoFit/>
          </a:bodyPr>
          <a:lstStyle/>
          <a:p>
            <a:pPr algn="r">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10" name="Date Placeholder 9">
            <a:extLst>
              <a:ext uri="{FF2B5EF4-FFF2-40B4-BE49-F238E27FC236}">
                <a16:creationId xmlns:a16="http://schemas.microsoft.com/office/drawing/2014/main" id="{C4FBE6FD-57CF-45CE-A8B8-AC1009BC7BF2}"/>
              </a:ext>
            </a:extLst>
          </p:cNvPr>
          <p:cNvSpPr>
            <a:spLocks noGrp="1"/>
          </p:cNvSpPr>
          <p:nvPr>
            <p:ph type="dt" sz="half" idx="10"/>
          </p:nvPr>
        </p:nvSpPr>
        <p:spPr/>
        <p:txBody>
          <a:bodyPr/>
          <a:lstStyle/>
          <a:p>
            <a:fld id="{04A8B3BF-342B-4ED8-911B-B867C457739D}" type="datetime1">
              <a:rPr lang="en-US" smtClean="0"/>
              <a:t>9/3/2025</a:t>
            </a:fld>
            <a:endParaRPr lang="en-US"/>
          </a:p>
        </p:txBody>
      </p:sp>
      <p:pic>
        <p:nvPicPr>
          <p:cNvPr id="14" name="Picture 13" descr="A group of people wearing hardhats&#10;&#10;AI-generated content may be incorrect.">
            <a:extLst>
              <a:ext uri="{FF2B5EF4-FFF2-40B4-BE49-F238E27FC236}">
                <a16:creationId xmlns:a16="http://schemas.microsoft.com/office/drawing/2014/main" id="{6F4EB82C-9E9A-4243-0295-88D160BF2784}"/>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6" name="Picture 15" descr="A green text on a black background&#10;&#10;AI-generated content may be incorrect.">
            <a:extLst>
              <a:ext uri="{FF2B5EF4-FFF2-40B4-BE49-F238E27FC236}">
                <a16:creationId xmlns:a16="http://schemas.microsoft.com/office/drawing/2014/main" id="{C0893171-F755-AB7E-58CE-77D99D1151E2}"/>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8" name="Picture 17" descr="A blue and grey logo&#10;&#10;AI-generated content may be incorrect.">
            <a:extLst>
              <a:ext uri="{FF2B5EF4-FFF2-40B4-BE49-F238E27FC236}">
                <a16:creationId xmlns:a16="http://schemas.microsoft.com/office/drawing/2014/main" id="{B767F5EB-F645-66C3-063B-DA28308A2FFC}"/>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20" name="Rectangle 19">
            <a:extLst>
              <a:ext uri="{FF2B5EF4-FFF2-40B4-BE49-F238E27FC236}">
                <a16:creationId xmlns:a16="http://schemas.microsoft.com/office/drawing/2014/main" id="{0115BD96-D298-D1E6-0504-8CE99FC61FBD}"/>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2" name="Picture 21" descr="A black and white sign with black text&#10;&#10;AI-generated content may be incorrect.">
            <a:extLst>
              <a:ext uri="{FF2B5EF4-FFF2-40B4-BE49-F238E27FC236}">
                <a16:creationId xmlns:a16="http://schemas.microsoft.com/office/drawing/2014/main" id="{774E6341-7AB6-6B76-5164-4427236B9947}"/>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4" name="Slide Number Placeholder 2">
            <a:extLst>
              <a:ext uri="{FF2B5EF4-FFF2-40B4-BE49-F238E27FC236}">
                <a16:creationId xmlns:a16="http://schemas.microsoft.com/office/drawing/2014/main" id="{66B8615C-F297-0E9E-2C3E-DADB05C43037}"/>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34</a:t>
            </a:fld>
            <a:endParaRPr lang="en-US">
              <a:solidFill>
                <a:schemeClr val="bg1"/>
              </a:solidFill>
              <a:latin typeface="Arial"/>
            </a:endParaRPr>
          </a:p>
        </p:txBody>
      </p:sp>
      <p:pic>
        <p:nvPicPr>
          <p:cNvPr id="26" name="Picture 25" descr="A green text on a white background&#10;&#10;AI-generated content may be incorrect.">
            <a:extLst>
              <a:ext uri="{FF2B5EF4-FFF2-40B4-BE49-F238E27FC236}">
                <a16:creationId xmlns:a16="http://schemas.microsoft.com/office/drawing/2014/main" id="{F7C76E09-5A7B-C660-6CE0-0086133981A0}"/>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8" name="Footer Placeholder 1">
            <a:extLst>
              <a:ext uri="{FF2B5EF4-FFF2-40B4-BE49-F238E27FC236}">
                <a16:creationId xmlns:a16="http://schemas.microsoft.com/office/drawing/2014/main" id="{697F715E-3081-E161-9370-09A47FD6319D}"/>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032832" y="1592944"/>
            <a:ext cx="5670440" cy="4581560"/>
            <a:chOff x="0" y="0"/>
            <a:chExt cx="7915520" cy="6378496"/>
          </a:xfrm>
        </p:grpSpPr>
        <p:sp>
          <p:nvSpPr>
            <p:cNvPr id="5" name="Freeform 5" descr="Photo of air leakage around wiring."/>
            <p:cNvSpPr/>
            <p:nvPr/>
          </p:nvSpPr>
          <p:spPr>
            <a:xfrm>
              <a:off x="0" y="0"/>
              <a:ext cx="7915529" cy="6378448"/>
            </a:xfrm>
            <a:custGeom>
              <a:avLst/>
              <a:gdLst/>
              <a:ahLst/>
              <a:cxnLst/>
              <a:rect l="l" t="t" r="r" b="b"/>
              <a:pathLst>
                <a:path w="7915529" h="6378448">
                  <a:moveTo>
                    <a:pt x="0" y="0"/>
                  </a:moveTo>
                  <a:lnTo>
                    <a:pt x="7915529" y="0"/>
                  </a:lnTo>
                  <a:lnTo>
                    <a:pt x="7915529" y="6378448"/>
                  </a:lnTo>
                  <a:lnTo>
                    <a:pt x="0" y="6378448"/>
                  </a:lnTo>
                  <a:lnTo>
                    <a:pt x="0" y="0"/>
                  </a:lnTo>
                  <a:close/>
                </a:path>
              </a:pathLst>
            </a:custGeom>
            <a:blipFill>
              <a:blip r:embed="rId3"/>
              <a:stretch>
                <a:fillRect t="-36" b="-37"/>
              </a:stretch>
            </a:blipFill>
          </p:spPr>
        </p:sp>
      </p:grpSp>
      <p:sp>
        <p:nvSpPr>
          <p:cNvPr id="6" name="TextBox 6"/>
          <p:cNvSpPr txBox="1"/>
          <p:nvPr/>
        </p:nvSpPr>
        <p:spPr>
          <a:xfrm>
            <a:off x="559280" y="1030074"/>
            <a:ext cx="8234400"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#18: Air Seal Check </a:t>
            </a:r>
            <a:endParaRPr lang="en-US" sz="2950" b="1" spc="-1" dirty="0">
              <a:solidFill>
                <a:srgbClr val="0070C0"/>
              </a:solidFill>
              <a:latin typeface="Arial"/>
              <a:ea typeface="Arial"/>
              <a:cs typeface="Arial"/>
            </a:endParaRPr>
          </a:p>
        </p:txBody>
      </p:sp>
      <p:sp>
        <p:nvSpPr>
          <p:cNvPr id="7" name="TextBox 7"/>
          <p:cNvSpPr txBox="1"/>
          <p:nvPr/>
        </p:nvSpPr>
        <p:spPr>
          <a:xfrm>
            <a:off x="557840" y="2824916"/>
            <a:ext cx="1882464" cy="1810524"/>
          </a:xfrm>
          <a:prstGeom prst="rect">
            <a:avLst/>
          </a:prstGeom>
        </p:spPr>
        <p:txBody>
          <a:bodyPr lIns="0" tIns="0" rIns="0" bIns="0" rtlCol="0" anchor="t">
            <a:spAutoFit/>
          </a:bodyPr>
          <a:lstStyle/>
          <a:p>
            <a:pPr algn="l">
              <a:lnSpc>
                <a:spcPts val="3327"/>
              </a:lnSpc>
            </a:pPr>
            <a:r>
              <a:rPr lang="en-US" sz="2772" spc="0">
                <a:solidFill>
                  <a:srgbClr val="000000"/>
                </a:solidFill>
                <a:latin typeface="Arial"/>
                <a:ea typeface="Arial"/>
                <a:cs typeface="Arial"/>
                <a:sym typeface="Arial"/>
              </a:rPr>
              <a:t>Post cellulose air seal check</a:t>
            </a:r>
          </a:p>
        </p:txBody>
      </p:sp>
      <p:sp>
        <p:nvSpPr>
          <p:cNvPr id="8" name="TextBox 8"/>
          <p:cNvSpPr txBox="1"/>
          <p:nvPr/>
        </p:nvSpPr>
        <p:spPr>
          <a:xfrm>
            <a:off x="5027487" y="5957350"/>
            <a:ext cx="3559008" cy="210462"/>
          </a:xfrm>
          <a:prstGeom prst="rect">
            <a:avLst/>
          </a:prstGeom>
        </p:spPr>
        <p:txBody>
          <a:bodyPr lIns="0" tIns="0" rIns="0" bIns="0" rtlCol="0" anchor="t">
            <a:spAutoFit/>
          </a:bodyPr>
          <a:lstStyle/>
          <a:p>
            <a:pPr algn="r">
              <a:lnSpc>
                <a:spcPts val="1152"/>
              </a:lnSpc>
            </a:pPr>
            <a:r>
              <a:rPr lang="en-US" sz="960" i="1" spc="-1">
                <a:solidFill>
                  <a:srgbClr val="FFFFFF"/>
                </a:solidFill>
                <a:latin typeface="Arial Italics"/>
                <a:ea typeface="Arial Italics"/>
                <a:cs typeface="Arial Italics"/>
                <a:sym typeface="Arial Italics"/>
              </a:rPr>
              <a:t>Photo courtesy of the US Department of Energy</a:t>
            </a:r>
          </a:p>
        </p:txBody>
      </p:sp>
      <p:sp>
        <p:nvSpPr>
          <p:cNvPr id="9" name="Date Placeholder 8">
            <a:extLst>
              <a:ext uri="{FF2B5EF4-FFF2-40B4-BE49-F238E27FC236}">
                <a16:creationId xmlns:a16="http://schemas.microsoft.com/office/drawing/2014/main" id="{91FB302B-7C85-454B-973A-C78C1F907A96}"/>
              </a:ext>
            </a:extLst>
          </p:cNvPr>
          <p:cNvSpPr>
            <a:spLocks noGrp="1"/>
          </p:cNvSpPr>
          <p:nvPr>
            <p:ph type="dt" sz="half" idx="10"/>
          </p:nvPr>
        </p:nvSpPr>
        <p:spPr/>
        <p:txBody>
          <a:bodyPr/>
          <a:lstStyle/>
          <a:p>
            <a:fld id="{2AE5D64F-D670-45A0-AEF8-851FC82261D1}" type="datetime1">
              <a:rPr lang="en-US" smtClean="0"/>
              <a:t>9/3/2025</a:t>
            </a:fld>
            <a:endParaRPr lang="en-US"/>
          </a:p>
        </p:txBody>
      </p:sp>
      <p:pic>
        <p:nvPicPr>
          <p:cNvPr id="13" name="Picture 12" descr="A group of people wearing hardhats&#10;&#10;AI-generated content may be incorrect.">
            <a:extLst>
              <a:ext uri="{FF2B5EF4-FFF2-40B4-BE49-F238E27FC236}">
                <a16:creationId xmlns:a16="http://schemas.microsoft.com/office/drawing/2014/main" id="{F974EE4D-5158-F4A4-25A0-56492AA2C49A}"/>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5" name="Picture 14" descr="A green text on a black background&#10;&#10;AI-generated content may be incorrect.">
            <a:extLst>
              <a:ext uri="{FF2B5EF4-FFF2-40B4-BE49-F238E27FC236}">
                <a16:creationId xmlns:a16="http://schemas.microsoft.com/office/drawing/2014/main" id="{F1C19899-E1A2-6D20-8748-9A735B7DBD3F}"/>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7" name="Picture 16" descr="A blue and grey logo&#10;&#10;AI-generated content may be incorrect.">
            <a:extLst>
              <a:ext uri="{FF2B5EF4-FFF2-40B4-BE49-F238E27FC236}">
                <a16:creationId xmlns:a16="http://schemas.microsoft.com/office/drawing/2014/main" id="{94DE2D7B-3D4F-8BF3-9233-817AC4880B20}"/>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9" name="Rectangle 18">
            <a:extLst>
              <a:ext uri="{FF2B5EF4-FFF2-40B4-BE49-F238E27FC236}">
                <a16:creationId xmlns:a16="http://schemas.microsoft.com/office/drawing/2014/main" id="{86B8CC28-EB07-4934-6FEC-7F8906527DF6}"/>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21" name="Picture 20" descr="A black and white sign with black text&#10;&#10;AI-generated content may be incorrect.">
            <a:extLst>
              <a:ext uri="{FF2B5EF4-FFF2-40B4-BE49-F238E27FC236}">
                <a16:creationId xmlns:a16="http://schemas.microsoft.com/office/drawing/2014/main" id="{C454E89C-F797-6596-0B9B-58B7E7DD8BA1}"/>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3" name="Slide Number Placeholder 2">
            <a:extLst>
              <a:ext uri="{FF2B5EF4-FFF2-40B4-BE49-F238E27FC236}">
                <a16:creationId xmlns:a16="http://schemas.microsoft.com/office/drawing/2014/main" id="{107EB101-DD37-5495-49F7-F6056B0FF99D}"/>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35</a:t>
            </a:fld>
            <a:endParaRPr lang="en-US">
              <a:solidFill>
                <a:schemeClr val="bg1"/>
              </a:solidFill>
              <a:latin typeface="Arial"/>
            </a:endParaRPr>
          </a:p>
        </p:txBody>
      </p:sp>
      <p:pic>
        <p:nvPicPr>
          <p:cNvPr id="25" name="Picture 24" descr="A green text on a white background&#10;&#10;AI-generated content may be incorrect.">
            <a:extLst>
              <a:ext uri="{FF2B5EF4-FFF2-40B4-BE49-F238E27FC236}">
                <a16:creationId xmlns:a16="http://schemas.microsoft.com/office/drawing/2014/main" id="{D882D7F3-55A8-0307-F9C1-D462B6468BBA}"/>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7" name="Footer Placeholder 1">
            <a:extLst>
              <a:ext uri="{FF2B5EF4-FFF2-40B4-BE49-F238E27FC236}">
                <a16:creationId xmlns:a16="http://schemas.microsoft.com/office/drawing/2014/main" id="{72CED182-DBDA-4ACA-29BA-6812CA6E0894}"/>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60736" y="1066752"/>
            <a:ext cx="8778240" cy="5000448"/>
            <a:chOff x="0" y="0"/>
            <a:chExt cx="11704320" cy="6667264"/>
          </a:xfrm>
        </p:grpSpPr>
        <p:sp>
          <p:nvSpPr>
            <p:cNvPr id="5" name="Freeform 5"/>
            <p:cNvSpPr/>
            <p:nvPr/>
          </p:nvSpPr>
          <p:spPr>
            <a:xfrm>
              <a:off x="0" y="0"/>
              <a:ext cx="11704320" cy="6667246"/>
            </a:xfrm>
            <a:custGeom>
              <a:avLst/>
              <a:gdLst/>
              <a:ahLst/>
              <a:cxnLst/>
              <a:rect l="l" t="t" r="r" b="b"/>
              <a:pathLst>
                <a:path w="11704320" h="6667246">
                  <a:moveTo>
                    <a:pt x="0" y="0"/>
                  </a:moveTo>
                  <a:lnTo>
                    <a:pt x="11704320" y="0"/>
                  </a:lnTo>
                  <a:lnTo>
                    <a:pt x="11704320" y="6667246"/>
                  </a:lnTo>
                  <a:lnTo>
                    <a:pt x="0" y="6667246"/>
                  </a:lnTo>
                  <a:lnTo>
                    <a:pt x="0" y="0"/>
                  </a:lnTo>
                  <a:close/>
                </a:path>
              </a:pathLst>
            </a:custGeom>
            <a:blipFill>
              <a:blip r:embed="rId3"/>
              <a:stretch>
                <a:fillRect t="-63" b="-64"/>
              </a:stretch>
            </a:blipFill>
          </p:spPr>
        </p:sp>
      </p:grpSp>
      <p:sp>
        <p:nvSpPr>
          <p:cNvPr id="6" name="TextBox 6"/>
          <p:cNvSpPr txBox="1"/>
          <p:nvPr/>
        </p:nvSpPr>
        <p:spPr>
          <a:xfrm>
            <a:off x="555264" y="850626"/>
            <a:ext cx="6746496" cy="382014"/>
          </a:xfrm>
          <a:prstGeom prst="rect">
            <a:avLst/>
          </a:prstGeom>
        </p:spPr>
        <p:txBody>
          <a:bodyPr lIns="0" tIns="0" rIns="0" bIns="0" rtlCol="0" anchor="t">
            <a:spAutoFit/>
          </a:bodyPr>
          <a:lstStyle/>
          <a:p>
            <a:pPr algn="l">
              <a:lnSpc>
                <a:spcPts val="1534"/>
              </a:lnSpc>
            </a:pPr>
            <a:r>
              <a:rPr lang="en-US" sz="1279" spc="-1">
                <a:solidFill>
                  <a:srgbClr val="FFFFFF"/>
                </a:solidFill>
                <a:latin typeface="Arial"/>
                <a:ea typeface="Arial"/>
                <a:cs typeface="Arial"/>
                <a:sym typeface="Arial"/>
              </a:rPr>
              <a:t>ONGOING TRAINING</a:t>
            </a:r>
          </a:p>
        </p:txBody>
      </p:sp>
      <p:sp>
        <p:nvSpPr>
          <p:cNvPr id="7" name="Date Placeholder 6">
            <a:extLst>
              <a:ext uri="{FF2B5EF4-FFF2-40B4-BE49-F238E27FC236}">
                <a16:creationId xmlns:a16="http://schemas.microsoft.com/office/drawing/2014/main" id="{3B234774-322A-4777-8017-3A804D2712F2}"/>
              </a:ext>
            </a:extLst>
          </p:cNvPr>
          <p:cNvSpPr>
            <a:spLocks noGrp="1"/>
          </p:cNvSpPr>
          <p:nvPr>
            <p:ph type="dt" sz="half" idx="10"/>
          </p:nvPr>
        </p:nvSpPr>
        <p:spPr/>
        <p:txBody>
          <a:bodyPr/>
          <a:lstStyle/>
          <a:p>
            <a:fld id="{54F94A45-F2B0-4E83-A654-67F714451A5A}" type="datetime1">
              <a:rPr lang="en-US" smtClean="0"/>
              <a:t>9/3/2025</a:t>
            </a:fld>
            <a:endParaRPr lang="en-US"/>
          </a:p>
        </p:txBody>
      </p:sp>
      <p:pic>
        <p:nvPicPr>
          <p:cNvPr id="11" name="Picture 10" descr="A group of people wearing hardhats&#10;&#10;AI-generated content may be incorrect.">
            <a:extLst>
              <a:ext uri="{FF2B5EF4-FFF2-40B4-BE49-F238E27FC236}">
                <a16:creationId xmlns:a16="http://schemas.microsoft.com/office/drawing/2014/main" id="{1FF6E354-7349-8360-946B-9B3D03BE59A5}"/>
              </a:ext>
            </a:extLst>
          </p:cNvPr>
          <p:cNvPicPr>
            <a:picLocks noChangeAspect="1"/>
          </p:cNvPicPr>
          <p:nvPr/>
        </p:nvPicPr>
        <p:blipFill>
          <a:blip r:embed="rId4"/>
          <a:stretch>
            <a:fillRect/>
          </a:stretch>
        </p:blipFill>
        <p:spPr>
          <a:xfrm>
            <a:off x="7869193" y="298621"/>
            <a:ext cx="815547" cy="803190"/>
          </a:xfrm>
          <a:prstGeom prst="rect">
            <a:avLst/>
          </a:prstGeom>
          <a:ln>
            <a:noFill/>
          </a:ln>
        </p:spPr>
      </p:pic>
      <p:pic>
        <p:nvPicPr>
          <p:cNvPr id="13" name="Picture 12" descr="A green text on a black background&#10;&#10;AI-generated content may be incorrect.">
            <a:extLst>
              <a:ext uri="{FF2B5EF4-FFF2-40B4-BE49-F238E27FC236}">
                <a16:creationId xmlns:a16="http://schemas.microsoft.com/office/drawing/2014/main" id="{932656B5-03C6-917B-B7CF-713FF5DB26BA}"/>
              </a:ext>
            </a:extLst>
          </p:cNvPr>
          <p:cNvPicPr>
            <a:picLocks noChangeAspect="1"/>
          </p:cNvPicPr>
          <p:nvPr/>
        </p:nvPicPr>
        <p:blipFill>
          <a:blip r:embed="rId5"/>
          <a:stretch>
            <a:fillRect/>
          </a:stretch>
        </p:blipFill>
        <p:spPr>
          <a:xfrm>
            <a:off x="344444" y="296124"/>
            <a:ext cx="1680521" cy="519859"/>
          </a:xfrm>
          <a:prstGeom prst="rect">
            <a:avLst/>
          </a:prstGeom>
        </p:spPr>
      </p:pic>
      <p:pic>
        <p:nvPicPr>
          <p:cNvPr id="15" name="Picture 14" descr="A blue and grey logo&#10;&#10;AI-generated content may be incorrect.">
            <a:extLst>
              <a:ext uri="{FF2B5EF4-FFF2-40B4-BE49-F238E27FC236}">
                <a16:creationId xmlns:a16="http://schemas.microsoft.com/office/drawing/2014/main" id="{030C6CC6-BF36-9536-5A67-F97AB271F0D7}"/>
              </a:ext>
            </a:extLst>
          </p:cNvPr>
          <p:cNvPicPr>
            <a:picLocks noChangeAspect="1"/>
          </p:cNvPicPr>
          <p:nvPr/>
        </p:nvPicPr>
        <p:blipFill>
          <a:blip r:embed="rId6"/>
          <a:stretch>
            <a:fillRect/>
          </a:stretch>
        </p:blipFill>
        <p:spPr>
          <a:xfrm>
            <a:off x="541710" y="6701855"/>
            <a:ext cx="1276685" cy="365119"/>
          </a:xfrm>
          <a:prstGeom prst="rect">
            <a:avLst/>
          </a:prstGeom>
          <a:ln>
            <a:noFill/>
          </a:ln>
        </p:spPr>
      </p:pic>
      <p:sp>
        <p:nvSpPr>
          <p:cNvPr id="17" name="Rectangle 16">
            <a:extLst>
              <a:ext uri="{FF2B5EF4-FFF2-40B4-BE49-F238E27FC236}">
                <a16:creationId xmlns:a16="http://schemas.microsoft.com/office/drawing/2014/main" id="{1C2A316A-2C2E-6696-B752-74DE5918E836}"/>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9" name="Picture 18" descr="A black and white sign with black text&#10;&#10;AI-generated content may be incorrect.">
            <a:extLst>
              <a:ext uri="{FF2B5EF4-FFF2-40B4-BE49-F238E27FC236}">
                <a16:creationId xmlns:a16="http://schemas.microsoft.com/office/drawing/2014/main" id="{D9181F7E-5B4E-11E4-0B51-65E19F5CF422}"/>
              </a:ext>
            </a:extLst>
          </p:cNvPr>
          <p:cNvPicPr>
            <a:picLocks noChangeAspect="1"/>
          </p:cNvPicPr>
          <p:nvPr/>
        </p:nvPicPr>
        <p:blipFill>
          <a:blip r:embed="rId7"/>
          <a:stretch>
            <a:fillRect/>
          </a:stretch>
        </p:blipFill>
        <p:spPr>
          <a:xfrm>
            <a:off x="8105113" y="6703275"/>
            <a:ext cx="422103" cy="418432"/>
          </a:xfrm>
          <a:prstGeom prst="rect">
            <a:avLst/>
          </a:prstGeom>
          <a:ln>
            <a:noFill/>
          </a:ln>
        </p:spPr>
      </p:pic>
      <p:sp>
        <p:nvSpPr>
          <p:cNvPr id="21" name="Slide Number Placeholder 2">
            <a:extLst>
              <a:ext uri="{FF2B5EF4-FFF2-40B4-BE49-F238E27FC236}">
                <a16:creationId xmlns:a16="http://schemas.microsoft.com/office/drawing/2014/main" id="{450EE67B-A0C0-FCA9-5CC6-1EC5DC25ABB7}"/>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36</a:t>
            </a:fld>
            <a:endParaRPr lang="en-US">
              <a:solidFill>
                <a:schemeClr val="bg1"/>
              </a:solidFill>
              <a:latin typeface="Arial"/>
            </a:endParaRPr>
          </a:p>
        </p:txBody>
      </p:sp>
      <p:pic>
        <p:nvPicPr>
          <p:cNvPr id="23" name="Picture 22" descr="A green text on a white background&#10;&#10;AI-generated content may be incorrect.">
            <a:extLst>
              <a:ext uri="{FF2B5EF4-FFF2-40B4-BE49-F238E27FC236}">
                <a16:creationId xmlns:a16="http://schemas.microsoft.com/office/drawing/2014/main" id="{00D95C3F-71B4-BD3F-A8C0-02D232FF6F51}"/>
              </a:ext>
            </a:extLst>
          </p:cNvPr>
          <p:cNvPicPr>
            <a:picLocks noChangeAspect="1"/>
          </p:cNvPicPr>
          <p:nvPr/>
        </p:nvPicPr>
        <p:blipFill>
          <a:blip r:embed="rId8"/>
          <a:stretch>
            <a:fillRect/>
          </a:stretch>
        </p:blipFill>
        <p:spPr>
          <a:xfrm>
            <a:off x="4295665" y="6705193"/>
            <a:ext cx="1149685" cy="285585"/>
          </a:xfrm>
          <a:prstGeom prst="rect">
            <a:avLst/>
          </a:prstGeom>
          <a:ln>
            <a:noFill/>
          </a:ln>
        </p:spPr>
      </p:pic>
      <p:sp>
        <p:nvSpPr>
          <p:cNvPr id="25" name="Footer Placeholder 1">
            <a:extLst>
              <a:ext uri="{FF2B5EF4-FFF2-40B4-BE49-F238E27FC236}">
                <a16:creationId xmlns:a16="http://schemas.microsoft.com/office/drawing/2014/main" id="{BE8D7133-3B3C-D3A2-AD6C-31BEDFEC0C95}"/>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40162" y="2094338"/>
            <a:ext cx="8676768" cy="2154436"/>
          </a:xfrm>
          <a:prstGeom prst="rect">
            <a:avLst/>
          </a:prstGeom>
        </p:spPr>
        <p:txBody>
          <a:bodyPr lIns="0" tIns="0" rIns="0" bIns="0" rtlCol="0" anchor="t">
            <a:spAutoFit/>
          </a:bodyPr>
          <a:lstStyle/>
          <a:p>
            <a:pPr marL="473075" lvl="2" indent="-157480" algn="l">
              <a:lnSpc>
                <a:spcPts val="2763"/>
              </a:lnSpc>
              <a:buFont typeface="Arial"/>
              <a:buChar char="⚬"/>
            </a:pPr>
            <a:r>
              <a:rPr lang="en-US" sz="2550" spc="0" dirty="0">
                <a:solidFill>
                  <a:srgbClr val="0070C0"/>
                </a:solidFill>
                <a:latin typeface="Arial"/>
                <a:ea typeface="Arial"/>
                <a:cs typeface="Arial"/>
                <a:sym typeface="Arial"/>
              </a:rPr>
              <a:t>Crew members generally learn best with one-on-one, hands-on training.</a:t>
            </a:r>
            <a:endParaRPr lang="en-US" sz="2550" dirty="0"/>
          </a:p>
          <a:p>
            <a:pPr marL="473075" lvl="2" indent="-157480">
              <a:lnSpc>
                <a:spcPts val="2763"/>
              </a:lnSpc>
              <a:buFont typeface="Arial"/>
              <a:buChar char="⚬"/>
            </a:pPr>
            <a:r>
              <a:rPr lang="en-US" sz="2550" spc="0" dirty="0">
                <a:solidFill>
                  <a:srgbClr val="0070C0"/>
                </a:solidFill>
                <a:latin typeface="Arial"/>
                <a:ea typeface="Arial"/>
                <a:cs typeface="Arial"/>
                <a:sym typeface="Arial"/>
              </a:rPr>
              <a:t>Training should be an integral part of the </a:t>
            </a:r>
            <a:r>
              <a:rPr lang="en-US" sz="2550">
                <a:solidFill>
                  <a:srgbClr val="0070C0"/>
                </a:solidFill>
                <a:latin typeface="Arial"/>
                <a:ea typeface="Arial"/>
                <a:cs typeface="Arial"/>
                <a:sym typeface="Arial"/>
              </a:rPr>
              <a:t>workday</a:t>
            </a:r>
            <a:r>
              <a:rPr lang="en-US" sz="2550" spc="0">
                <a:solidFill>
                  <a:srgbClr val="0070C0"/>
                </a:solidFill>
                <a:latin typeface="Arial"/>
                <a:ea typeface="Arial"/>
                <a:cs typeface="Arial"/>
                <a:sym typeface="Arial"/>
              </a:rPr>
              <a:t>.</a:t>
            </a:r>
            <a:endParaRPr lang="en-US" sz="2550" spc="0">
              <a:solidFill>
                <a:srgbClr val="0070C0"/>
              </a:solidFill>
              <a:latin typeface="Arial"/>
              <a:ea typeface="Arial"/>
              <a:cs typeface="Arial"/>
            </a:endParaRPr>
          </a:p>
          <a:p>
            <a:pPr marL="473075" lvl="2" indent="-157480" algn="l">
              <a:lnSpc>
                <a:spcPts val="2763"/>
              </a:lnSpc>
              <a:buFont typeface="Arial"/>
              <a:buChar char="⚬"/>
            </a:pPr>
            <a:r>
              <a:rPr lang="en-US" sz="2550" spc="0" dirty="0">
                <a:solidFill>
                  <a:srgbClr val="0070C0"/>
                </a:solidFill>
                <a:latin typeface="Arial"/>
                <a:ea typeface="Arial"/>
                <a:cs typeface="Arial"/>
                <a:sym typeface="Arial"/>
              </a:rPr>
              <a:t>Give your crew constant feedback on their performance.</a:t>
            </a:r>
            <a:endParaRPr lang="en-US" sz="2550" spc="0" dirty="0">
              <a:solidFill>
                <a:srgbClr val="0070C0"/>
              </a:solidFill>
              <a:latin typeface="Arial"/>
              <a:ea typeface="Arial"/>
              <a:cs typeface="Arial"/>
            </a:endParaRPr>
          </a:p>
          <a:p>
            <a:pPr marL="473075" lvl="2" indent="-157480" algn="l">
              <a:lnSpc>
                <a:spcPts val="2763"/>
              </a:lnSpc>
              <a:buFont typeface="Arial"/>
              <a:buChar char="⚬"/>
            </a:pPr>
            <a:r>
              <a:rPr lang="en-US" sz="2550" spc="0" dirty="0">
                <a:solidFill>
                  <a:srgbClr val="0070C0"/>
                </a:solidFill>
                <a:latin typeface="Arial"/>
                <a:ea typeface="Arial"/>
                <a:cs typeface="Arial"/>
                <a:sym typeface="Arial"/>
              </a:rPr>
              <a:t>Remember client education!</a:t>
            </a:r>
            <a:endParaRPr lang="en-US" sz="2550" spc="0" dirty="0">
              <a:solidFill>
                <a:srgbClr val="0070C0"/>
              </a:solidFill>
              <a:latin typeface="Arial"/>
              <a:ea typeface="Arial"/>
              <a:cs typeface="Arial"/>
            </a:endParaRPr>
          </a:p>
          <a:p>
            <a:pPr marL="473075" lvl="2" indent="-157480" algn="l">
              <a:lnSpc>
                <a:spcPts val="2763"/>
              </a:lnSpc>
            </a:pPr>
            <a:endParaRPr lang="en-US" sz="2558" spc="0">
              <a:solidFill>
                <a:srgbClr val="0070C0"/>
              </a:solidFill>
              <a:latin typeface="Arial"/>
              <a:ea typeface="Arial"/>
              <a:cs typeface="Arial"/>
            </a:endParaRPr>
          </a:p>
        </p:txBody>
      </p:sp>
      <p:sp>
        <p:nvSpPr>
          <p:cNvPr id="5" name="TextBox 5"/>
          <p:cNvSpPr txBox="1"/>
          <p:nvPr/>
        </p:nvSpPr>
        <p:spPr>
          <a:xfrm>
            <a:off x="761520" y="1254494"/>
            <a:ext cx="8234784" cy="410369"/>
          </a:xfrm>
          <a:prstGeom prst="rect">
            <a:avLst/>
          </a:prstGeom>
        </p:spPr>
        <p:txBody>
          <a:bodyPr lIns="0" tIns="0" rIns="0" bIns="0" rtlCol="0" anchor="t">
            <a:spAutoFit/>
          </a:bodyPr>
          <a:lstStyle/>
          <a:p>
            <a:pPr algn="l">
              <a:lnSpc>
                <a:spcPts val="3225"/>
              </a:lnSpc>
            </a:pPr>
            <a:r>
              <a:rPr lang="en-US" sz="2950" b="1" spc="-1" dirty="0">
                <a:solidFill>
                  <a:srgbClr val="0070C0"/>
                </a:solidFill>
                <a:latin typeface="Arial"/>
                <a:ea typeface="Arial"/>
                <a:cs typeface="Arial"/>
                <a:sym typeface="Arial"/>
              </a:rPr>
              <a:t>Summary </a:t>
            </a:r>
            <a:endParaRPr lang="en-US" sz="2950" b="1" spc="-1" dirty="0">
              <a:solidFill>
                <a:srgbClr val="0070C0"/>
              </a:solidFill>
              <a:latin typeface="Arial"/>
              <a:ea typeface="Arial"/>
              <a:cs typeface="Arial"/>
            </a:endParaRPr>
          </a:p>
        </p:txBody>
      </p:sp>
      <p:sp>
        <p:nvSpPr>
          <p:cNvPr id="6" name="Date Placeholder 5">
            <a:extLst>
              <a:ext uri="{FF2B5EF4-FFF2-40B4-BE49-F238E27FC236}">
                <a16:creationId xmlns:a16="http://schemas.microsoft.com/office/drawing/2014/main" id="{52CFAB6D-6936-41C7-ACC3-155FD03645A2}"/>
              </a:ext>
            </a:extLst>
          </p:cNvPr>
          <p:cNvSpPr>
            <a:spLocks noGrp="1"/>
          </p:cNvSpPr>
          <p:nvPr>
            <p:ph type="dt" sz="half" idx="10"/>
          </p:nvPr>
        </p:nvSpPr>
        <p:spPr/>
        <p:txBody>
          <a:bodyPr/>
          <a:lstStyle/>
          <a:p>
            <a:fld id="{77A434DA-0CB7-4994-8696-7C46A183F78E}" type="datetime1">
              <a:rPr lang="en-US" smtClean="0"/>
              <a:t>9/3/2025</a:t>
            </a:fld>
            <a:endParaRPr lang="en-US"/>
          </a:p>
        </p:txBody>
      </p:sp>
      <p:pic>
        <p:nvPicPr>
          <p:cNvPr id="10" name="Picture 9" descr="A group of people wearing hardhats&#10;&#10;AI-generated content may be incorrect.">
            <a:extLst>
              <a:ext uri="{FF2B5EF4-FFF2-40B4-BE49-F238E27FC236}">
                <a16:creationId xmlns:a16="http://schemas.microsoft.com/office/drawing/2014/main" id="{2F7C371C-37A8-FCBE-ACCA-EC234EFC8397}"/>
              </a:ext>
            </a:extLst>
          </p:cNvPr>
          <p:cNvPicPr>
            <a:picLocks noChangeAspect="1"/>
          </p:cNvPicPr>
          <p:nvPr/>
        </p:nvPicPr>
        <p:blipFill>
          <a:blip r:embed="rId3"/>
          <a:stretch>
            <a:fillRect/>
          </a:stretch>
        </p:blipFill>
        <p:spPr>
          <a:xfrm>
            <a:off x="7869193" y="298621"/>
            <a:ext cx="815547" cy="803190"/>
          </a:xfrm>
          <a:prstGeom prst="rect">
            <a:avLst/>
          </a:prstGeom>
          <a:ln>
            <a:noFill/>
          </a:ln>
        </p:spPr>
      </p:pic>
      <p:pic>
        <p:nvPicPr>
          <p:cNvPr id="12" name="Picture 11" descr="A green text on a black background&#10;&#10;AI-generated content may be incorrect.">
            <a:extLst>
              <a:ext uri="{FF2B5EF4-FFF2-40B4-BE49-F238E27FC236}">
                <a16:creationId xmlns:a16="http://schemas.microsoft.com/office/drawing/2014/main" id="{A604BAD2-105D-7154-1241-0E813DA1B0AC}"/>
              </a:ext>
            </a:extLst>
          </p:cNvPr>
          <p:cNvPicPr>
            <a:picLocks noChangeAspect="1"/>
          </p:cNvPicPr>
          <p:nvPr/>
        </p:nvPicPr>
        <p:blipFill>
          <a:blip r:embed="rId4"/>
          <a:stretch>
            <a:fillRect/>
          </a:stretch>
        </p:blipFill>
        <p:spPr>
          <a:xfrm>
            <a:off x="344444" y="296124"/>
            <a:ext cx="1680521" cy="519859"/>
          </a:xfrm>
          <a:prstGeom prst="rect">
            <a:avLst/>
          </a:prstGeom>
        </p:spPr>
      </p:pic>
      <p:pic>
        <p:nvPicPr>
          <p:cNvPr id="14" name="Picture 13" descr="A blue and grey logo&#10;&#10;AI-generated content may be incorrect.">
            <a:extLst>
              <a:ext uri="{FF2B5EF4-FFF2-40B4-BE49-F238E27FC236}">
                <a16:creationId xmlns:a16="http://schemas.microsoft.com/office/drawing/2014/main" id="{B6DECF96-0FFB-BBFE-70D7-A317958070A9}"/>
              </a:ext>
            </a:extLst>
          </p:cNvPr>
          <p:cNvPicPr>
            <a:picLocks noChangeAspect="1"/>
          </p:cNvPicPr>
          <p:nvPr/>
        </p:nvPicPr>
        <p:blipFill>
          <a:blip r:embed="rId5"/>
          <a:stretch>
            <a:fillRect/>
          </a:stretch>
        </p:blipFill>
        <p:spPr>
          <a:xfrm>
            <a:off x="541710" y="6701855"/>
            <a:ext cx="1276685" cy="365119"/>
          </a:xfrm>
          <a:prstGeom prst="rect">
            <a:avLst/>
          </a:prstGeom>
          <a:ln>
            <a:noFill/>
          </a:ln>
        </p:spPr>
      </p:pic>
      <p:sp>
        <p:nvSpPr>
          <p:cNvPr id="16" name="Rectangle 15">
            <a:extLst>
              <a:ext uri="{FF2B5EF4-FFF2-40B4-BE49-F238E27FC236}">
                <a16:creationId xmlns:a16="http://schemas.microsoft.com/office/drawing/2014/main" id="{ABC2C68A-62FF-7E88-BDD2-49CA936C52D6}"/>
              </a:ext>
            </a:extLst>
          </p:cNvPr>
          <p:cNvSpPr/>
          <p:nvPr/>
        </p:nvSpPr>
        <p:spPr>
          <a:xfrm>
            <a:off x="1459" y="6347675"/>
            <a:ext cx="9751619" cy="274052"/>
          </a:xfrm>
          <a:prstGeom prst="rect">
            <a:avLst/>
          </a:prstGeom>
          <a:solidFill>
            <a:srgbClr val="FE7F2D"/>
          </a:solidFill>
          <a:ln>
            <a:solidFill>
              <a:srgbClr val="FE7F2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fontAlgn="base" latinLnBrk="0" hangingPunct="1">
              <a:spcBef>
                <a:spcPct val="0"/>
              </a:spcBef>
              <a:spcAft>
                <a:spcPct val="0"/>
              </a:spcAft>
              <a:defRPr sz="2400" kern="1200">
                <a:solidFill>
                  <a:schemeClr val="lt1"/>
                </a:solidFill>
                <a:latin typeface="+mn-lt"/>
                <a:ea typeface="+mn-ea"/>
                <a:cs typeface="+mn-cs"/>
              </a:defRPr>
            </a:lvl1pPr>
            <a:lvl2pPr marL="457200" algn="l" defTabSz="457200" rtl="0" eaLnBrk="1" fontAlgn="base" latinLnBrk="0" hangingPunct="1">
              <a:spcBef>
                <a:spcPct val="0"/>
              </a:spcBef>
              <a:spcAft>
                <a:spcPct val="0"/>
              </a:spcAft>
              <a:defRPr sz="2400" kern="1200">
                <a:solidFill>
                  <a:schemeClr val="lt1"/>
                </a:solidFill>
                <a:latin typeface="+mn-lt"/>
                <a:ea typeface="+mn-ea"/>
                <a:cs typeface="+mn-cs"/>
              </a:defRPr>
            </a:lvl2pPr>
            <a:lvl3pPr marL="914400" algn="l" defTabSz="457200" rtl="0" eaLnBrk="1" fontAlgn="base" latinLnBrk="0" hangingPunct="1">
              <a:spcBef>
                <a:spcPct val="0"/>
              </a:spcBef>
              <a:spcAft>
                <a:spcPct val="0"/>
              </a:spcAft>
              <a:defRPr sz="2400" kern="1200">
                <a:solidFill>
                  <a:schemeClr val="lt1"/>
                </a:solidFill>
                <a:latin typeface="+mn-lt"/>
                <a:ea typeface="+mn-ea"/>
                <a:cs typeface="+mn-cs"/>
              </a:defRPr>
            </a:lvl3pPr>
            <a:lvl4pPr marL="1371600" algn="l" defTabSz="457200" rtl="0" eaLnBrk="1" fontAlgn="base" latinLnBrk="0" hangingPunct="1">
              <a:spcBef>
                <a:spcPct val="0"/>
              </a:spcBef>
              <a:spcAft>
                <a:spcPct val="0"/>
              </a:spcAft>
              <a:defRPr sz="2400" kern="1200">
                <a:solidFill>
                  <a:schemeClr val="lt1"/>
                </a:solidFill>
                <a:latin typeface="+mn-lt"/>
                <a:ea typeface="+mn-ea"/>
                <a:cs typeface="+mn-cs"/>
              </a:defRPr>
            </a:lvl4pPr>
            <a:lvl5pPr marL="1828800" algn="l" defTabSz="457200" rtl="0" eaLnBrk="1" fontAlgn="base" latinLnBrk="0" hangingPunct="1">
              <a:spcBef>
                <a:spcPct val="0"/>
              </a:spcBef>
              <a:spcAft>
                <a:spcPct val="0"/>
              </a:spcAft>
              <a:defRPr sz="2400" kern="1200">
                <a:solidFill>
                  <a:schemeClr val="lt1"/>
                </a:solidFill>
                <a:latin typeface="+mn-lt"/>
                <a:ea typeface="+mn-ea"/>
                <a:cs typeface="+mn-cs"/>
              </a:defRPr>
            </a:lvl5pPr>
            <a:lvl6pPr marL="2286000" algn="l" defTabSz="914400" rtl="0" eaLnBrk="1" latinLnBrk="0" hangingPunct="1">
              <a:defRPr sz="2400" kern="1200">
                <a:solidFill>
                  <a:schemeClr val="lt1"/>
                </a:solidFill>
                <a:latin typeface="+mn-lt"/>
                <a:ea typeface="+mn-ea"/>
                <a:cs typeface="+mn-cs"/>
              </a:defRPr>
            </a:lvl6pPr>
            <a:lvl7pPr marL="2743200" algn="l" defTabSz="914400" rtl="0" eaLnBrk="1" latinLnBrk="0" hangingPunct="1">
              <a:defRPr sz="2400" kern="1200">
                <a:solidFill>
                  <a:schemeClr val="lt1"/>
                </a:solidFill>
                <a:latin typeface="+mn-lt"/>
                <a:ea typeface="+mn-ea"/>
                <a:cs typeface="+mn-cs"/>
              </a:defRPr>
            </a:lvl7pPr>
            <a:lvl8pPr marL="3200400" algn="l" defTabSz="914400" rtl="0" eaLnBrk="1" latinLnBrk="0" hangingPunct="1">
              <a:defRPr sz="2400" kern="1200">
                <a:solidFill>
                  <a:schemeClr val="lt1"/>
                </a:solidFill>
                <a:latin typeface="+mn-lt"/>
                <a:ea typeface="+mn-ea"/>
                <a:cs typeface="+mn-cs"/>
              </a:defRPr>
            </a:lvl8pPr>
            <a:lvl9pPr marL="3657600" algn="l" defTabSz="914400" rtl="0" eaLnBrk="1" latinLnBrk="0" hangingPunct="1">
              <a:defRPr sz="2400" kern="1200">
                <a:solidFill>
                  <a:schemeClr val="lt1"/>
                </a:solidFill>
                <a:latin typeface="+mn-lt"/>
                <a:ea typeface="+mn-ea"/>
                <a:cs typeface="+mn-cs"/>
              </a:defRPr>
            </a:lvl9pPr>
          </a:lstStyle>
          <a:p>
            <a:pPr algn="ctr"/>
            <a:endParaRPr lang="en-US"/>
          </a:p>
        </p:txBody>
      </p:sp>
      <p:pic>
        <p:nvPicPr>
          <p:cNvPr id="18" name="Picture 17" descr="A black and white sign with black text&#10;&#10;AI-generated content may be incorrect.">
            <a:extLst>
              <a:ext uri="{FF2B5EF4-FFF2-40B4-BE49-F238E27FC236}">
                <a16:creationId xmlns:a16="http://schemas.microsoft.com/office/drawing/2014/main" id="{F7E8FC25-F991-509C-C23A-5B205DFAD030}"/>
              </a:ext>
            </a:extLst>
          </p:cNvPr>
          <p:cNvPicPr>
            <a:picLocks noChangeAspect="1"/>
          </p:cNvPicPr>
          <p:nvPr/>
        </p:nvPicPr>
        <p:blipFill>
          <a:blip r:embed="rId6"/>
          <a:stretch>
            <a:fillRect/>
          </a:stretch>
        </p:blipFill>
        <p:spPr>
          <a:xfrm>
            <a:off x="8105113" y="6703275"/>
            <a:ext cx="422103" cy="418432"/>
          </a:xfrm>
          <a:prstGeom prst="rect">
            <a:avLst/>
          </a:prstGeom>
          <a:ln>
            <a:noFill/>
          </a:ln>
        </p:spPr>
      </p:pic>
      <p:sp>
        <p:nvSpPr>
          <p:cNvPr id="20" name="Slide Number Placeholder 2">
            <a:extLst>
              <a:ext uri="{FF2B5EF4-FFF2-40B4-BE49-F238E27FC236}">
                <a16:creationId xmlns:a16="http://schemas.microsoft.com/office/drawing/2014/main" id="{8619D357-B99A-8080-F1D2-C8A9714C1A4A}"/>
              </a:ext>
            </a:extLst>
          </p:cNvPr>
          <p:cNvSpPr txBox="1">
            <a:spLocks/>
          </p:cNvSpPr>
          <p:nvPr/>
        </p:nvSpPr>
        <p:spPr>
          <a:xfrm>
            <a:off x="8008948" y="6291679"/>
            <a:ext cx="568382" cy="392080"/>
          </a:xfrm>
          <a:prstGeom prst="rect">
            <a:avLst/>
          </a:prstGeom>
        </p:spPr>
        <p:txBody>
          <a:bodyPr vert="horz" lIns="91440" tIns="45720" rIns="91440" bIns="45720" rtlCol="0" anchor="ctr"/>
          <a:lstStyle>
            <a:defPPr>
              <a:defRPr lang="en-US"/>
            </a:defPPr>
            <a:lvl1pPr marL="0" algn="r"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fld id="{87CE3CB8-0B2C-4409-9FD8-B0D98713A202}" type="slidenum">
              <a:rPr lang="en-US" dirty="0" smtClean="0">
                <a:solidFill>
                  <a:schemeClr val="bg1"/>
                </a:solidFill>
                <a:latin typeface="Arial"/>
              </a:rPr>
              <a:pPr/>
              <a:t>37</a:t>
            </a:fld>
            <a:endParaRPr lang="en-US">
              <a:solidFill>
                <a:schemeClr val="bg1"/>
              </a:solidFill>
              <a:latin typeface="Arial"/>
            </a:endParaRPr>
          </a:p>
        </p:txBody>
      </p:sp>
      <p:pic>
        <p:nvPicPr>
          <p:cNvPr id="22" name="Picture 21" descr="A green text on a white background&#10;&#10;AI-generated content may be incorrect.">
            <a:extLst>
              <a:ext uri="{FF2B5EF4-FFF2-40B4-BE49-F238E27FC236}">
                <a16:creationId xmlns:a16="http://schemas.microsoft.com/office/drawing/2014/main" id="{50C02348-60FE-C2F3-5F3A-A7C4DF375381}"/>
              </a:ext>
            </a:extLst>
          </p:cNvPr>
          <p:cNvPicPr>
            <a:picLocks noChangeAspect="1"/>
          </p:cNvPicPr>
          <p:nvPr/>
        </p:nvPicPr>
        <p:blipFill>
          <a:blip r:embed="rId7"/>
          <a:stretch>
            <a:fillRect/>
          </a:stretch>
        </p:blipFill>
        <p:spPr>
          <a:xfrm>
            <a:off x="4295665" y="6705193"/>
            <a:ext cx="1149685" cy="285585"/>
          </a:xfrm>
          <a:prstGeom prst="rect">
            <a:avLst/>
          </a:prstGeom>
          <a:ln>
            <a:noFill/>
          </a:ln>
        </p:spPr>
      </p:pic>
      <p:sp>
        <p:nvSpPr>
          <p:cNvPr id="24" name="Footer Placeholder 1">
            <a:extLst>
              <a:ext uri="{FF2B5EF4-FFF2-40B4-BE49-F238E27FC236}">
                <a16:creationId xmlns:a16="http://schemas.microsoft.com/office/drawing/2014/main" id="{561D2148-2709-40BB-F55C-297640D56584}"/>
              </a:ext>
            </a:extLst>
          </p:cNvPr>
          <p:cNvSpPr txBox="1">
            <a:spLocks/>
          </p:cNvSpPr>
          <p:nvPr/>
        </p:nvSpPr>
        <p:spPr>
          <a:xfrm>
            <a:off x="1613300" y="6995200"/>
            <a:ext cx="6533794" cy="238977"/>
          </a:xfrm>
          <a:prstGeom prst="rect">
            <a:avLst/>
          </a:prstGeom>
        </p:spPr>
        <p:txBody>
          <a:bodyPr vert="horz" lIns="91440" tIns="45720" rIns="91440" bIns="45720" rtlCol="0" anchor="ctr"/>
          <a:lstStyle>
            <a:defPPr>
              <a:defRPr lang="en-US"/>
            </a:defPPr>
            <a:lvl1pPr marL="0" algn="l" defTabSz="457200" rtl="0" eaLnBrk="1" fontAlgn="base" latinLnBrk="0" hangingPunct="1">
              <a:spcBef>
                <a:spcPct val="0"/>
              </a:spcBef>
              <a:spcAft>
                <a:spcPct val="0"/>
              </a:spcAft>
              <a:defRPr sz="800" kern="1200">
                <a:solidFill>
                  <a:schemeClr val="tx1">
                    <a:tint val="75000"/>
                  </a:schemeClr>
                </a:solidFill>
                <a:latin typeface="Arial" charset="0"/>
                <a:ea typeface="ＭＳ Ｐゴシック"/>
                <a:cs typeface="ＭＳ Ｐゴシック"/>
              </a:defRPr>
            </a:lvl1pPr>
            <a:lvl2pPr marL="4572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2pPr>
            <a:lvl3pPr marL="9144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3pPr>
            <a:lvl4pPr marL="13716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4pPr>
            <a:lvl5pPr marL="1828800" algn="l" defTabSz="457200" rtl="0" eaLnBrk="1" fontAlgn="base" latinLnBrk="0" hangingPunct="1">
              <a:spcBef>
                <a:spcPct val="0"/>
              </a:spcBef>
              <a:spcAft>
                <a:spcPct val="0"/>
              </a:spcAft>
              <a:defRPr sz="2400" kern="1200">
                <a:solidFill>
                  <a:schemeClr val="tx1"/>
                </a:solidFill>
                <a:latin typeface="Arial" charset="0"/>
                <a:ea typeface="ＭＳ Ｐゴシック"/>
                <a:cs typeface="ＭＳ Ｐゴシック"/>
              </a:defRPr>
            </a:lvl5pPr>
            <a:lvl6pPr marL="2286000" algn="l" defTabSz="914400" rtl="0" eaLnBrk="1" latinLnBrk="0" hangingPunct="1">
              <a:defRPr sz="2400" kern="1200">
                <a:solidFill>
                  <a:schemeClr val="tx1"/>
                </a:solidFill>
                <a:latin typeface="Arial" charset="0"/>
                <a:ea typeface="ＭＳ Ｐゴシック"/>
                <a:cs typeface="ＭＳ Ｐゴシック"/>
              </a:defRPr>
            </a:lvl6pPr>
            <a:lvl7pPr marL="2743200" algn="l" defTabSz="914400" rtl="0" eaLnBrk="1" latinLnBrk="0" hangingPunct="1">
              <a:defRPr sz="2400" kern="1200">
                <a:solidFill>
                  <a:schemeClr val="tx1"/>
                </a:solidFill>
                <a:latin typeface="Arial" charset="0"/>
                <a:ea typeface="ＭＳ Ｐゴシック"/>
                <a:cs typeface="ＭＳ Ｐゴシック"/>
              </a:defRPr>
            </a:lvl7pPr>
            <a:lvl8pPr marL="3200400" algn="l" defTabSz="914400" rtl="0" eaLnBrk="1" latinLnBrk="0" hangingPunct="1">
              <a:defRPr sz="2400" kern="1200">
                <a:solidFill>
                  <a:schemeClr val="tx1"/>
                </a:solidFill>
                <a:latin typeface="Arial" charset="0"/>
                <a:ea typeface="ＭＳ Ｐゴシック"/>
                <a:cs typeface="ＭＳ Ｐゴシック"/>
              </a:defRPr>
            </a:lvl8pPr>
            <a:lvl9pPr marL="3657600" algn="l" defTabSz="914400" rtl="0" eaLnBrk="1" latinLnBrk="0" hangingPunct="1">
              <a:defRPr sz="2400" kern="1200">
                <a:solidFill>
                  <a:schemeClr val="tx1"/>
                </a:solidFill>
                <a:latin typeface="Arial" charset="0"/>
                <a:ea typeface="ＭＳ Ｐゴシック"/>
                <a:cs typeface="ＭＳ Ｐゴシック"/>
              </a:defRPr>
            </a:lvl9pPr>
          </a:lstStyle>
          <a:p>
            <a:pPr algn="ctr"/>
            <a:r>
              <a:rPr lang="en-US">
                <a:latin typeface="Arial"/>
              </a:rPr>
              <a:t>GJA 2025 Version III</a:t>
            </a:r>
            <a:endParaRPr lang="en-US"/>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bad041c-431a-48da-bc8b-7f3d4c40a49c">
      <Terms xmlns="http://schemas.microsoft.com/office/infopath/2007/PartnerControls"/>
    </lcf76f155ced4ddcb4097134ff3c332f>
    <TaxCatchAll xmlns="2263413f-67d7-4b20-801a-fceee06b426e" xsi:nil="true"/>
    <_Flow_SignoffStatus xmlns="6bad041c-431a-48da-bc8b-7f3d4c40a49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E097F20EB1CE4B90C0A6B2E35FA1C9" ma:contentTypeVersion="20" ma:contentTypeDescription="Create a new document." ma:contentTypeScope="" ma:versionID="52de5cd8974708ec3d6857e58874dbc8">
  <xsd:schema xmlns:xsd="http://www.w3.org/2001/XMLSchema" xmlns:xs="http://www.w3.org/2001/XMLSchema" xmlns:p="http://schemas.microsoft.com/office/2006/metadata/properties" xmlns:ns2="6bad041c-431a-48da-bc8b-7f3d4c40a49c" xmlns:ns3="2263413f-67d7-4b20-801a-fceee06b426e" targetNamespace="http://schemas.microsoft.com/office/2006/metadata/properties" ma:root="true" ma:fieldsID="b203ddc18fa07d755e09dfa843a02406" ns2:_="" ns3:_="">
    <xsd:import namespace="6bad041c-431a-48da-bc8b-7f3d4c40a49c"/>
    <xsd:import namespace="2263413f-67d7-4b20-801a-fceee06b426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MediaServiceLocation" minOccurs="0"/>
                <xsd:element ref="ns2:lcf76f155ced4ddcb4097134ff3c332f" minOccurs="0"/>
                <xsd:element ref="ns3:TaxCatchAll" minOccurs="0"/>
                <xsd:element ref="ns2:_Flow_SignoffStatus"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ad041c-431a-48da-bc8b-7f3d4c40a4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2f0a8d88-90b5-4e14-8f16-22ea2b72fc50" ma:termSetId="09814cd3-568e-fe90-9814-8d621ff8fb84" ma:anchorId="fba54fb3-c3e1-fe81-a776-ca4b69148c4d" ma:open="true" ma:isKeyword="false">
      <xsd:complexType>
        <xsd:sequence>
          <xsd:element ref="pc:Terms" minOccurs="0" maxOccurs="1"/>
        </xsd:sequence>
      </xsd:complexType>
    </xsd:element>
    <xsd:element name="_Flow_SignoffStatus" ma:index="24" nillable="true" ma:displayName="Sign-off status" ma:internalName="Sign_x002d_off_x0020_status">
      <xsd:simpleType>
        <xsd:restriction base="dms:Text"/>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263413f-67d7-4b20-801a-fceee06b426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1cad8c0-aff1-4dcd-94c2-8621ceaed0a1}" ma:internalName="TaxCatchAll" ma:showField="CatchAllData" ma:web="2263413f-67d7-4b20-801a-fceee06b426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4D9937-65A9-4C7E-BBAB-7460770B211E}">
  <ds:schemaRefs>
    <ds:schemaRef ds:uri="http://schemas.microsoft.com/sharepoint/v3/contenttype/forms"/>
  </ds:schemaRefs>
</ds:datastoreItem>
</file>

<file path=customXml/itemProps2.xml><?xml version="1.0" encoding="utf-8"?>
<ds:datastoreItem xmlns:ds="http://schemas.openxmlformats.org/officeDocument/2006/customXml" ds:itemID="{C2D5DF5F-45BD-430E-8DE0-2F9EA75C9539}">
  <ds:schemaRefs>
    <ds:schemaRef ds:uri="http://schemas.microsoft.com/office/2006/metadata/properties"/>
    <ds:schemaRef ds:uri="http://schemas.microsoft.com/office/infopath/2007/PartnerControls"/>
    <ds:schemaRef ds:uri="6bad041c-431a-48da-bc8b-7f3d4c40a49c"/>
    <ds:schemaRef ds:uri="2263413f-67d7-4b20-801a-fceee06b426e"/>
  </ds:schemaRefs>
</ds:datastoreItem>
</file>

<file path=customXml/itemProps3.xml><?xml version="1.0" encoding="utf-8"?>
<ds:datastoreItem xmlns:ds="http://schemas.openxmlformats.org/officeDocument/2006/customXml" ds:itemID="{C164219C-2492-4274-99E0-3558C672FB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ad041c-431a-48da-bc8b-7f3d4c40a49c"/>
    <ds:schemaRef ds:uri="2263413f-67d7-4b20-801a-fceee06b42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TotalTime>
  <Words>3771</Words>
  <Application>Microsoft Office PowerPoint</Application>
  <PresentationFormat>Custom</PresentationFormat>
  <Paragraphs>777</Paragraphs>
  <Slides>37</Slides>
  <Notes>37</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 Ongoing Training - Portuguese.pptx</dc:title>
  <dc:creator>Angelica Gomes Ventura Moreira</dc:creator>
  <cp:lastModifiedBy>Angelica Gomes Ventura Moreira</cp:lastModifiedBy>
  <cp:revision>301</cp:revision>
  <dcterms:created xsi:type="dcterms:W3CDTF">2006-08-16T00:00:00Z</dcterms:created>
  <dcterms:modified xsi:type="dcterms:W3CDTF">2025-09-03T13:20:18Z</dcterms:modified>
  <dc:identifier>DAGGnUT9S_4</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0x010100ABE097F20EB1CE4B90C0A6B2E35FA1C9</vt:lpwstr>
  </property>
  <property fmtid="{D5CDD505-2E9C-101B-9397-08002B2CF9AE}" pid="3" name="MediaServiceImageTags">
    <vt:lpwstr/>
  </property>
</Properties>
</file>